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A5E6C5C" w14:textId="77777777" w:rsidR="00440CA0" w:rsidRDefault="00440CA0">
      <w:pPr>
        <w:suppressAutoHyphens w:val="0"/>
        <w:rPr>
          <w:rFonts w:asciiTheme="majorHAnsi" w:eastAsiaTheme="majorEastAsia" w:hAnsiTheme="majorHAnsi" w:cstheme="majorBidi"/>
          <w:b/>
          <w:color w:val="023E5C" w:themeColor="text2"/>
          <w:kern w:val="28"/>
          <w:sz w:val="52"/>
          <w:szCs w:val="56"/>
        </w:rPr>
      </w:pPr>
    </w:p>
    <w:p w14:paraId="036FC890" w14:textId="1CB719ED" w:rsidR="00440CA0" w:rsidRPr="005E63AB" w:rsidRDefault="00440CA0" w:rsidP="00440CA0">
      <w:pPr>
        <w:pStyle w:val="Sampleaviationtext"/>
        <w:rPr>
          <w:i w:val="0"/>
          <w:iCs w:val="0"/>
          <w:color w:val="AC2C0C"/>
        </w:rPr>
      </w:pPr>
      <w:r w:rsidRPr="005E63AB">
        <w:rPr>
          <w:i w:val="0"/>
          <w:iCs w:val="0"/>
          <w:color w:val="AC2C0C"/>
        </w:rPr>
        <w:t>&lt;Industry manual/exposition cover page&gt;</w:t>
      </w:r>
    </w:p>
    <w:sdt>
      <w:sdtPr>
        <w:alias w:val="Title"/>
        <w:tag w:val=""/>
        <w:id w:val="-396667271"/>
        <w:placeholder>
          <w:docPart w:val="12C228431939479DA20681FB107AD41B"/>
        </w:placeholder>
        <w:dataBinding w:prefixMappings="xmlns:ns0='http://purl.org/dc/elements/1.1/' xmlns:ns1='http://schemas.openxmlformats.org/package/2006/metadata/core-properties' " w:xpath="/ns1:coreProperties[1]/ns0:title[1]" w:storeItemID="{6C3C8BC8-F283-45AE-878A-BAB7291924A1}"/>
        <w:text/>
      </w:sdtPr>
      <w:sdtContent>
        <w:p w14:paraId="726DE632" w14:textId="0CDADD16" w:rsidR="00F03007" w:rsidRPr="00080615" w:rsidRDefault="00E75422" w:rsidP="00363FE8">
          <w:pPr>
            <w:pStyle w:val="Title"/>
          </w:pPr>
          <w:r>
            <w:t>Sample Operations Manual - Fatigue Management - Appendix 4 - Any Operations</w:t>
          </w:r>
        </w:p>
      </w:sdtContent>
    </w:sdt>
    <w:p w14:paraId="7D24FA9B" w14:textId="77777777" w:rsidR="00EC536D" w:rsidRDefault="00EC536D" w:rsidP="00363FE8">
      <w:pPr>
        <w:pStyle w:val="Title"/>
      </w:pPr>
    </w:p>
    <w:p w14:paraId="0EAF02A0" w14:textId="77777777" w:rsidR="009A1E31" w:rsidRPr="00363FE8" w:rsidRDefault="00EC536D" w:rsidP="00363FE8">
      <w:pPr>
        <w:pStyle w:val="Title"/>
      </w:pPr>
      <w:r w:rsidRPr="00363FE8">
        <w:t>C</w:t>
      </w:r>
      <w:r w:rsidR="00E9261E" w:rsidRPr="00363FE8">
        <w:t xml:space="preserve">ompany </w:t>
      </w:r>
      <w:r w:rsidRPr="00363FE8">
        <w:t>Name</w:t>
      </w:r>
    </w:p>
    <w:p w14:paraId="6B046068" w14:textId="77777777" w:rsidR="00EC536D" w:rsidRDefault="00EC536D" w:rsidP="00E9261E"/>
    <w:p w14:paraId="21F35D09" w14:textId="77777777" w:rsidR="00EC536D" w:rsidRDefault="00EC536D" w:rsidP="00E9261E"/>
    <w:p w14:paraId="1044E170" w14:textId="77777777" w:rsidR="00EC536D" w:rsidRDefault="00EC536D" w:rsidP="00E9261E"/>
    <w:p w14:paraId="3D893DE2" w14:textId="77777777" w:rsidR="00EC536D" w:rsidRDefault="00EC536D" w:rsidP="00E9261E"/>
    <w:p w14:paraId="5517E9C8" w14:textId="6091B366" w:rsidR="00EC536D" w:rsidRPr="005E63AB" w:rsidRDefault="00EC536D" w:rsidP="00363FE8">
      <w:pPr>
        <w:pStyle w:val="Sampleaviationtext"/>
        <w:rPr>
          <w:i w:val="0"/>
          <w:iCs w:val="0"/>
          <w:color w:val="AC2C0C"/>
        </w:rPr>
      </w:pPr>
      <w:r w:rsidRPr="005E63AB">
        <w:rPr>
          <w:i w:val="0"/>
          <w:iCs w:val="0"/>
          <w:color w:val="AC2C0C"/>
        </w:rPr>
        <w:t>&lt;</w:t>
      </w:r>
      <w:r w:rsidR="00F745B1" w:rsidRPr="005E63AB">
        <w:rPr>
          <w:i w:val="0"/>
          <w:iCs w:val="0"/>
          <w:color w:val="AC2C0C"/>
        </w:rPr>
        <w:t>I</w:t>
      </w:r>
      <w:r w:rsidRPr="005E63AB">
        <w:rPr>
          <w:i w:val="0"/>
          <w:iCs w:val="0"/>
          <w:color w:val="AC2C0C"/>
        </w:rPr>
        <w:t>nsert image if required/delete as required&gt;</w:t>
      </w:r>
    </w:p>
    <w:p w14:paraId="11707FF7" w14:textId="77777777" w:rsidR="00EC536D" w:rsidRDefault="00EC536D" w:rsidP="00E9261E"/>
    <w:p w14:paraId="23E9E632" w14:textId="77777777" w:rsidR="00EC536D" w:rsidRDefault="00EC536D" w:rsidP="00E9261E"/>
    <w:p w14:paraId="5F30E03B" w14:textId="77777777" w:rsidR="00EC536D" w:rsidRDefault="00EC536D" w:rsidP="00E9261E"/>
    <w:p w14:paraId="71172FFE" w14:textId="77777777" w:rsidR="00EC536D" w:rsidRDefault="00EC536D" w:rsidP="00E9261E"/>
    <w:p w14:paraId="21990715" w14:textId="77777777" w:rsidR="00EC536D" w:rsidRDefault="00EC536D" w:rsidP="00E9261E"/>
    <w:p w14:paraId="06B16203" w14:textId="77777777" w:rsidR="00EC536D" w:rsidRDefault="00EC536D" w:rsidP="00E9261E"/>
    <w:p w14:paraId="5E09B51A" w14:textId="77777777" w:rsidR="00EC536D" w:rsidRDefault="00EC536D" w:rsidP="00E9261E"/>
    <w:p w14:paraId="35758023" w14:textId="77777777" w:rsidR="00EC536D" w:rsidRDefault="00EC536D" w:rsidP="00E9261E"/>
    <w:p w14:paraId="77C18272" w14:textId="77777777" w:rsidR="00EC536D" w:rsidRDefault="00EC536D" w:rsidP="00E9261E"/>
    <w:p w14:paraId="55B65768" w14:textId="77777777" w:rsidR="00EC536D" w:rsidRDefault="00EC536D" w:rsidP="00E9261E"/>
    <w:p w14:paraId="4F4424B2" w14:textId="77777777" w:rsidR="00EC536D" w:rsidRDefault="00EC536D" w:rsidP="00E9261E"/>
    <w:p w14:paraId="04409A6F" w14:textId="77777777" w:rsidR="00EC536D" w:rsidRDefault="00EC536D" w:rsidP="00E9261E"/>
    <w:p w14:paraId="3D7138AA" w14:textId="77777777" w:rsidR="00E9261E" w:rsidRPr="00E9261E" w:rsidRDefault="00E9261E" w:rsidP="00E9261E"/>
    <w:p w14:paraId="3B97AF45" w14:textId="02ADC874" w:rsidR="00EC536D" w:rsidRPr="00363FE8" w:rsidRDefault="00E9261E" w:rsidP="00363FE8">
      <w:pPr>
        <w:pStyle w:val="NotesBoxText"/>
      </w:pPr>
      <w:r w:rsidRPr="00363FE8" w:rsidDel="00EA3147">
        <w:rPr>
          <w:rStyle w:val="bold"/>
        </w:rPr>
        <w:t>Version</w:t>
      </w:r>
      <w:r w:rsidRPr="00363FE8" w:rsidDel="00EA3147">
        <w:tab/>
      </w:r>
      <w:fldSimple w:instr=" DOCPROPERTY  Version  \* MERGEFORMAT ">
        <w:r w:rsidR="00495692">
          <w:t>V2.0</w:t>
        </w:r>
      </w:fldSimple>
    </w:p>
    <w:p w14:paraId="452BB7EB" w14:textId="196294F6" w:rsidR="00EC536D" w:rsidRPr="00363FE8" w:rsidRDefault="00EC536D" w:rsidP="00363FE8">
      <w:pPr>
        <w:pStyle w:val="NotesBoxText"/>
      </w:pPr>
      <w:r w:rsidRPr="00363FE8">
        <w:rPr>
          <w:rStyle w:val="bold"/>
        </w:rPr>
        <w:t>Date</w:t>
      </w:r>
      <w:r w:rsidR="00363FE8">
        <w:tab/>
      </w:r>
      <w:r w:rsidRPr="00363FE8">
        <w:tab/>
      </w:r>
      <w:r w:rsidR="00E75422">
        <w:t>03/2025</w:t>
      </w:r>
    </w:p>
    <w:p w14:paraId="393B81A5" w14:textId="77777777" w:rsidR="00E9261E" w:rsidRDefault="00E9261E" w:rsidP="00E9261E"/>
    <w:p w14:paraId="48B4D108" w14:textId="77777777" w:rsidR="00F56BBB" w:rsidRDefault="00F56BBB" w:rsidP="00E9261E"/>
    <w:p w14:paraId="221A326A" w14:textId="77777777" w:rsidR="00F56BBB" w:rsidRDefault="00F56BBB" w:rsidP="00E9261E"/>
    <w:p w14:paraId="31C460FB" w14:textId="77777777" w:rsidR="00F56BBB" w:rsidRDefault="00F56BBB" w:rsidP="00E9261E"/>
    <w:p w14:paraId="1B843650" w14:textId="77777777" w:rsidR="00F56BBB" w:rsidRDefault="00F56BBB" w:rsidP="00E9261E"/>
    <w:p w14:paraId="7C3A3DA3" w14:textId="77777777" w:rsidR="00A03AB6" w:rsidRPr="000C56A5" w:rsidRDefault="00A03AB6" w:rsidP="00A03AB6">
      <w:pPr>
        <w:rPr>
          <w:rFonts w:asciiTheme="majorHAnsi" w:eastAsiaTheme="majorEastAsia" w:hAnsiTheme="majorHAnsi" w:cstheme="majorBidi"/>
          <w:b/>
          <w:color w:val="023E5C" w:themeColor="text2"/>
          <w:kern w:val="32"/>
          <w:sz w:val="48"/>
          <w:szCs w:val="32"/>
        </w:rPr>
      </w:pPr>
      <w:bookmarkStart w:id="0" w:name="_Toc184989883"/>
      <w:bookmarkStart w:id="1" w:name="_Toc190859697"/>
      <w:r>
        <w:rPr>
          <w:color w:val="AC3708"/>
        </w:rPr>
        <w:t>&lt;</w:t>
      </w:r>
      <w:r w:rsidRPr="00937CDE">
        <w:rPr>
          <w:color w:val="AC3708"/>
        </w:rPr>
        <w:t>Operators are to remove the</w:t>
      </w:r>
      <w:r>
        <w:rPr>
          <w:color w:val="AC3708"/>
        </w:rPr>
        <w:t xml:space="preserve">se </w:t>
      </w:r>
      <w:r w:rsidRPr="00937CDE">
        <w:rPr>
          <w:color w:val="AC3708"/>
        </w:rPr>
        <w:t>instructions</w:t>
      </w:r>
      <w:r>
        <w:rPr>
          <w:color w:val="AC3708"/>
        </w:rPr>
        <w:t xml:space="preserve"> </w:t>
      </w:r>
      <w:r w:rsidRPr="00937CDE">
        <w:rPr>
          <w:color w:val="AC3708"/>
        </w:rPr>
        <w:t xml:space="preserve">before </w:t>
      </w:r>
      <w:r>
        <w:rPr>
          <w:color w:val="AC3708"/>
        </w:rPr>
        <w:t xml:space="preserve">finalising </w:t>
      </w:r>
      <w:r w:rsidRPr="00937CDE">
        <w:rPr>
          <w:color w:val="AC3708"/>
        </w:rPr>
        <w:t>their draft.</w:t>
      </w:r>
      <w:r>
        <w:rPr>
          <w:color w:val="AC3708"/>
        </w:rPr>
        <w:t>&gt;</w:t>
      </w:r>
      <w:r>
        <w:rPr>
          <w:color w:val="AC3708"/>
        </w:rPr>
        <w:br/>
      </w:r>
      <w:r w:rsidRPr="000C56A5">
        <w:rPr>
          <w:rFonts w:asciiTheme="majorHAnsi" w:eastAsiaTheme="majorEastAsia" w:hAnsiTheme="majorHAnsi" w:cstheme="majorBidi"/>
          <w:b/>
          <w:color w:val="AC3708"/>
          <w:kern w:val="32"/>
          <w:sz w:val="48"/>
          <w:szCs w:val="32"/>
        </w:rPr>
        <w:t>Instructions</w:t>
      </w:r>
      <w:bookmarkEnd w:id="0"/>
      <w:bookmarkEnd w:id="1"/>
    </w:p>
    <w:p w14:paraId="615B9345" w14:textId="77777777" w:rsidR="00A03AB6" w:rsidRPr="000C56A5" w:rsidRDefault="00A03AB6" w:rsidP="00A03AB6">
      <w:pPr>
        <w:rPr>
          <w:b/>
          <w:bCs/>
        </w:rPr>
      </w:pPr>
      <w:r w:rsidRPr="000C56A5">
        <w:rPr>
          <w:b/>
          <w:bCs/>
        </w:rPr>
        <w:t>How to use this Operations Manual Supplement Template</w:t>
      </w:r>
    </w:p>
    <w:p w14:paraId="112D9E0D" w14:textId="77777777" w:rsidR="00A03AB6" w:rsidRPr="000C56A5" w:rsidRDefault="00A03AB6" w:rsidP="00A03AB6">
      <w:r w:rsidRPr="000C56A5">
        <w:t xml:space="preserve">This template is designed to assist operators in developing an Operations Manual document/section/supplement for compliance with Civil Aviation Order 48.1 (2019) (the order) and relevant Appendix of the order. </w:t>
      </w:r>
    </w:p>
    <w:p w14:paraId="1E15265A" w14:textId="448432BF" w:rsidR="00A03AB6" w:rsidRPr="000C56A5" w:rsidRDefault="00A03AB6" w:rsidP="00A03AB6">
      <w:r w:rsidRPr="000C56A5">
        <w:t>When developing the Operations Manual supplement, operators are strongly advised to refer to CAAP 48-01 available from the CASA Fatigue Resources webpage. While the CAAP is advisory in nature, the CAAP is referenced multiple times in the order as the CAAP contains highly relevant information and guidance to assist operators in developing a compliant submission.</w:t>
      </w:r>
    </w:p>
    <w:p w14:paraId="2C6D0511" w14:textId="77777777" w:rsidR="00A03AB6" w:rsidRPr="000C56A5" w:rsidRDefault="00A03AB6" w:rsidP="00A03AB6">
      <w:r w:rsidRPr="000C56A5">
        <w:t xml:space="preserve">Given the range of activities which can be conducted by AOCs and the variance in the size and complexity of aviation organisations, this template is generic in nature and may be of more assistance to smaller or less complex operations. </w:t>
      </w:r>
    </w:p>
    <w:p w14:paraId="6D6823C1" w14:textId="77777777" w:rsidR="00A03AB6" w:rsidRPr="000C56A5" w:rsidRDefault="00A03AB6" w:rsidP="00A03AB6">
      <w:r w:rsidRPr="000C56A5">
        <w:t>Each operator using this template will need to amend, delete from, and add to the document as appropriate to suit your operation, procedures, organisational structure and so on. Specific items which need to be amended from the template when developing your individual Operations Manual Supplement include:</w:t>
      </w:r>
    </w:p>
    <w:p w14:paraId="4F30A75C" w14:textId="77777777" w:rsidR="00A03AB6" w:rsidRPr="000C56A5" w:rsidRDefault="00A03AB6" w:rsidP="00A03AB6">
      <w:pPr>
        <w:numPr>
          <w:ilvl w:val="0"/>
          <w:numId w:val="4"/>
        </w:numPr>
      </w:pPr>
      <w:r w:rsidRPr="000C56A5">
        <w:t xml:space="preserve">where &lt;XXXX&gt; or similar is shown in the text and/or a </w:t>
      </w:r>
      <w:r w:rsidRPr="000C56A5">
        <w:rPr>
          <w:highlight w:val="cyan"/>
        </w:rPr>
        <w:t>blue</w:t>
      </w:r>
      <w:r w:rsidRPr="000C56A5">
        <w:t xml:space="preserve"> highlight is used, the text will need to be replaced to reflect the relevant matter e.g. AOC holder’s name; CEO’s name; role in organisation structure; name of the system used; or other specific information particular to your organisation.</w:t>
      </w:r>
    </w:p>
    <w:p w14:paraId="18916531" w14:textId="77777777" w:rsidR="00A03AB6" w:rsidRPr="000C56A5" w:rsidRDefault="00A03AB6" w:rsidP="00A03AB6">
      <w:pPr>
        <w:numPr>
          <w:ilvl w:val="0"/>
          <w:numId w:val="4"/>
        </w:numPr>
      </w:pPr>
      <w:r w:rsidRPr="000C56A5">
        <w:t xml:space="preserve">Numerical limits are identified by </w:t>
      </w:r>
      <w:r w:rsidRPr="000C56A5">
        <w:rPr>
          <w:highlight w:val="green"/>
        </w:rPr>
        <w:t>green</w:t>
      </w:r>
      <w:r w:rsidRPr="000C56A5">
        <w:t xml:space="preserve"> highlights. You will need to replace the green highlighted limits with the limits relevant to your operation. The actual limits you select must be informed by your hazard identification and risk assessment procedures and must not fall outside the limits prescribed in the relevant Appendix.</w:t>
      </w:r>
    </w:p>
    <w:p w14:paraId="1CE3CA71" w14:textId="77777777" w:rsidR="00A03AB6" w:rsidRPr="000C56A5" w:rsidRDefault="00A03AB6" w:rsidP="00A03AB6">
      <w:pPr>
        <w:numPr>
          <w:ilvl w:val="0"/>
          <w:numId w:val="4"/>
        </w:numPr>
      </w:pPr>
      <w:r>
        <w:t xml:space="preserve">Text in </w:t>
      </w:r>
      <w:r w:rsidRPr="000C56A5">
        <w:rPr>
          <w:color w:val="972D00"/>
        </w:rPr>
        <w:t>orange</w:t>
      </w:r>
      <w:r>
        <w:rPr>
          <w:color w:val="972D00"/>
        </w:rPr>
        <w:t xml:space="preserve"> font</w:t>
      </w:r>
      <w:r w:rsidRPr="000C56A5">
        <w:t xml:space="preserve"> provide</w:t>
      </w:r>
      <w:r>
        <w:t>s</w:t>
      </w:r>
      <w:r w:rsidRPr="000C56A5">
        <w:t xml:space="preserve"> guidance to assist the author when developing the procedures. CASA anticipates a compliant manual will need to contain procedures and processes dealing with the matters in orange. As mentioned, operators will also need to consult CAAP 48-01 for more comprehensive guidance. After an operator has used the orange text to guide the development of appropriate procedures, the orange text should be removed from the finished supplement prior to submission to CASA.</w:t>
      </w:r>
    </w:p>
    <w:p w14:paraId="69DA0905" w14:textId="77777777" w:rsidR="00A03AB6" w:rsidRPr="000C56A5" w:rsidRDefault="00A03AB6" w:rsidP="00A03AB6">
      <w:pPr>
        <w:numPr>
          <w:ilvl w:val="0"/>
          <w:numId w:val="4"/>
        </w:numPr>
      </w:pPr>
      <w:r w:rsidRPr="000C56A5">
        <w:t>The tables and forms may need to be labelled to suit your organisation’s operations manual or exposition, with relevant references in the text amended as a result.</w:t>
      </w:r>
    </w:p>
    <w:p w14:paraId="6C98F8F4" w14:textId="77777777" w:rsidR="00A03AB6" w:rsidRPr="000C56A5" w:rsidRDefault="00A03AB6" w:rsidP="00A03AB6">
      <w:pPr>
        <w:numPr>
          <w:ilvl w:val="0"/>
          <w:numId w:val="4"/>
        </w:numPr>
      </w:pPr>
      <w:r w:rsidRPr="000C56A5">
        <w:t>The numbering used in the template may need to be amended to align with the numbering system of your operations manual or exposition.</w:t>
      </w:r>
    </w:p>
    <w:p w14:paraId="4393974F" w14:textId="77777777" w:rsidR="00A03AB6" w:rsidRPr="000C56A5" w:rsidRDefault="00A03AB6" w:rsidP="00A03AB6">
      <w:pPr>
        <w:pStyle w:val="NotesBoxTextHanging"/>
      </w:pPr>
      <w:r w:rsidRPr="000C56A5">
        <w:rPr>
          <w:b/>
          <w:bCs/>
        </w:rPr>
        <w:t>Note:</w:t>
      </w:r>
      <w:r w:rsidRPr="000C56A5">
        <w:tab/>
        <w:t>The Definitions are specific to CAO 48.1 (2019) and appear in this template either per the order or from the CAAP 48-01 in which the language has been simplified slightly. These Definitions may not be consistent with terms used elsewhere in your operations manual or exposition but are required to be used.</w:t>
      </w:r>
    </w:p>
    <w:p w14:paraId="2A9CA771" w14:textId="10CCECED" w:rsidR="00813A1B" w:rsidRDefault="00813A1B">
      <w:pPr>
        <w:suppressAutoHyphens w:val="0"/>
      </w:pPr>
      <w:r>
        <w:br w:type="page"/>
      </w:r>
    </w:p>
    <w:p w14:paraId="3AE97786" w14:textId="77777777" w:rsidR="00825800" w:rsidRDefault="00825800" w:rsidP="00F745B1">
      <w:pPr>
        <w:pStyle w:val="SourceNotes"/>
        <w:rPr>
          <w:sz w:val="20"/>
        </w:rPr>
        <w:sectPr w:rsidR="00825800" w:rsidSect="00366178">
          <w:footerReference w:type="default" r:id="rId12"/>
          <w:pgSz w:w="11906" w:h="16838" w:code="9"/>
          <w:pgMar w:top="1134" w:right="1134" w:bottom="1134" w:left="1134" w:header="567" w:footer="567" w:gutter="0"/>
          <w:cols w:space="708"/>
          <w:titlePg/>
          <w:docGrid w:linePitch="360"/>
        </w:sectPr>
      </w:pPr>
      <w:bookmarkStart w:id="2" w:name="_Hlk129070693"/>
    </w:p>
    <w:p w14:paraId="299B2EB1" w14:textId="77777777" w:rsidR="004F0F7B" w:rsidRDefault="00363FE8" w:rsidP="004F0F7B">
      <w:pPr>
        <w:pStyle w:val="TOCHeading"/>
      </w:pPr>
      <w:bookmarkStart w:id="3" w:name="_Toc144990652"/>
      <w:bookmarkStart w:id="4" w:name="_Toc142404778"/>
      <w:bookmarkStart w:id="5" w:name="_Toc142404769"/>
      <w:bookmarkEnd w:id="2"/>
      <w:r>
        <w:lastRenderedPageBreak/>
        <w:t>Table of c</w:t>
      </w:r>
      <w:r w:rsidR="00016524">
        <w:t>ontents</w:t>
      </w:r>
    </w:p>
    <w:p w14:paraId="25920453" w14:textId="51D7702E" w:rsidR="00C3118B" w:rsidRDefault="00440CA0">
      <w:pPr>
        <w:pStyle w:val="TOC1"/>
        <w:rPr>
          <w:rFonts w:asciiTheme="minorHAnsi" w:eastAsiaTheme="minorEastAsia" w:hAnsiTheme="minorHAnsi"/>
          <w:b w:val="0"/>
          <w:color w:val="auto"/>
          <w:kern w:val="2"/>
          <w:sz w:val="24"/>
          <w:szCs w:val="24"/>
          <w:lang w:eastAsia="en-AU"/>
          <w14:ligatures w14:val="standardContextual"/>
        </w:rPr>
      </w:pPr>
      <w:r>
        <w:rPr>
          <w:sz w:val="36"/>
          <w:szCs w:val="26"/>
        </w:rPr>
        <w:fldChar w:fldCharType="begin"/>
      </w:r>
      <w:r>
        <w:instrText xml:space="preserve"> TOC \o "1-3" \h \z \u </w:instrText>
      </w:r>
      <w:r>
        <w:rPr>
          <w:sz w:val="36"/>
          <w:szCs w:val="26"/>
        </w:rPr>
        <w:fldChar w:fldCharType="separate"/>
      </w:r>
      <w:hyperlink w:anchor="_Toc191533290" w:history="1">
        <w:r w:rsidR="00C3118B" w:rsidRPr="00534C9C">
          <w:rPr>
            <w:rStyle w:val="Hyperlink"/>
          </w:rPr>
          <w:t>List of effective pages</w:t>
        </w:r>
        <w:r w:rsidR="00C3118B">
          <w:rPr>
            <w:webHidden/>
          </w:rPr>
          <w:tab/>
        </w:r>
        <w:r w:rsidR="00C3118B">
          <w:rPr>
            <w:webHidden/>
          </w:rPr>
          <w:fldChar w:fldCharType="begin"/>
        </w:r>
        <w:r w:rsidR="00C3118B">
          <w:rPr>
            <w:webHidden/>
          </w:rPr>
          <w:instrText xml:space="preserve"> PAGEREF _Toc191533290 \h </w:instrText>
        </w:r>
        <w:r w:rsidR="00C3118B">
          <w:rPr>
            <w:webHidden/>
          </w:rPr>
        </w:r>
        <w:r w:rsidR="00C3118B">
          <w:rPr>
            <w:webHidden/>
          </w:rPr>
          <w:fldChar w:fldCharType="separate"/>
        </w:r>
        <w:r w:rsidR="00591236">
          <w:rPr>
            <w:webHidden/>
          </w:rPr>
          <w:t>4</w:t>
        </w:r>
        <w:r w:rsidR="00C3118B">
          <w:rPr>
            <w:webHidden/>
          </w:rPr>
          <w:fldChar w:fldCharType="end"/>
        </w:r>
      </w:hyperlink>
    </w:p>
    <w:p w14:paraId="6DBCA018" w14:textId="0C632CD6" w:rsidR="00C3118B" w:rsidRDefault="00C3118B">
      <w:pPr>
        <w:pStyle w:val="TOC1"/>
        <w:rPr>
          <w:rFonts w:asciiTheme="minorHAnsi" w:eastAsiaTheme="minorEastAsia" w:hAnsiTheme="minorHAnsi"/>
          <w:b w:val="0"/>
          <w:color w:val="auto"/>
          <w:kern w:val="2"/>
          <w:sz w:val="24"/>
          <w:szCs w:val="24"/>
          <w:lang w:eastAsia="en-AU"/>
          <w14:ligatures w14:val="standardContextual"/>
        </w:rPr>
      </w:pPr>
      <w:hyperlink w:anchor="_Toc191533291" w:history="1">
        <w:r w:rsidRPr="00534C9C">
          <w:rPr>
            <w:rStyle w:val="Hyperlink"/>
          </w:rPr>
          <w:t>Amendment record/revision history</w:t>
        </w:r>
        <w:r>
          <w:rPr>
            <w:webHidden/>
          </w:rPr>
          <w:tab/>
        </w:r>
        <w:r>
          <w:rPr>
            <w:webHidden/>
          </w:rPr>
          <w:fldChar w:fldCharType="begin"/>
        </w:r>
        <w:r>
          <w:rPr>
            <w:webHidden/>
          </w:rPr>
          <w:instrText xml:space="preserve"> PAGEREF _Toc191533291 \h </w:instrText>
        </w:r>
        <w:r>
          <w:rPr>
            <w:webHidden/>
          </w:rPr>
        </w:r>
        <w:r>
          <w:rPr>
            <w:webHidden/>
          </w:rPr>
          <w:fldChar w:fldCharType="separate"/>
        </w:r>
        <w:r w:rsidR="00591236">
          <w:rPr>
            <w:webHidden/>
          </w:rPr>
          <w:t>5</w:t>
        </w:r>
        <w:r>
          <w:rPr>
            <w:webHidden/>
          </w:rPr>
          <w:fldChar w:fldCharType="end"/>
        </w:r>
      </w:hyperlink>
    </w:p>
    <w:p w14:paraId="78569E8B" w14:textId="72528F84" w:rsidR="00C3118B" w:rsidRDefault="00C3118B">
      <w:pPr>
        <w:pStyle w:val="TOC1"/>
        <w:rPr>
          <w:rFonts w:asciiTheme="minorHAnsi" w:eastAsiaTheme="minorEastAsia" w:hAnsiTheme="minorHAnsi"/>
          <w:b w:val="0"/>
          <w:color w:val="auto"/>
          <w:kern w:val="2"/>
          <w:sz w:val="24"/>
          <w:szCs w:val="24"/>
          <w:lang w:eastAsia="en-AU"/>
          <w14:ligatures w14:val="standardContextual"/>
        </w:rPr>
      </w:pPr>
      <w:hyperlink w:anchor="_Toc191533292" w:history="1">
        <w:r w:rsidRPr="00534C9C">
          <w:rPr>
            <w:rStyle w:val="Hyperlink"/>
          </w:rPr>
          <w:t>References</w:t>
        </w:r>
        <w:r>
          <w:rPr>
            <w:webHidden/>
          </w:rPr>
          <w:tab/>
        </w:r>
        <w:r>
          <w:rPr>
            <w:webHidden/>
          </w:rPr>
          <w:tab/>
        </w:r>
        <w:r>
          <w:rPr>
            <w:webHidden/>
          </w:rPr>
          <w:fldChar w:fldCharType="begin"/>
        </w:r>
        <w:r>
          <w:rPr>
            <w:webHidden/>
          </w:rPr>
          <w:instrText xml:space="preserve"> PAGEREF _Toc191533292 \h </w:instrText>
        </w:r>
        <w:r>
          <w:rPr>
            <w:webHidden/>
          </w:rPr>
        </w:r>
        <w:r>
          <w:rPr>
            <w:webHidden/>
          </w:rPr>
          <w:fldChar w:fldCharType="separate"/>
        </w:r>
        <w:r w:rsidR="00591236">
          <w:rPr>
            <w:webHidden/>
          </w:rPr>
          <w:t>6</w:t>
        </w:r>
        <w:r>
          <w:rPr>
            <w:webHidden/>
          </w:rPr>
          <w:fldChar w:fldCharType="end"/>
        </w:r>
      </w:hyperlink>
    </w:p>
    <w:p w14:paraId="2E0D3501" w14:textId="6F146182" w:rsidR="00C3118B" w:rsidRDefault="00C3118B">
      <w:pPr>
        <w:pStyle w:val="TOC2"/>
        <w:rPr>
          <w:rFonts w:asciiTheme="minorHAnsi" w:eastAsiaTheme="minorEastAsia" w:hAnsiTheme="minorHAnsi"/>
          <w:noProof/>
          <w:color w:val="auto"/>
          <w:kern w:val="2"/>
          <w:sz w:val="24"/>
          <w:szCs w:val="24"/>
          <w:lang w:eastAsia="en-AU"/>
          <w14:ligatures w14:val="standardContextual"/>
        </w:rPr>
      </w:pPr>
      <w:hyperlink w:anchor="_Toc191533293" w:history="1">
        <w:r w:rsidRPr="00534C9C">
          <w:rPr>
            <w:rStyle w:val="Hyperlink"/>
            <w:noProof/>
          </w:rPr>
          <w:t>Acronyms</w:t>
        </w:r>
        <w:r>
          <w:rPr>
            <w:noProof/>
            <w:webHidden/>
          </w:rPr>
          <w:tab/>
        </w:r>
        <w:r>
          <w:rPr>
            <w:noProof/>
            <w:webHidden/>
          </w:rPr>
          <w:tab/>
        </w:r>
        <w:r>
          <w:rPr>
            <w:noProof/>
            <w:webHidden/>
          </w:rPr>
          <w:fldChar w:fldCharType="begin"/>
        </w:r>
        <w:r>
          <w:rPr>
            <w:noProof/>
            <w:webHidden/>
          </w:rPr>
          <w:instrText xml:space="preserve"> PAGEREF _Toc191533293 \h </w:instrText>
        </w:r>
        <w:r>
          <w:rPr>
            <w:noProof/>
            <w:webHidden/>
          </w:rPr>
        </w:r>
        <w:r>
          <w:rPr>
            <w:noProof/>
            <w:webHidden/>
          </w:rPr>
          <w:fldChar w:fldCharType="separate"/>
        </w:r>
        <w:r w:rsidR="00591236">
          <w:rPr>
            <w:noProof/>
            <w:webHidden/>
          </w:rPr>
          <w:t>6</w:t>
        </w:r>
        <w:r>
          <w:rPr>
            <w:noProof/>
            <w:webHidden/>
          </w:rPr>
          <w:fldChar w:fldCharType="end"/>
        </w:r>
      </w:hyperlink>
    </w:p>
    <w:p w14:paraId="4BB7409A" w14:textId="491025F4" w:rsidR="00C3118B" w:rsidRDefault="00C3118B">
      <w:pPr>
        <w:pStyle w:val="TOC2"/>
        <w:rPr>
          <w:rFonts w:asciiTheme="minorHAnsi" w:eastAsiaTheme="minorEastAsia" w:hAnsiTheme="minorHAnsi"/>
          <w:noProof/>
          <w:color w:val="auto"/>
          <w:kern w:val="2"/>
          <w:sz w:val="24"/>
          <w:szCs w:val="24"/>
          <w:lang w:eastAsia="en-AU"/>
          <w14:ligatures w14:val="standardContextual"/>
        </w:rPr>
      </w:pPr>
      <w:hyperlink w:anchor="_Toc191533294" w:history="1">
        <w:r w:rsidRPr="00534C9C">
          <w:rPr>
            <w:rStyle w:val="Hyperlink"/>
            <w:noProof/>
          </w:rPr>
          <w:t>Definitions</w:t>
        </w:r>
        <w:r>
          <w:rPr>
            <w:noProof/>
            <w:webHidden/>
          </w:rPr>
          <w:tab/>
        </w:r>
        <w:r>
          <w:rPr>
            <w:noProof/>
            <w:webHidden/>
          </w:rPr>
          <w:tab/>
        </w:r>
        <w:r>
          <w:rPr>
            <w:noProof/>
            <w:webHidden/>
          </w:rPr>
          <w:fldChar w:fldCharType="begin"/>
        </w:r>
        <w:r>
          <w:rPr>
            <w:noProof/>
            <w:webHidden/>
          </w:rPr>
          <w:instrText xml:space="preserve"> PAGEREF _Toc191533294 \h </w:instrText>
        </w:r>
        <w:r>
          <w:rPr>
            <w:noProof/>
            <w:webHidden/>
          </w:rPr>
        </w:r>
        <w:r>
          <w:rPr>
            <w:noProof/>
            <w:webHidden/>
          </w:rPr>
          <w:fldChar w:fldCharType="separate"/>
        </w:r>
        <w:r w:rsidR="00591236">
          <w:rPr>
            <w:noProof/>
            <w:webHidden/>
          </w:rPr>
          <w:t>6</w:t>
        </w:r>
        <w:r>
          <w:rPr>
            <w:noProof/>
            <w:webHidden/>
          </w:rPr>
          <w:fldChar w:fldCharType="end"/>
        </w:r>
      </w:hyperlink>
    </w:p>
    <w:p w14:paraId="50363A99" w14:textId="77DF87F3" w:rsidR="00C3118B" w:rsidRDefault="00C3118B">
      <w:pPr>
        <w:pStyle w:val="TOC2"/>
        <w:rPr>
          <w:rFonts w:asciiTheme="minorHAnsi" w:eastAsiaTheme="minorEastAsia" w:hAnsiTheme="minorHAnsi"/>
          <w:noProof/>
          <w:color w:val="auto"/>
          <w:kern w:val="2"/>
          <w:sz w:val="24"/>
          <w:szCs w:val="24"/>
          <w:lang w:eastAsia="en-AU"/>
          <w14:ligatures w14:val="standardContextual"/>
        </w:rPr>
      </w:pPr>
      <w:hyperlink w:anchor="_Toc191533295" w:history="1">
        <w:r w:rsidRPr="00534C9C">
          <w:rPr>
            <w:rStyle w:val="Hyperlink"/>
            <w:noProof/>
          </w:rPr>
          <w:t>Reference material</w:t>
        </w:r>
        <w:r>
          <w:rPr>
            <w:noProof/>
            <w:webHidden/>
          </w:rPr>
          <w:tab/>
        </w:r>
        <w:r>
          <w:rPr>
            <w:noProof/>
            <w:webHidden/>
          </w:rPr>
          <w:fldChar w:fldCharType="begin"/>
        </w:r>
        <w:r>
          <w:rPr>
            <w:noProof/>
            <w:webHidden/>
          </w:rPr>
          <w:instrText xml:space="preserve"> PAGEREF _Toc191533295 \h </w:instrText>
        </w:r>
        <w:r>
          <w:rPr>
            <w:noProof/>
            <w:webHidden/>
          </w:rPr>
        </w:r>
        <w:r>
          <w:rPr>
            <w:noProof/>
            <w:webHidden/>
          </w:rPr>
          <w:fldChar w:fldCharType="separate"/>
        </w:r>
        <w:r w:rsidR="00591236">
          <w:rPr>
            <w:noProof/>
            <w:webHidden/>
          </w:rPr>
          <w:t>9</w:t>
        </w:r>
        <w:r>
          <w:rPr>
            <w:noProof/>
            <w:webHidden/>
          </w:rPr>
          <w:fldChar w:fldCharType="end"/>
        </w:r>
      </w:hyperlink>
    </w:p>
    <w:p w14:paraId="4B72D394" w14:textId="784E073B" w:rsidR="00C3118B" w:rsidRDefault="00C3118B">
      <w:pPr>
        <w:pStyle w:val="TOC1"/>
        <w:rPr>
          <w:rFonts w:asciiTheme="minorHAnsi" w:eastAsiaTheme="minorEastAsia" w:hAnsiTheme="minorHAnsi"/>
          <w:b w:val="0"/>
          <w:color w:val="auto"/>
          <w:kern w:val="2"/>
          <w:sz w:val="24"/>
          <w:szCs w:val="24"/>
          <w:lang w:eastAsia="en-AU"/>
          <w14:ligatures w14:val="standardContextual"/>
        </w:rPr>
      </w:pPr>
      <w:hyperlink w:anchor="_Toc191533296" w:history="1">
        <w:r w:rsidRPr="00534C9C">
          <w:rPr>
            <w:rStyle w:val="Hyperlink"/>
          </w:rPr>
          <w:t>1</w:t>
        </w:r>
        <w:r>
          <w:rPr>
            <w:rFonts w:asciiTheme="minorHAnsi" w:eastAsiaTheme="minorEastAsia" w:hAnsiTheme="minorHAnsi"/>
            <w:b w:val="0"/>
            <w:color w:val="auto"/>
            <w:kern w:val="2"/>
            <w:sz w:val="24"/>
            <w:szCs w:val="24"/>
            <w:lang w:eastAsia="en-AU"/>
            <w14:ligatures w14:val="standardContextual"/>
          </w:rPr>
          <w:tab/>
        </w:r>
        <w:r w:rsidRPr="00534C9C">
          <w:rPr>
            <w:rStyle w:val="Hyperlink"/>
          </w:rPr>
          <w:t>Flight crew member fatigue management</w:t>
        </w:r>
        <w:r>
          <w:rPr>
            <w:webHidden/>
          </w:rPr>
          <w:tab/>
        </w:r>
        <w:r>
          <w:rPr>
            <w:webHidden/>
          </w:rPr>
          <w:fldChar w:fldCharType="begin"/>
        </w:r>
        <w:r>
          <w:rPr>
            <w:webHidden/>
          </w:rPr>
          <w:instrText xml:space="preserve"> PAGEREF _Toc191533296 \h </w:instrText>
        </w:r>
        <w:r>
          <w:rPr>
            <w:webHidden/>
          </w:rPr>
        </w:r>
        <w:r>
          <w:rPr>
            <w:webHidden/>
          </w:rPr>
          <w:fldChar w:fldCharType="separate"/>
        </w:r>
        <w:r w:rsidR="00591236">
          <w:rPr>
            <w:webHidden/>
          </w:rPr>
          <w:t>10</w:t>
        </w:r>
        <w:r>
          <w:rPr>
            <w:webHidden/>
          </w:rPr>
          <w:fldChar w:fldCharType="end"/>
        </w:r>
      </w:hyperlink>
    </w:p>
    <w:p w14:paraId="0F2B9FFF" w14:textId="5D4D3858" w:rsidR="00C3118B" w:rsidRDefault="00C3118B">
      <w:pPr>
        <w:pStyle w:val="TOC2"/>
        <w:rPr>
          <w:rFonts w:asciiTheme="minorHAnsi" w:eastAsiaTheme="minorEastAsia" w:hAnsiTheme="minorHAnsi"/>
          <w:noProof/>
          <w:color w:val="auto"/>
          <w:kern w:val="2"/>
          <w:sz w:val="24"/>
          <w:szCs w:val="24"/>
          <w:lang w:eastAsia="en-AU"/>
          <w14:ligatures w14:val="standardContextual"/>
        </w:rPr>
      </w:pPr>
      <w:hyperlink w:anchor="_Toc191533297" w:history="1">
        <w:r w:rsidRPr="00534C9C">
          <w:rPr>
            <w:rStyle w:val="Hyperlink"/>
            <w:noProof/>
          </w:rPr>
          <w:t>1.1</w:t>
        </w:r>
        <w:r>
          <w:rPr>
            <w:rFonts w:asciiTheme="minorHAnsi" w:eastAsiaTheme="minorEastAsia" w:hAnsiTheme="minorHAnsi"/>
            <w:noProof/>
            <w:color w:val="auto"/>
            <w:kern w:val="2"/>
            <w:sz w:val="24"/>
            <w:szCs w:val="24"/>
            <w:lang w:eastAsia="en-AU"/>
            <w14:ligatures w14:val="standardContextual"/>
          </w:rPr>
          <w:tab/>
        </w:r>
        <w:r w:rsidRPr="00534C9C">
          <w:rPr>
            <w:rStyle w:val="Hyperlink"/>
            <w:noProof/>
          </w:rPr>
          <w:t>Fatigue management policy</w:t>
        </w:r>
        <w:r>
          <w:rPr>
            <w:noProof/>
            <w:webHidden/>
          </w:rPr>
          <w:tab/>
        </w:r>
        <w:r>
          <w:rPr>
            <w:noProof/>
            <w:webHidden/>
          </w:rPr>
          <w:fldChar w:fldCharType="begin"/>
        </w:r>
        <w:r>
          <w:rPr>
            <w:noProof/>
            <w:webHidden/>
          </w:rPr>
          <w:instrText xml:space="preserve"> PAGEREF _Toc191533297 \h </w:instrText>
        </w:r>
        <w:r>
          <w:rPr>
            <w:noProof/>
            <w:webHidden/>
          </w:rPr>
        </w:r>
        <w:r>
          <w:rPr>
            <w:noProof/>
            <w:webHidden/>
          </w:rPr>
          <w:fldChar w:fldCharType="separate"/>
        </w:r>
        <w:r w:rsidR="00591236">
          <w:rPr>
            <w:noProof/>
            <w:webHidden/>
          </w:rPr>
          <w:t>10</w:t>
        </w:r>
        <w:r>
          <w:rPr>
            <w:noProof/>
            <w:webHidden/>
          </w:rPr>
          <w:fldChar w:fldCharType="end"/>
        </w:r>
      </w:hyperlink>
    </w:p>
    <w:p w14:paraId="17A5BB34" w14:textId="4B726C63" w:rsidR="00C3118B" w:rsidRDefault="00C3118B">
      <w:pPr>
        <w:pStyle w:val="TOC2"/>
        <w:rPr>
          <w:rFonts w:asciiTheme="minorHAnsi" w:eastAsiaTheme="minorEastAsia" w:hAnsiTheme="minorHAnsi"/>
          <w:noProof/>
          <w:color w:val="auto"/>
          <w:kern w:val="2"/>
          <w:sz w:val="24"/>
          <w:szCs w:val="24"/>
          <w:lang w:eastAsia="en-AU"/>
          <w14:ligatures w14:val="standardContextual"/>
        </w:rPr>
      </w:pPr>
      <w:hyperlink w:anchor="_Toc191533298" w:history="1">
        <w:r w:rsidRPr="00534C9C">
          <w:rPr>
            <w:rStyle w:val="Hyperlink"/>
            <w:noProof/>
          </w:rPr>
          <w:t>1.2</w:t>
        </w:r>
        <w:r>
          <w:rPr>
            <w:rFonts w:asciiTheme="minorHAnsi" w:eastAsiaTheme="minorEastAsia" w:hAnsiTheme="minorHAnsi"/>
            <w:noProof/>
            <w:color w:val="auto"/>
            <w:kern w:val="2"/>
            <w:sz w:val="24"/>
            <w:szCs w:val="24"/>
            <w:lang w:eastAsia="en-AU"/>
            <w14:ligatures w14:val="standardContextual"/>
          </w:rPr>
          <w:tab/>
        </w:r>
        <w:r w:rsidRPr="00534C9C">
          <w:rPr>
            <w:rStyle w:val="Hyperlink"/>
            <w:noProof/>
          </w:rPr>
          <w:t>Flight duty limitations and fatigue management</w:t>
        </w:r>
        <w:r>
          <w:rPr>
            <w:noProof/>
            <w:webHidden/>
          </w:rPr>
          <w:tab/>
        </w:r>
        <w:r>
          <w:rPr>
            <w:noProof/>
            <w:webHidden/>
          </w:rPr>
          <w:fldChar w:fldCharType="begin"/>
        </w:r>
        <w:r>
          <w:rPr>
            <w:noProof/>
            <w:webHidden/>
          </w:rPr>
          <w:instrText xml:space="preserve"> PAGEREF _Toc191533298 \h </w:instrText>
        </w:r>
        <w:r>
          <w:rPr>
            <w:noProof/>
            <w:webHidden/>
          </w:rPr>
        </w:r>
        <w:r>
          <w:rPr>
            <w:noProof/>
            <w:webHidden/>
          </w:rPr>
          <w:fldChar w:fldCharType="separate"/>
        </w:r>
        <w:r w:rsidR="00591236">
          <w:rPr>
            <w:noProof/>
            <w:webHidden/>
          </w:rPr>
          <w:t>10</w:t>
        </w:r>
        <w:r>
          <w:rPr>
            <w:noProof/>
            <w:webHidden/>
          </w:rPr>
          <w:fldChar w:fldCharType="end"/>
        </w:r>
      </w:hyperlink>
    </w:p>
    <w:p w14:paraId="4C0B6AE5" w14:textId="1C1FDDD0" w:rsidR="00C3118B" w:rsidRDefault="00C3118B">
      <w:pPr>
        <w:pStyle w:val="TOC3"/>
        <w:tabs>
          <w:tab w:val="left" w:pos="1418"/>
        </w:tabs>
        <w:rPr>
          <w:rFonts w:eastAsiaTheme="minorEastAsia"/>
          <w:noProof/>
          <w:color w:val="auto"/>
          <w:kern w:val="2"/>
          <w:sz w:val="24"/>
          <w:szCs w:val="24"/>
          <w:lang w:eastAsia="en-AU"/>
          <w14:ligatures w14:val="standardContextual"/>
        </w:rPr>
      </w:pPr>
      <w:hyperlink w:anchor="_Toc191533299" w:history="1">
        <w:r w:rsidRPr="00534C9C">
          <w:rPr>
            <w:rStyle w:val="Hyperlink"/>
            <w:noProof/>
          </w:rPr>
          <w:t>1.2.1</w:t>
        </w:r>
        <w:r>
          <w:rPr>
            <w:rFonts w:eastAsiaTheme="minorEastAsia"/>
            <w:noProof/>
            <w:color w:val="auto"/>
            <w:kern w:val="2"/>
            <w:sz w:val="24"/>
            <w:szCs w:val="24"/>
            <w:lang w:eastAsia="en-AU"/>
            <w14:ligatures w14:val="standardContextual"/>
          </w:rPr>
          <w:tab/>
        </w:r>
        <w:r w:rsidRPr="00534C9C">
          <w:rPr>
            <w:rStyle w:val="Hyperlink"/>
            <w:noProof/>
          </w:rPr>
          <w:t>Responsibilities</w:t>
        </w:r>
        <w:r>
          <w:rPr>
            <w:noProof/>
            <w:webHidden/>
          </w:rPr>
          <w:tab/>
        </w:r>
        <w:r>
          <w:rPr>
            <w:noProof/>
            <w:webHidden/>
          </w:rPr>
          <w:fldChar w:fldCharType="begin"/>
        </w:r>
        <w:r>
          <w:rPr>
            <w:noProof/>
            <w:webHidden/>
          </w:rPr>
          <w:instrText xml:space="preserve"> PAGEREF _Toc191533299 \h </w:instrText>
        </w:r>
        <w:r>
          <w:rPr>
            <w:noProof/>
            <w:webHidden/>
          </w:rPr>
        </w:r>
        <w:r>
          <w:rPr>
            <w:noProof/>
            <w:webHidden/>
          </w:rPr>
          <w:fldChar w:fldCharType="separate"/>
        </w:r>
        <w:r w:rsidR="00591236">
          <w:rPr>
            <w:noProof/>
            <w:webHidden/>
          </w:rPr>
          <w:t>10</w:t>
        </w:r>
        <w:r>
          <w:rPr>
            <w:noProof/>
            <w:webHidden/>
          </w:rPr>
          <w:fldChar w:fldCharType="end"/>
        </w:r>
      </w:hyperlink>
    </w:p>
    <w:p w14:paraId="6D10A516" w14:textId="00B224FB" w:rsidR="00C3118B" w:rsidRDefault="00C3118B">
      <w:pPr>
        <w:pStyle w:val="TOC3"/>
        <w:tabs>
          <w:tab w:val="left" w:pos="1418"/>
        </w:tabs>
        <w:rPr>
          <w:rFonts w:eastAsiaTheme="minorEastAsia"/>
          <w:noProof/>
          <w:color w:val="auto"/>
          <w:kern w:val="2"/>
          <w:sz w:val="24"/>
          <w:szCs w:val="24"/>
          <w:lang w:eastAsia="en-AU"/>
          <w14:ligatures w14:val="standardContextual"/>
        </w:rPr>
      </w:pPr>
      <w:hyperlink w:anchor="_Toc191533300" w:history="1">
        <w:r w:rsidRPr="00534C9C">
          <w:rPr>
            <w:rStyle w:val="Hyperlink"/>
            <w:noProof/>
          </w:rPr>
          <w:t>1.2.2</w:t>
        </w:r>
        <w:r>
          <w:rPr>
            <w:rFonts w:eastAsiaTheme="minorEastAsia"/>
            <w:noProof/>
            <w:color w:val="auto"/>
            <w:kern w:val="2"/>
            <w:sz w:val="24"/>
            <w:szCs w:val="24"/>
            <w:lang w:eastAsia="en-AU"/>
            <w14:ligatures w14:val="standardContextual"/>
          </w:rPr>
          <w:tab/>
        </w:r>
        <w:r w:rsidRPr="00534C9C">
          <w:rPr>
            <w:rStyle w:val="Hyperlink"/>
            <w:noProof/>
          </w:rPr>
          <w:t>Prior sleep opportunity</w:t>
        </w:r>
        <w:r>
          <w:rPr>
            <w:noProof/>
            <w:webHidden/>
          </w:rPr>
          <w:tab/>
        </w:r>
        <w:r>
          <w:rPr>
            <w:noProof/>
            <w:webHidden/>
          </w:rPr>
          <w:fldChar w:fldCharType="begin"/>
        </w:r>
        <w:r>
          <w:rPr>
            <w:noProof/>
            <w:webHidden/>
          </w:rPr>
          <w:instrText xml:space="preserve"> PAGEREF _Toc191533300 \h </w:instrText>
        </w:r>
        <w:r>
          <w:rPr>
            <w:noProof/>
            <w:webHidden/>
          </w:rPr>
        </w:r>
        <w:r>
          <w:rPr>
            <w:noProof/>
            <w:webHidden/>
          </w:rPr>
          <w:fldChar w:fldCharType="separate"/>
        </w:r>
        <w:r w:rsidR="00591236">
          <w:rPr>
            <w:noProof/>
            <w:webHidden/>
          </w:rPr>
          <w:t>13</w:t>
        </w:r>
        <w:r>
          <w:rPr>
            <w:noProof/>
            <w:webHidden/>
          </w:rPr>
          <w:fldChar w:fldCharType="end"/>
        </w:r>
      </w:hyperlink>
    </w:p>
    <w:p w14:paraId="329A2B4A" w14:textId="75B6610C" w:rsidR="00C3118B" w:rsidRDefault="00C3118B">
      <w:pPr>
        <w:pStyle w:val="TOC3"/>
        <w:tabs>
          <w:tab w:val="left" w:pos="1418"/>
        </w:tabs>
        <w:rPr>
          <w:rFonts w:eastAsiaTheme="minorEastAsia"/>
          <w:noProof/>
          <w:color w:val="auto"/>
          <w:kern w:val="2"/>
          <w:sz w:val="24"/>
          <w:szCs w:val="24"/>
          <w:lang w:eastAsia="en-AU"/>
          <w14:ligatures w14:val="standardContextual"/>
        </w:rPr>
      </w:pPr>
      <w:hyperlink w:anchor="_Toc191533301" w:history="1">
        <w:r w:rsidRPr="00534C9C">
          <w:rPr>
            <w:rStyle w:val="Hyperlink"/>
            <w:noProof/>
          </w:rPr>
          <w:t>1.2.3</w:t>
        </w:r>
        <w:r>
          <w:rPr>
            <w:rFonts w:eastAsiaTheme="minorEastAsia"/>
            <w:noProof/>
            <w:color w:val="auto"/>
            <w:kern w:val="2"/>
            <w:sz w:val="24"/>
            <w:szCs w:val="24"/>
            <w:lang w:eastAsia="en-AU"/>
            <w14:ligatures w14:val="standardContextual"/>
          </w:rPr>
          <w:tab/>
        </w:r>
        <w:r w:rsidRPr="00534C9C">
          <w:rPr>
            <w:rStyle w:val="Hyperlink"/>
            <w:noProof/>
          </w:rPr>
          <w:t>Duty time, FDP flight time and cumulative limits</w:t>
        </w:r>
        <w:r>
          <w:rPr>
            <w:noProof/>
            <w:webHidden/>
          </w:rPr>
          <w:tab/>
        </w:r>
        <w:r>
          <w:rPr>
            <w:noProof/>
            <w:webHidden/>
          </w:rPr>
          <w:fldChar w:fldCharType="begin"/>
        </w:r>
        <w:r>
          <w:rPr>
            <w:noProof/>
            <w:webHidden/>
          </w:rPr>
          <w:instrText xml:space="preserve"> PAGEREF _Toc191533301 \h </w:instrText>
        </w:r>
        <w:r>
          <w:rPr>
            <w:noProof/>
            <w:webHidden/>
          </w:rPr>
        </w:r>
        <w:r>
          <w:rPr>
            <w:noProof/>
            <w:webHidden/>
          </w:rPr>
          <w:fldChar w:fldCharType="separate"/>
        </w:r>
        <w:r w:rsidR="00591236">
          <w:rPr>
            <w:noProof/>
            <w:webHidden/>
          </w:rPr>
          <w:t>14</w:t>
        </w:r>
        <w:r>
          <w:rPr>
            <w:noProof/>
            <w:webHidden/>
          </w:rPr>
          <w:fldChar w:fldCharType="end"/>
        </w:r>
      </w:hyperlink>
    </w:p>
    <w:p w14:paraId="5F7B77BE" w14:textId="5544F5F2" w:rsidR="00C3118B" w:rsidRDefault="00C3118B">
      <w:pPr>
        <w:pStyle w:val="TOC3"/>
        <w:tabs>
          <w:tab w:val="left" w:pos="1418"/>
        </w:tabs>
        <w:rPr>
          <w:rFonts w:eastAsiaTheme="minorEastAsia"/>
          <w:noProof/>
          <w:color w:val="auto"/>
          <w:kern w:val="2"/>
          <w:sz w:val="24"/>
          <w:szCs w:val="24"/>
          <w:lang w:eastAsia="en-AU"/>
          <w14:ligatures w14:val="standardContextual"/>
        </w:rPr>
      </w:pPr>
      <w:hyperlink w:anchor="_Toc191533302" w:history="1">
        <w:r w:rsidRPr="00534C9C">
          <w:rPr>
            <w:rStyle w:val="Hyperlink"/>
            <w:noProof/>
          </w:rPr>
          <w:t>1.2.4</w:t>
        </w:r>
        <w:r>
          <w:rPr>
            <w:rFonts w:eastAsiaTheme="minorEastAsia"/>
            <w:noProof/>
            <w:color w:val="auto"/>
            <w:kern w:val="2"/>
            <w:sz w:val="24"/>
            <w:szCs w:val="24"/>
            <w:lang w:eastAsia="en-AU"/>
            <w14:ligatures w14:val="standardContextual"/>
          </w:rPr>
          <w:tab/>
        </w:r>
        <w:r w:rsidRPr="00534C9C">
          <w:rPr>
            <w:rStyle w:val="Hyperlink"/>
            <w:noProof/>
          </w:rPr>
          <w:t>Increase in FDP limits by split duty</w:t>
        </w:r>
        <w:r>
          <w:rPr>
            <w:noProof/>
            <w:webHidden/>
          </w:rPr>
          <w:tab/>
        </w:r>
        <w:r>
          <w:rPr>
            <w:noProof/>
            <w:webHidden/>
          </w:rPr>
          <w:fldChar w:fldCharType="begin"/>
        </w:r>
        <w:r>
          <w:rPr>
            <w:noProof/>
            <w:webHidden/>
          </w:rPr>
          <w:instrText xml:space="preserve"> PAGEREF _Toc191533302 \h </w:instrText>
        </w:r>
        <w:r>
          <w:rPr>
            <w:noProof/>
            <w:webHidden/>
          </w:rPr>
        </w:r>
        <w:r>
          <w:rPr>
            <w:noProof/>
            <w:webHidden/>
          </w:rPr>
          <w:fldChar w:fldCharType="separate"/>
        </w:r>
        <w:r w:rsidR="00591236">
          <w:rPr>
            <w:noProof/>
            <w:webHidden/>
          </w:rPr>
          <w:t>15</w:t>
        </w:r>
        <w:r>
          <w:rPr>
            <w:noProof/>
            <w:webHidden/>
          </w:rPr>
          <w:fldChar w:fldCharType="end"/>
        </w:r>
      </w:hyperlink>
    </w:p>
    <w:p w14:paraId="1EADA744" w14:textId="39DF6332" w:rsidR="00C3118B" w:rsidRDefault="00C3118B">
      <w:pPr>
        <w:pStyle w:val="TOC3"/>
        <w:tabs>
          <w:tab w:val="left" w:pos="1418"/>
        </w:tabs>
        <w:rPr>
          <w:rFonts w:eastAsiaTheme="minorEastAsia"/>
          <w:noProof/>
          <w:color w:val="auto"/>
          <w:kern w:val="2"/>
          <w:sz w:val="24"/>
          <w:szCs w:val="24"/>
          <w:lang w:eastAsia="en-AU"/>
          <w14:ligatures w14:val="standardContextual"/>
        </w:rPr>
      </w:pPr>
      <w:hyperlink w:anchor="_Toc191533303" w:history="1">
        <w:r w:rsidRPr="00534C9C">
          <w:rPr>
            <w:rStyle w:val="Hyperlink"/>
            <w:noProof/>
          </w:rPr>
          <w:t>1.2.5</w:t>
        </w:r>
        <w:r>
          <w:rPr>
            <w:rFonts w:eastAsiaTheme="minorEastAsia"/>
            <w:noProof/>
            <w:color w:val="auto"/>
            <w:kern w:val="2"/>
            <w:sz w:val="24"/>
            <w:szCs w:val="24"/>
            <w:lang w:eastAsia="en-AU"/>
            <w14:ligatures w14:val="standardContextual"/>
          </w:rPr>
          <w:tab/>
        </w:r>
        <w:r w:rsidRPr="00534C9C">
          <w:rPr>
            <w:rStyle w:val="Hyperlink"/>
            <w:noProof/>
          </w:rPr>
          <w:t>Delayed reporting time</w:t>
        </w:r>
        <w:r>
          <w:rPr>
            <w:noProof/>
            <w:webHidden/>
          </w:rPr>
          <w:tab/>
        </w:r>
        <w:r>
          <w:rPr>
            <w:noProof/>
            <w:webHidden/>
          </w:rPr>
          <w:fldChar w:fldCharType="begin"/>
        </w:r>
        <w:r>
          <w:rPr>
            <w:noProof/>
            <w:webHidden/>
          </w:rPr>
          <w:instrText xml:space="preserve"> PAGEREF _Toc191533303 \h </w:instrText>
        </w:r>
        <w:r>
          <w:rPr>
            <w:noProof/>
            <w:webHidden/>
          </w:rPr>
        </w:r>
        <w:r>
          <w:rPr>
            <w:noProof/>
            <w:webHidden/>
          </w:rPr>
          <w:fldChar w:fldCharType="separate"/>
        </w:r>
        <w:r w:rsidR="00591236">
          <w:rPr>
            <w:noProof/>
            <w:webHidden/>
          </w:rPr>
          <w:t>15</w:t>
        </w:r>
        <w:r>
          <w:rPr>
            <w:noProof/>
            <w:webHidden/>
          </w:rPr>
          <w:fldChar w:fldCharType="end"/>
        </w:r>
      </w:hyperlink>
    </w:p>
    <w:p w14:paraId="06F69D1F" w14:textId="666D7727" w:rsidR="00C3118B" w:rsidRDefault="00C3118B">
      <w:pPr>
        <w:pStyle w:val="TOC3"/>
        <w:tabs>
          <w:tab w:val="left" w:pos="1418"/>
        </w:tabs>
        <w:rPr>
          <w:rFonts w:eastAsiaTheme="minorEastAsia"/>
          <w:noProof/>
          <w:color w:val="auto"/>
          <w:kern w:val="2"/>
          <w:sz w:val="24"/>
          <w:szCs w:val="24"/>
          <w:lang w:eastAsia="en-AU"/>
          <w14:ligatures w14:val="standardContextual"/>
        </w:rPr>
      </w:pPr>
      <w:hyperlink w:anchor="_Toc191533304" w:history="1">
        <w:r w:rsidRPr="00534C9C">
          <w:rPr>
            <w:rStyle w:val="Hyperlink"/>
            <w:noProof/>
          </w:rPr>
          <w:t>1.2.6</w:t>
        </w:r>
        <w:r>
          <w:rPr>
            <w:rFonts w:eastAsiaTheme="minorEastAsia"/>
            <w:noProof/>
            <w:color w:val="auto"/>
            <w:kern w:val="2"/>
            <w:sz w:val="24"/>
            <w:szCs w:val="24"/>
            <w:lang w:eastAsia="en-AU"/>
            <w14:ligatures w14:val="standardContextual"/>
          </w:rPr>
          <w:tab/>
        </w:r>
        <w:r w:rsidRPr="00534C9C">
          <w:rPr>
            <w:rStyle w:val="Hyperlink"/>
            <w:noProof/>
          </w:rPr>
          <w:t>Reassignment</w:t>
        </w:r>
        <w:r>
          <w:rPr>
            <w:noProof/>
            <w:webHidden/>
          </w:rPr>
          <w:tab/>
        </w:r>
        <w:r>
          <w:rPr>
            <w:noProof/>
            <w:webHidden/>
          </w:rPr>
          <w:fldChar w:fldCharType="begin"/>
        </w:r>
        <w:r>
          <w:rPr>
            <w:noProof/>
            <w:webHidden/>
          </w:rPr>
          <w:instrText xml:space="preserve"> PAGEREF _Toc191533304 \h </w:instrText>
        </w:r>
        <w:r>
          <w:rPr>
            <w:noProof/>
            <w:webHidden/>
          </w:rPr>
        </w:r>
        <w:r>
          <w:rPr>
            <w:noProof/>
            <w:webHidden/>
          </w:rPr>
          <w:fldChar w:fldCharType="separate"/>
        </w:r>
        <w:r w:rsidR="00591236">
          <w:rPr>
            <w:noProof/>
            <w:webHidden/>
          </w:rPr>
          <w:t>17</w:t>
        </w:r>
        <w:r>
          <w:rPr>
            <w:noProof/>
            <w:webHidden/>
          </w:rPr>
          <w:fldChar w:fldCharType="end"/>
        </w:r>
      </w:hyperlink>
    </w:p>
    <w:p w14:paraId="3DF65154" w14:textId="49B1B32F" w:rsidR="00C3118B" w:rsidRDefault="00C3118B">
      <w:pPr>
        <w:pStyle w:val="TOC3"/>
        <w:tabs>
          <w:tab w:val="left" w:pos="1418"/>
        </w:tabs>
        <w:rPr>
          <w:rFonts w:eastAsiaTheme="minorEastAsia"/>
          <w:noProof/>
          <w:color w:val="auto"/>
          <w:kern w:val="2"/>
          <w:sz w:val="24"/>
          <w:szCs w:val="24"/>
          <w:lang w:eastAsia="en-AU"/>
          <w14:ligatures w14:val="standardContextual"/>
        </w:rPr>
      </w:pPr>
      <w:hyperlink w:anchor="_Toc191533305" w:history="1">
        <w:r w:rsidRPr="00534C9C">
          <w:rPr>
            <w:rStyle w:val="Hyperlink"/>
            <w:noProof/>
          </w:rPr>
          <w:t>1.2.7</w:t>
        </w:r>
        <w:r>
          <w:rPr>
            <w:rFonts w:eastAsiaTheme="minorEastAsia"/>
            <w:noProof/>
            <w:color w:val="auto"/>
            <w:kern w:val="2"/>
            <w:sz w:val="24"/>
            <w:szCs w:val="24"/>
            <w:lang w:eastAsia="en-AU"/>
            <w14:ligatures w14:val="standardContextual"/>
          </w:rPr>
          <w:tab/>
        </w:r>
        <w:r w:rsidRPr="00534C9C">
          <w:rPr>
            <w:rStyle w:val="Hyperlink"/>
            <w:noProof/>
          </w:rPr>
          <w:t>Standby limits</w:t>
        </w:r>
        <w:r>
          <w:rPr>
            <w:noProof/>
            <w:webHidden/>
          </w:rPr>
          <w:tab/>
        </w:r>
        <w:r>
          <w:rPr>
            <w:noProof/>
            <w:webHidden/>
          </w:rPr>
          <w:fldChar w:fldCharType="begin"/>
        </w:r>
        <w:r>
          <w:rPr>
            <w:noProof/>
            <w:webHidden/>
          </w:rPr>
          <w:instrText xml:space="preserve"> PAGEREF _Toc191533305 \h </w:instrText>
        </w:r>
        <w:r>
          <w:rPr>
            <w:noProof/>
            <w:webHidden/>
          </w:rPr>
        </w:r>
        <w:r>
          <w:rPr>
            <w:noProof/>
            <w:webHidden/>
          </w:rPr>
          <w:fldChar w:fldCharType="separate"/>
        </w:r>
        <w:r w:rsidR="00591236">
          <w:rPr>
            <w:noProof/>
            <w:webHidden/>
          </w:rPr>
          <w:t>17</w:t>
        </w:r>
        <w:r>
          <w:rPr>
            <w:noProof/>
            <w:webHidden/>
          </w:rPr>
          <w:fldChar w:fldCharType="end"/>
        </w:r>
      </w:hyperlink>
    </w:p>
    <w:p w14:paraId="2D9ADDA8" w14:textId="301FF109" w:rsidR="00C3118B" w:rsidRDefault="00C3118B">
      <w:pPr>
        <w:pStyle w:val="TOC3"/>
        <w:tabs>
          <w:tab w:val="left" w:pos="1418"/>
        </w:tabs>
        <w:rPr>
          <w:rFonts w:eastAsiaTheme="minorEastAsia"/>
          <w:noProof/>
          <w:color w:val="auto"/>
          <w:kern w:val="2"/>
          <w:sz w:val="24"/>
          <w:szCs w:val="24"/>
          <w:lang w:eastAsia="en-AU"/>
          <w14:ligatures w14:val="standardContextual"/>
        </w:rPr>
      </w:pPr>
      <w:hyperlink w:anchor="_Toc191533306" w:history="1">
        <w:r w:rsidRPr="00534C9C">
          <w:rPr>
            <w:rStyle w:val="Hyperlink"/>
            <w:noProof/>
          </w:rPr>
          <w:t>1.2.8</w:t>
        </w:r>
        <w:r>
          <w:rPr>
            <w:rFonts w:eastAsiaTheme="minorEastAsia"/>
            <w:noProof/>
            <w:color w:val="auto"/>
            <w:kern w:val="2"/>
            <w:sz w:val="24"/>
            <w:szCs w:val="24"/>
            <w:lang w:eastAsia="en-AU"/>
            <w14:ligatures w14:val="standardContextual"/>
          </w:rPr>
          <w:tab/>
        </w:r>
        <w:r w:rsidRPr="00534C9C">
          <w:rPr>
            <w:rStyle w:val="Hyperlink"/>
            <w:noProof/>
          </w:rPr>
          <w:t>Positioning</w:t>
        </w:r>
        <w:r>
          <w:rPr>
            <w:noProof/>
            <w:webHidden/>
          </w:rPr>
          <w:tab/>
        </w:r>
        <w:r>
          <w:rPr>
            <w:noProof/>
            <w:webHidden/>
          </w:rPr>
          <w:fldChar w:fldCharType="begin"/>
        </w:r>
        <w:r>
          <w:rPr>
            <w:noProof/>
            <w:webHidden/>
          </w:rPr>
          <w:instrText xml:space="preserve"> PAGEREF _Toc191533306 \h </w:instrText>
        </w:r>
        <w:r>
          <w:rPr>
            <w:noProof/>
            <w:webHidden/>
          </w:rPr>
        </w:r>
        <w:r>
          <w:rPr>
            <w:noProof/>
            <w:webHidden/>
          </w:rPr>
          <w:fldChar w:fldCharType="separate"/>
        </w:r>
        <w:r w:rsidR="00591236">
          <w:rPr>
            <w:noProof/>
            <w:webHidden/>
          </w:rPr>
          <w:t>18</w:t>
        </w:r>
        <w:r>
          <w:rPr>
            <w:noProof/>
            <w:webHidden/>
          </w:rPr>
          <w:fldChar w:fldCharType="end"/>
        </w:r>
      </w:hyperlink>
    </w:p>
    <w:p w14:paraId="29363D37" w14:textId="1E5B7BBA" w:rsidR="00C3118B" w:rsidRDefault="00C3118B">
      <w:pPr>
        <w:pStyle w:val="TOC3"/>
        <w:tabs>
          <w:tab w:val="left" w:pos="1418"/>
        </w:tabs>
        <w:rPr>
          <w:rFonts w:eastAsiaTheme="minorEastAsia"/>
          <w:noProof/>
          <w:color w:val="auto"/>
          <w:kern w:val="2"/>
          <w:sz w:val="24"/>
          <w:szCs w:val="24"/>
          <w:lang w:eastAsia="en-AU"/>
          <w14:ligatures w14:val="standardContextual"/>
        </w:rPr>
      </w:pPr>
      <w:hyperlink w:anchor="_Toc191533307" w:history="1">
        <w:r w:rsidRPr="00534C9C">
          <w:rPr>
            <w:rStyle w:val="Hyperlink"/>
            <w:noProof/>
          </w:rPr>
          <w:t>1.2.9</w:t>
        </w:r>
        <w:r>
          <w:rPr>
            <w:rFonts w:eastAsiaTheme="minorEastAsia"/>
            <w:noProof/>
            <w:color w:val="auto"/>
            <w:kern w:val="2"/>
            <w:sz w:val="24"/>
            <w:szCs w:val="24"/>
            <w:lang w:eastAsia="en-AU"/>
            <w14:ligatures w14:val="standardContextual"/>
          </w:rPr>
          <w:tab/>
        </w:r>
        <w:r w:rsidRPr="00534C9C">
          <w:rPr>
            <w:rStyle w:val="Hyperlink"/>
            <w:noProof/>
          </w:rPr>
          <w:t>Off-duty periods</w:t>
        </w:r>
        <w:r>
          <w:rPr>
            <w:noProof/>
            <w:webHidden/>
          </w:rPr>
          <w:tab/>
        </w:r>
        <w:r>
          <w:rPr>
            <w:noProof/>
            <w:webHidden/>
          </w:rPr>
          <w:fldChar w:fldCharType="begin"/>
        </w:r>
        <w:r>
          <w:rPr>
            <w:noProof/>
            <w:webHidden/>
          </w:rPr>
          <w:instrText xml:space="preserve"> PAGEREF _Toc191533307 \h </w:instrText>
        </w:r>
        <w:r>
          <w:rPr>
            <w:noProof/>
            <w:webHidden/>
          </w:rPr>
        </w:r>
        <w:r>
          <w:rPr>
            <w:noProof/>
            <w:webHidden/>
          </w:rPr>
          <w:fldChar w:fldCharType="separate"/>
        </w:r>
        <w:r w:rsidR="00591236">
          <w:rPr>
            <w:noProof/>
            <w:webHidden/>
          </w:rPr>
          <w:t>18</w:t>
        </w:r>
        <w:r>
          <w:rPr>
            <w:noProof/>
            <w:webHidden/>
          </w:rPr>
          <w:fldChar w:fldCharType="end"/>
        </w:r>
      </w:hyperlink>
    </w:p>
    <w:p w14:paraId="20D72FE3" w14:textId="3E58DCEF" w:rsidR="00C3118B" w:rsidRDefault="00C3118B">
      <w:pPr>
        <w:pStyle w:val="TOC3"/>
        <w:tabs>
          <w:tab w:val="left" w:pos="1418"/>
        </w:tabs>
        <w:rPr>
          <w:rFonts w:eastAsiaTheme="minorEastAsia"/>
          <w:noProof/>
          <w:color w:val="auto"/>
          <w:kern w:val="2"/>
          <w:sz w:val="24"/>
          <w:szCs w:val="24"/>
          <w:lang w:eastAsia="en-AU"/>
          <w14:ligatures w14:val="standardContextual"/>
        </w:rPr>
      </w:pPr>
      <w:hyperlink w:anchor="_Toc191533308" w:history="1">
        <w:r w:rsidRPr="00534C9C">
          <w:rPr>
            <w:rStyle w:val="Hyperlink"/>
            <w:noProof/>
          </w:rPr>
          <w:t>1.2.10</w:t>
        </w:r>
        <w:r>
          <w:rPr>
            <w:rFonts w:eastAsiaTheme="minorEastAsia"/>
            <w:noProof/>
            <w:color w:val="auto"/>
            <w:kern w:val="2"/>
            <w:sz w:val="24"/>
            <w:szCs w:val="24"/>
            <w:lang w:eastAsia="en-AU"/>
            <w14:ligatures w14:val="standardContextual"/>
          </w:rPr>
          <w:tab/>
        </w:r>
        <w:r w:rsidRPr="00534C9C">
          <w:rPr>
            <w:rStyle w:val="Hyperlink"/>
            <w:noProof/>
          </w:rPr>
          <w:t>Limits on infringing the WOCL and early starts</w:t>
        </w:r>
        <w:r>
          <w:rPr>
            <w:noProof/>
            <w:webHidden/>
          </w:rPr>
          <w:tab/>
        </w:r>
        <w:r>
          <w:rPr>
            <w:noProof/>
            <w:webHidden/>
          </w:rPr>
          <w:fldChar w:fldCharType="begin"/>
        </w:r>
        <w:r>
          <w:rPr>
            <w:noProof/>
            <w:webHidden/>
          </w:rPr>
          <w:instrText xml:space="preserve"> PAGEREF _Toc191533308 \h </w:instrText>
        </w:r>
        <w:r>
          <w:rPr>
            <w:noProof/>
            <w:webHidden/>
          </w:rPr>
        </w:r>
        <w:r>
          <w:rPr>
            <w:noProof/>
            <w:webHidden/>
          </w:rPr>
          <w:fldChar w:fldCharType="separate"/>
        </w:r>
        <w:r w:rsidR="00591236">
          <w:rPr>
            <w:noProof/>
            <w:webHidden/>
          </w:rPr>
          <w:t>19</w:t>
        </w:r>
        <w:r>
          <w:rPr>
            <w:noProof/>
            <w:webHidden/>
          </w:rPr>
          <w:fldChar w:fldCharType="end"/>
        </w:r>
      </w:hyperlink>
    </w:p>
    <w:p w14:paraId="7A54E72F" w14:textId="591CD091" w:rsidR="00C3118B" w:rsidRDefault="00C3118B">
      <w:pPr>
        <w:pStyle w:val="TOC3"/>
        <w:tabs>
          <w:tab w:val="left" w:pos="1418"/>
        </w:tabs>
        <w:rPr>
          <w:rFonts w:eastAsiaTheme="minorEastAsia"/>
          <w:noProof/>
          <w:color w:val="auto"/>
          <w:kern w:val="2"/>
          <w:sz w:val="24"/>
          <w:szCs w:val="24"/>
          <w:lang w:eastAsia="en-AU"/>
          <w14:ligatures w14:val="standardContextual"/>
        </w:rPr>
      </w:pPr>
      <w:hyperlink w:anchor="_Toc191533309" w:history="1">
        <w:r w:rsidRPr="00534C9C">
          <w:rPr>
            <w:rStyle w:val="Hyperlink"/>
            <w:noProof/>
          </w:rPr>
          <w:t>1.2.11</w:t>
        </w:r>
        <w:r>
          <w:rPr>
            <w:rFonts w:eastAsiaTheme="minorEastAsia"/>
            <w:noProof/>
            <w:color w:val="auto"/>
            <w:kern w:val="2"/>
            <w:sz w:val="24"/>
            <w:szCs w:val="24"/>
            <w:lang w:eastAsia="en-AU"/>
            <w14:ligatures w14:val="standardContextual"/>
          </w:rPr>
          <w:tab/>
        </w:r>
        <w:r w:rsidRPr="00534C9C">
          <w:rPr>
            <w:rStyle w:val="Hyperlink"/>
            <w:noProof/>
          </w:rPr>
          <w:t>Access to sustenance</w:t>
        </w:r>
        <w:r>
          <w:rPr>
            <w:noProof/>
            <w:webHidden/>
          </w:rPr>
          <w:tab/>
        </w:r>
        <w:r>
          <w:rPr>
            <w:noProof/>
            <w:webHidden/>
          </w:rPr>
          <w:fldChar w:fldCharType="begin"/>
        </w:r>
        <w:r>
          <w:rPr>
            <w:noProof/>
            <w:webHidden/>
          </w:rPr>
          <w:instrText xml:space="preserve"> PAGEREF _Toc191533309 \h </w:instrText>
        </w:r>
        <w:r>
          <w:rPr>
            <w:noProof/>
            <w:webHidden/>
          </w:rPr>
        </w:r>
        <w:r>
          <w:rPr>
            <w:noProof/>
            <w:webHidden/>
          </w:rPr>
          <w:fldChar w:fldCharType="separate"/>
        </w:r>
        <w:r w:rsidR="00591236">
          <w:rPr>
            <w:noProof/>
            <w:webHidden/>
          </w:rPr>
          <w:t>19</w:t>
        </w:r>
        <w:r>
          <w:rPr>
            <w:noProof/>
            <w:webHidden/>
          </w:rPr>
          <w:fldChar w:fldCharType="end"/>
        </w:r>
      </w:hyperlink>
    </w:p>
    <w:p w14:paraId="26360078" w14:textId="0751A41A" w:rsidR="00C3118B" w:rsidRDefault="00C3118B">
      <w:pPr>
        <w:pStyle w:val="TOC3"/>
        <w:tabs>
          <w:tab w:val="left" w:pos="1418"/>
        </w:tabs>
        <w:rPr>
          <w:rFonts w:eastAsiaTheme="minorEastAsia"/>
          <w:noProof/>
          <w:color w:val="auto"/>
          <w:kern w:val="2"/>
          <w:sz w:val="24"/>
          <w:szCs w:val="24"/>
          <w:lang w:eastAsia="en-AU"/>
          <w14:ligatures w14:val="standardContextual"/>
        </w:rPr>
      </w:pPr>
      <w:hyperlink w:anchor="_Toc191533310" w:history="1">
        <w:r w:rsidRPr="00534C9C">
          <w:rPr>
            <w:rStyle w:val="Hyperlink"/>
            <w:noProof/>
          </w:rPr>
          <w:t>1.2.12</w:t>
        </w:r>
        <w:r>
          <w:rPr>
            <w:rFonts w:eastAsiaTheme="minorEastAsia"/>
            <w:noProof/>
            <w:color w:val="auto"/>
            <w:kern w:val="2"/>
            <w:sz w:val="24"/>
            <w:szCs w:val="24"/>
            <w:lang w:eastAsia="en-AU"/>
            <w14:ligatures w14:val="standardContextual"/>
          </w:rPr>
          <w:tab/>
        </w:r>
        <w:r w:rsidRPr="00534C9C">
          <w:rPr>
            <w:rStyle w:val="Hyperlink"/>
            <w:noProof/>
          </w:rPr>
          <w:t>Recording flight and duty times</w:t>
        </w:r>
        <w:r>
          <w:rPr>
            <w:noProof/>
            <w:webHidden/>
          </w:rPr>
          <w:tab/>
        </w:r>
        <w:r>
          <w:rPr>
            <w:noProof/>
            <w:webHidden/>
          </w:rPr>
          <w:fldChar w:fldCharType="begin"/>
        </w:r>
        <w:r>
          <w:rPr>
            <w:noProof/>
            <w:webHidden/>
          </w:rPr>
          <w:instrText xml:space="preserve"> PAGEREF _Toc191533310 \h </w:instrText>
        </w:r>
        <w:r>
          <w:rPr>
            <w:noProof/>
            <w:webHidden/>
          </w:rPr>
        </w:r>
        <w:r>
          <w:rPr>
            <w:noProof/>
            <w:webHidden/>
          </w:rPr>
          <w:fldChar w:fldCharType="separate"/>
        </w:r>
        <w:r w:rsidR="00591236">
          <w:rPr>
            <w:noProof/>
            <w:webHidden/>
          </w:rPr>
          <w:t>19</w:t>
        </w:r>
        <w:r>
          <w:rPr>
            <w:noProof/>
            <w:webHidden/>
          </w:rPr>
          <w:fldChar w:fldCharType="end"/>
        </w:r>
      </w:hyperlink>
    </w:p>
    <w:p w14:paraId="00BCC1F5" w14:textId="44F6CD2B" w:rsidR="00C3118B" w:rsidRDefault="00C3118B">
      <w:pPr>
        <w:pStyle w:val="TOC3"/>
        <w:tabs>
          <w:tab w:val="left" w:pos="1418"/>
        </w:tabs>
        <w:rPr>
          <w:rFonts w:eastAsiaTheme="minorEastAsia"/>
          <w:noProof/>
          <w:color w:val="auto"/>
          <w:kern w:val="2"/>
          <w:sz w:val="24"/>
          <w:szCs w:val="24"/>
          <w:lang w:eastAsia="en-AU"/>
          <w14:ligatures w14:val="standardContextual"/>
        </w:rPr>
      </w:pPr>
      <w:hyperlink w:anchor="_Toc191533311" w:history="1">
        <w:r w:rsidRPr="00534C9C">
          <w:rPr>
            <w:rStyle w:val="Hyperlink"/>
            <w:noProof/>
          </w:rPr>
          <w:t>1.2.13</w:t>
        </w:r>
        <w:r>
          <w:rPr>
            <w:rFonts w:eastAsiaTheme="minorEastAsia"/>
            <w:noProof/>
            <w:color w:val="auto"/>
            <w:kern w:val="2"/>
            <w:sz w:val="24"/>
            <w:szCs w:val="24"/>
            <w:lang w:eastAsia="en-AU"/>
            <w14:ligatures w14:val="standardContextual"/>
          </w:rPr>
          <w:tab/>
        </w:r>
        <w:r w:rsidRPr="00534C9C">
          <w:rPr>
            <w:rStyle w:val="Hyperlink"/>
            <w:noProof/>
          </w:rPr>
          <w:t>Reporting</w:t>
        </w:r>
        <w:r>
          <w:rPr>
            <w:noProof/>
            <w:webHidden/>
          </w:rPr>
          <w:tab/>
        </w:r>
        <w:r>
          <w:rPr>
            <w:noProof/>
            <w:webHidden/>
          </w:rPr>
          <w:fldChar w:fldCharType="begin"/>
        </w:r>
        <w:r>
          <w:rPr>
            <w:noProof/>
            <w:webHidden/>
          </w:rPr>
          <w:instrText xml:space="preserve"> PAGEREF _Toc191533311 \h </w:instrText>
        </w:r>
        <w:r>
          <w:rPr>
            <w:noProof/>
            <w:webHidden/>
          </w:rPr>
        </w:r>
        <w:r>
          <w:rPr>
            <w:noProof/>
            <w:webHidden/>
          </w:rPr>
          <w:fldChar w:fldCharType="separate"/>
        </w:r>
        <w:r w:rsidR="00591236">
          <w:rPr>
            <w:noProof/>
            <w:webHidden/>
          </w:rPr>
          <w:t>20</w:t>
        </w:r>
        <w:r>
          <w:rPr>
            <w:noProof/>
            <w:webHidden/>
          </w:rPr>
          <w:fldChar w:fldCharType="end"/>
        </w:r>
      </w:hyperlink>
    </w:p>
    <w:p w14:paraId="6469769E" w14:textId="6E00FA9A" w:rsidR="00C3118B" w:rsidRDefault="00C3118B">
      <w:pPr>
        <w:pStyle w:val="TOC3"/>
        <w:tabs>
          <w:tab w:val="left" w:pos="1418"/>
        </w:tabs>
        <w:rPr>
          <w:rFonts w:eastAsiaTheme="minorEastAsia"/>
          <w:noProof/>
          <w:color w:val="auto"/>
          <w:kern w:val="2"/>
          <w:sz w:val="24"/>
          <w:szCs w:val="24"/>
          <w:lang w:eastAsia="en-AU"/>
          <w14:ligatures w14:val="standardContextual"/>
        </w:rPr>
      </w:pPr>
      <w:hyperlink w:anchor="_Toc191533312" w:history="1">
        <w:r w:rsidRPr="00534C9C">
          <w:rPr>
            <w:rStyle w:val="Hyperlink"/>
            <w:noProof/>
          </w:rPr>
          <w:t>1.2.14</w:t>
        </w:r>
        <w:r>
          <w:rPr>
            <w:rFonts w:eastAsiaTheme="minorEastAsia"/>
            <w:noProof/>
            <w:color w:val="auto"/>
            <w:kern w:val="2"/>
            <w:sz w:val="24"/>
            <w:szCs w:val="24"/>
            <w:lang w:eastAsia="en-AU"/>
            <w14:ligatures w14:val="standardContextual"/>
          </w:rPr>
          <w:tab/>
        </w:r>
        <w:r w:rsidRPr="00534C9C">
          <w:rPr>
            <w:rStyle w:val="Hyperlink"/>
            <w:noProof/>
          </w:rPr>
          <w:t>Home base</w:t>
        </w:r>
        <w:r>
          <w:rPr>
            <w:noProof/>
            <w:webHidden/>
          </w:rPr>
          <w:tab/>
        </w:r>
        <w:r>
          <w:rPr>
            <w:noProof/>
            <w:webHidden/>
          </w:rPr>
          <w:fldChar w:fldCharType="begin"/>
        </w:r>
        <w:r>
          <w:rPr>
            <w:noProof/>
            <w:webHidden/>
          </w:rPr>
          <w:instrText xml:space="preserve"> PAGEREF _Toc191533312 \h </w:instrText>
        </w:r>
        <w:r>
          <w:rPr>
            <w:noProof/>
            <w:webHidden/>
          </w:rPr>
        </w:r>
        <w:r>
          <w:rPr>
            <w:noProof/>
            <w:webHidden/>
          </w:rPr>
          <w:fldChar w:fldCharType="separate"/>
        </w:r>
        <w:r w:rsidR="00591236">
          <w:rPr>
            <w:noProof/>
            <w:webHidden/>
          </w:rPr>
          <w:t>20</w:t>
        </w:r>
        <w:r>
          <w:rPr>
            <w:noProof/>
            <w:webHidden/>
          </w:rPr>
          <w:fldChar w:fldCharType="end"/>
        </w:r>
      </w:hyperlink>
    </w:p>
    <w:p w14:paraId="3CF88875" w14:textId="690FCDE4" w:rsidR="00C3118B" w:rsidRDefault="00C3118B">
      <w:pPr>
        <w:pStyle w:val="TOC3"/>
        <w:tabs>
          <w:tab w:val="left" w:pos="1418"/>
        </w:tabs>
        <w:rPr>
          <w:rFonts w:eastAsiaTheme="minorEastAsia"/>
          <w:noProof/>
          <w:color w:val="auto"/>
          <w:kern w:val="2"/>
          <w:sz w:val="24"/>
          <w:szCs w:val="24"/>
          <w:lang w:eastAsia="en-AU"/>
          <w14:ligatures w14:val="standardContextual"/>
        </w:rPr>
      </w:pPr>
      <w:hyperlink w:anchor="_Toc191533313" w:history="1">
        <w:r w:rsidRPr="00534C9C">
          <w:rPr>
            <w:rStyle w:val="Hyperlink"/>
            <w:noProof/>
          </w:rPr>
          <w:t>1.2.15</w:t>
        </w:r>
        <w:r>
          <w:rPr>
            <w:rFonts w:eastAsiaTheme="minorEastAsia"/>
            <w:noProof/>
            <w:color w:val="auto"/>
            <w:kern w:val="2"/>
            <w:sz w:val="24"/>
            <w:szCs w:val="24"/>
            <w:lang w:eastAsia="en-AU"/>
            <w14:ligatures w14:val="standardContextual"/>
          </w:rPr>
          <w:tab/>
        </w:r>
        <w:r w:rsidRPr="00534C9C">
          <w:rPr>
            <w:rStyle w:val="Hyperlink"/>
            <w:noProof/>
          </w:rPr>
          <w:t>Accommodation</w:t>
        </w:r>
        <w:r>
          <w:rPr>
            <w:noProof/>
            <w:webHidden/>
          </w:rPr>
          <w:tab/>
        </w:r>
        <w:r>
          <w:rPr>
            <w:noProof/>
            <w:webHidden/>
          </w:rPr>
          <w:fldChar w:fldCharType="begin"/>
        </w:r>
        <w:r>
          <w:rPr>
            <w:noProof/>
            <w:webHidden/>
          </w:rPr>
          <w:instrText xml:space="preserve"> PAGEREF _Toc191533313 \h </w:instrText>
        </w:r>
        <w:r>
          <w:rPr>
            <w:noProof/>
            <w:webHidden/>
          </w:rPr>
        </w:r>
        <w:r>
          <w:rPr>
            <w:noProof/>
            <w:webHidden/>
          </w:rPr>
          <w:fldChar w:fldCharType="separate"/>
        </w:r>
        <w:r w:rsidR="00591236">
          <w:rPr>
            <w:noProof/>
            <w:webHidden/>
          </w:rPr>
          <w:t>20</w:t>
        </w:r>
        <w:r>
          <w:rPr>
            <w:noProof/>
            <w:webHidden/>
          </w:rPr>
          <w:fldChar w:fldCharType="end"/>
        </w:r>
      </w:hyperlink>
    </w:p>
    <w:p w14:paraId="2597B584" w14:textId="710B99E0" w:rsidR="00C3118B" w:rsidRDefault="00C3118B">
      <w:pPr>
        <w:pStyle w:val="TOC3"/>
        <w:tabs>
          <w:tab w:val="left" w:pos="1418"/>
        </w:tabs>
        <w:rPr>
          <w:rFonts w:eastAsiaTheme="minorEastAsia"/>
          <w:noProof/>
          <w:color w:val="auto"/>
          <w:kern w:val="2"/>
          <w:sz w:val="24"/>
          <w:szCs w:val="24"/>
          <w:lang w:eastAsia="en-AU"/>
          <w14:ligatures w14:val="standardContextual"/>
        </w:rPr>
      </w:pPr>
      <w:hyperlink w:anchor="_Toc191533314" w:history="1">
        <w:r w:rsidRPr="00534C9C">
          <w:rPr>
            <w:rStyle w:val="Hyperlink"/>
            <w:noProof/>
          </w:rPr>
          <w:t>1.2.16</w:t>
        </w:r>
        <w:r>
          <w:rPr>
            <w:rFonts w:eastAsiaTheme="minorEastAsia"/>
            <w:noProof/>
            <w:color w:val="auto"/>
            <w:kern w:val="2"/>
            <w:sz w:val="24"/>
            <w:szCs w:val="24"/>
            <w:lang w:eastAsia="en-AU"/>
            <w14:ligatures w14:val="standardContextual"/>
          </w:rPr>
          <w:tab/>
        </w:r>
        <w:r w:rsidRPr="00534C9C">
          <w:rPr>
            <w:rStyle w:val="Hyperlink"/>
            <w:noProof/>
          </w:rPr>
          <w:t>Training</w:t>
        </w:r>
        <w:r>
          <w:rPr>
            <w:noProof/>
            <w:webHidden/>
          </w:rPr>
          <w:tab/>
        </w:r>
        <w:r>
          <w:rPr>
            <w:noProof/>
            <w:webHidden/>
          </w:rPr>
          <w:fldChar w:fldCharType="begin"/>
        </w:r>
        <w:r>
          <w:rPr>
            <w:noProof/>
            <w:webHidden/>
          </w:rPr>
          <w:instrText xml:space="preserve"> PAGEREF _Toc191533314 \h </w:instrText>
        </w:r>
        <w:r>
          <w:rPr>
            <w:noProof/>
            <w:webHidden/>
          </w:rPr>
        </w:r>
        <w:r>
          <w:rPr>
            <w:noProof/>
            <w:webHidden/>
          </w:rPr>
          <w:fldChar w:fldCharType="separate"/>
        </w:r>
        <w:r w:rsidR="00591236">
          <w:rPr>
            <w:noProof/>
            <w:webHidden/>
          </w:rPr>
          <w:t>21</w:t>
        </w:r>
        <w:r>
          <w:rPr>
            <w:noProof/>
            <w:webHidden/>
          </w:rPr>
          <w:fldChar w:fldCharType="end"/>
        </w:r>
      </w:hyperlink>
    </w:p>
    <w:p w14:paraId="481B4798" w14:textId="77C45712" w:rsidR="00C3118B" w:rsidRDefault="00C3118B">
      <w:pPr>
        <w:pStyle w:val="TOC3"/>
        <w:tabs>
          <w:tab w:val="left" w:pos="1418"/>
        </w:tabs>
        <w:rPr>
          <w:rFonts w:eastAsiaTheme="minorEastAsia"/>
          <w:noProof/>
          <w:color w:val="auto"/>
          <w:kern w:val="2"/>
          <w:sz w:val="24"/>
          <w:szCs w:val="24"/>
          <w:lang w:eastAsia="en-AU"/>
          <w14:ligatures w14:val="standardContextual"/>
        </w:rPr>
      </w:pPr>
      <w:hyperlink w:anchor="_Toc191533315" w:history="1">
        <w:r w:rsidRPr="00534C9C">
          <w:rPr>
            <w:rStyle w:val="Hyperlink"/>
            <w:noProof/>
          </w:rPr>
          <w:t>1.2.17</w:t>
        </w:r>
        <w:r>
          <w:rPr>
            <w:rFonts w:eastAsiaTheme="minorEastAsia"/>
            <w:noProof/>
            <w:color w:val="auto"/>
            <w:kern w:val="2"/>
            <w:sz w:val="24"/>
            <w:szCs w:val="24"/>
            <w:lang w:eastAsia="en-AU"/>
            <w14:ligatures w14:val="standardContextual"/>
          </w:rPr>
          <w:tab/>
        </w:r>
        <w:r w:rsidRPr="00534C9C">
          <w:rPr>
            <w:rStyle w:val="Hyperlink"/>
            <w:noProof/>
          </w:rPr>
          <w:t>Fatigue hazard identification</w:t>
        </w:r>
        <w:r>
          <w:rPr>
            <w:noProof/>
            <w:webHidden/>
          </w:rPr>
          <w:tab/>
        </w:r>
        <w:r>
          <w:rPr>
            <w:noProof/>
            <w:webHidden/>
          </w:rPr>
          <w:fldChar w:fldCharType="begin"/>
        </w:r>
        <w:r>
          <w:rPr>
            <w:noProof/>
            <w:webHidden/>
          </w:rPr>
          <w:instrText xml:space="preserve"> PAGEREF _Toc191533315 \h </w:instrText>
        </w:r>
        <w:r>
          <w:rPr>
            <w:noProof/>
            <w:webHidden/>
          </w:rPr>
        </w:r>
        <w:r>
          <w:rPr>
            <w:noProof/>
            <w:webHidden/>
          </w:rPr>
          <w:fldChar w:fldCharType="separate"/>
        </w:r>
        <w:r w:rsidR="00591236">
          <w:rPr>
            <w:noProof/>
            <w:webHidden/>
          </w:rPr>
          <w:t>27</w:t>
        </w:r>
        <w:r>
          <w:rPr>
            <w:noProof/>
            <w:webHidden/>
          </w:rPr>
          <w:fldChar w:fldCharType="end"/>
        </w:r>
      </w:hyperlink>
    </w:p>
    <w:p w14:paraId="5996665D" w14:textId="12B364B6" w:rsidR="00C3118B" w:rsidRDefault="00C3118B">
      <w:pPr>
        <w:pStyle w:val="TOC3"/>
        <w:tabs>
          <w:tab w:val="left" w:pos="1418"/>
        </w:tabs>
        <w:rPr>
          <w:rFonts w:eastAsiaTheme="minorEastAsia"/>
          <w:noProof/>
          <w:color w:val="auto"/>
          <w:kern w:val="2"/>
          <w:sz w:val="24"/>
          <w:szCs w:val="24"/>
          <w:lang w:eastAsia="en-AU"/>
          <w14:ligatures w14:val="standardContextual"/>
        </w:rPr>
      </w:pPr>
      <w:hyperlink w:anchor="_Toc191533316" w:history="1">
        <w:r w:rsidRPr="00534C9C">
          <w:rPr>
            <w:rStyle w:val="Hyperlink"/>
            <w:noProof/>
          </w:rPr>
          <w:t>1.2.18</w:t>
        </w:r>
        <w:r>
          <w:rPr>
            <w:rFonts w:eastAsiaTheme="minorEastAsia"/>
            <w:noProof/>
            <w:color w:val="auto"/>
            <w:kern w:val="2"/>
            <w:sz w:val="24"/>
            <w:szCs w:val="24"/>
            <w:lang w:eastAsia="en-AU"/>
            <w14:ligatures w14:val="standardContextual"/>
          </w:rPr>
          <w:tab/>
        </w:r>
        <w:r w:rsidRPr="00534C9C">
          <w:rPr>
            <w:rStyle w:val="Hyperlink"/>
            <w:noProof/>
          </w:rPr>
          <w:t>Flight and duty records</w:t>
        </w:r>
        <w:r>
          <w:rPr>
            <w:noProof/>
            <w:webHidden/>
          </w:rPr>
          <w:tab/>
        </w:r>
        <w:r>
          <w:rPr>
            <w:noProof/>
            <w:webHidden/>
          </w:rPr>
          <w:fldChar w:fldCharType="begin"/>
        </w:r>
        <w:r>
          <w:rPr>
            <w:noProof/>
            <w:webHidden/>
          </w:rPr>
          <w:instrText xml:space="preserve"> PAGEREF _Toc191533316 \h </w:instrText>
        </w:r>
        <w:r>
          <w:rPr>
            <w:noProof/>
            <w:webHidden/>
          </w:rPr>
        </w:r>
        <w:r>
          <w:rPr>
            <w:noProof/>
            <w:webHidden/>
          </w:rPr>
          <w:fldChar w:fldCharType="separate"/>
        </w:r>
        <w:r w:rsidR="00591236">
          <w:rPr>
            <w:noProof/>
            <w:webHidden/>
          </w:rPr>
          <w:t>31</w:t>
        </w:r>
        <w:r>
          <w:rPr>
            <w:noProof/>
            <w:webHidden/>
          </w:rPr>
          <w:fldChar w:fldCharType="end"/>
        </w:r>
      </w:hyperlink>
    </w:p>
    <w:p w14:paraId="79E1D6F2" w14:textId="58DC564C" w:rsidR="00C3118B" w:rsidRDefault="00C3118B">
      <w:pPr>
        <w:pStyle w:val="TOC2"/>
        <w:rPr>
          <w:rFonts w:asciiTheme="minorHAnsi" w:eastAsiaTheme="minorEastAsia" w:hAnsiTheme="minorHAnsi"/>
          <w:noProof/>
          <w:color w:val="auto"/>
          <w:kern w:val="2"/>
          <w:sz w:val="24"/>
          <w:szCs w:val="24"/>
          <w:lang w:eastAsia="en-AU"/>
          <w14:ligatures w14:val="standardContextual"/>
        </w:rPr>
      </w:pPr>
      <w:hyperlink w:anchor="_Toc191533317" w:history="1">
        <w:r w:rsidRPr="00534C9C">
          <w:rPr>
            <w:rStyle w:val="Hyperlink"/>
            <w:noProof/>
          </w:rPr>
          <w:t>1.3</w:t>
        </w:r>
        <w:r>
          <w:rPr>
            <w:rFonts w:asciiTheme="minorHAnsi" w:eastAsiaTheme="minorEastAsia" w:hAnsiTheme="minorHAnsi"/>
            <w:noProof/>
            <w:color w:val="auto"/>
            <w:kern w:val="2"/>
            <w:sz w:val="24"/>
            <w:szCs w:val="24"/>
            <w:lang w:eastAsia="en-AU"/>
            <w14:ligatures w14:val="standardContextual"/>
          </w:rPr>
          <w:tab/>
        </w:r>
        <w:r w:rsidRPr="00534C9C">
          <w:rPr>
            <w:rStyle w:val="Hyperlink"/>
            <w:noProof/>
          </w:rPr>
          <w:t>Conditions and processes for extensions to limitations</w:t>
        </w:r>
        <w:r>
          <w:rPr>
            <w:noProof/>
            <w:webHidden/>
          </w:rPr>
          <w:tab/>
        </w:r>
        <w:r>
          <w:rPr>
            <w:noProof/>
            <w:webHidden/>
          </w:rPr>
          <w:fldChar w:fldCharType="begin"/>
        </w:r>
        <w:r>
          <w:rPr>
            <w:noProof/>
            <w:webHidden/>
          </w:rPr>
          <w:instrText xml:space="preserve"> PAGEREF _Toc191533317 \h </w:instrText>
        </w:r>
        <w:r>
          <w:rPr>
            <w:noProof/>
            <w:webHidden/>
          </w:rPr>
        </w:r>
        <w:r>
          <w:rPr>
            <w:noProof/>
            <w:webHidden/>
          </w:rPr>
          <w:fldChar w:fldCharType="separate"/>
        </w:r>
        <w:r w:rsidR="00591236">
          <w:rPr>
            <w:noProof/>
            <w:webHidden/>
          </w:rPr>
          <w:t>31</w:t>
        </w:r>
        <w:r>
          <w:rPr>
            <w:noProof/>
            <w:webHidden/>
          </w:rPr>
          <w:fldChar w:fldCharType="end"/>
        </w:r>
      </w:hyperlink>
    </w:p>
    <w:p w14:paraId="680007F5" w14:textId="7221772F" w:rsidR="00C3118B" w:rsidRDefault="00C3118B">
      <w:pPr>
        <w:pStyle w:val="TOC3"/>
        <w:tabs>
          <w:tab w:val="left" w:pos="1418"/>
        </w:tabs>
        <w:rPr>
          <w:rFonts w:eastAsiaTheme="minorEastAsia"/>
          <w:noProof/>
          <w:color w:val="auto"/>
          <w:kern w:val="2"/>
          <w:sz w:val="24"/>
          <w:szCs w:val="24"/>
          <w:lang w:eastAsia="en-AU"/>
          <w14:ligatures w14:val="standardContextual"/>
        </w:rPr>
      </w:pPr>
      <w:hyperlink w:anchor="_Toc191533318" w:history="1">
        <w:r w:rsidRPr="00534C9C">
          <w:rPr>
            <w:rStyle w:val="Hyperlink"/>
            <w:noProof/>
          </w:rPr>
          <w:t>1.3.1</w:t>
        </w:r>
        <w:r>
          <w:rPr>
            <w:rFonts w:eastAsiaTheme="minorEastAsia"/>
            <w:noProof/>
            <w:color w:val="auto"/>
            <w:kern w:val="2"/>
            <w:sz w:val="24"/>
            <w:szCs w:val="24"/>
            <w:lang w:eastAsia="en-AU"/>
            <w14:ligatures w14:val="standardContextual"/>
          </w:rPr>
          <w:tab/>
        </w:r>
        <w:r w:rsidRPr="00534C9C">
          <w:rPr>
            <w:rStyle w:val="Hyperlink"/>
            <w:noProof/>
          </w:rPr>
          <w:t>Extensions</w:t>
        </w:r>
        <w:r>
          <w:rPr>
            <w:noProof/>
            <w:webHidden/>
          </w:rPr>
          <w:tab/>
        </w:r>
        <w:r>
          <w:rPr>
            <w:noProof/>
            <w:webHidden/>
          </w:rPr>
          <w:fldChar w:fldCharType="begin"/>
        </w:r>
        <w:r>
          <w:rPr>
            <w:noProof/>
            <w:webHidden/>
          </w:rPr>
          <w:instrText xml:space="preserve"> PAGEREF _Toc191533318 \h </w:instrText>
        </w:r>
        <w:r>
          <w:rPr>
            <w:noProof/>
            <w:webHidden/>
          </w:rPr>
        </w:r>
        <w:r>
          <w:rPr>
            <w:noProof/>
            <w:webHidden/>
          </w:rPr>
          <w:fldChar w:fldCharType="separate"/>
        </w:r>
        <w:r w:rsidR="00591236">
          <w:rPr>
            <w:noProof/>
            <w:webHidden/>
          </w:rPr>
          <w:t>31</w:t>
        </w:r>
        <w:r>
          <w:rPr>
            <w:noProof/>
            <w:webHidden/>
          </w:rPr>
          <w:fldChar w:fldCharType="end"/>
        </w:r>
      </w:hyperlink>
    </w:p>
    <w:p w14:paraId="643E408E" w14:textId="343211B3" w:rsidR="00C3118B" w:rsidRDefault="00C3118B">
      <w:pPr>
        <w:pStyle w:val="TOC1"/>
        <w:rPr>
          <w:rFonts w:asciiTheme="minorHAnsi" w:eastAsiaTheme="minorEastAsia" w:hAnsiTheme="minorHAnsi"/>
          <w:b w:val="0"/>
          <w:color w:val="auto"/>
          <w:kern w:val="2"/>
          <w:sz w:val="24"/>
          <w:szCs w:val="24"/>
          <w:lang w:eastAsia="en-AU"/>
          <w14:ligatures w14:val="standardContextual"/>
        </w:rPr>
      </w:pPr>
      <w:hyperlink w:anchor="_Toc191533319" w:history="1">
        <w:r w:rsidRPr="00534C9C">
          <w:rPr>
            <w:rStyle w:val="Hyperlink"/>
          </w:rPr>
          <w:t>2</w:t>
        </w:r>
        <w:r>
          <w:rPr>
            <w:rFonts w:asciiTheme="minorHAnsi" w:eastAsiaTheme="minorEastAsia" w:hAnsiTheme="minorHAnsi"/>
            <w:b w:val="0"/>
            <w:color w:val="auto"/>
            <w:kern w:val="2"/>
            <w:sz w:val="24"/>
            <w:szCs w:val="24"/>
            <w:lang w:eastAsia="en-AU"/>
            <w14:ligatures w14:val="standardContextual"/>
          </w:rPr>
          <w:tab/>
        </w:r>
        <w:r w:rsidRPr="00534C9C">
          <w:rPr>
            <w:rStyle w:val="Hyperlink"/>
          </w:rPr>
          <w:t>Rostering in accordance with flight and duty time policy</w:t>
        </w:r>
        <w:r>
          <w:rPr>
            <w:webHidden/>
          </w:rPr>
          <w:tab/>
        </w:r>
        <w:r>
          <w:rPr>
            <w:webHidden/>
          </w:rPr>
          <w:fldChar w:fldCharType="begin"/>
        </w:r>
        <w:r>
          <w:rPr>
            <w:webHidden/>
          </w:rPr>
          <w:instrText xml:space="preserve"> PAGEREF _Toc191533319 \h </w:instrText>
        </w:r>
        <w:r>
          <w:rPr>
            <w:webHidden/>
          </w:rPr>
        </w:r>
        <w:r>
          <w:rPr>
            <w:webHidden/>
          </w:rPr>
          <w:fldChar w:fldCharType="separate"/>
        </w:r>
        <w:r w:rsidR="00591236">
          <w:rPr>
            <w:webHidden/>
          </w:rPr>
          <w:t>33</w:t>
        </w:r>
        <w:r>
          <w:rPr>
            <w:webHidden/>
          </w:rPr>
          <w:fldChar w:fldCharType="end"/>
        </w:r>
      </w:hyperlink>
    </w:p>
    <w:p w14:paraId="433F7FC5" w14:textId="48A85768" w:rsidR="00C3118B" w:rsidRDefault="00C3118B">
      <w:pPr>
        <w:pStyle w:val="TOC2"/>
        <w:rPr>
          <w:rFonts w:asciiTheme="minorHAnsi" w:eastAsiaTheme="minorEastAsia" w:hAnsiTheme="minorHAnsi"/>
          <w:noProof/>
          <w:color w:val="auto"/>
          <w:kern w:val="2"/>
          <w:sz w:val="24"/>
          <w:szCs w:val="24"/>
          <w:lang w:eastAsia="en-AU"/>
          <w14:ligatures w14:val="standardContextual"/>
        </w:rPr>
      </w:pPr>
      <w:hyperlink w:anchor="_Toc191533320" w:history="1">
        <w:r w:rsidRPr="00534C9C">
          <w:rPr>
            <w:rStyle w:val="Hyperlink"/>
            <w:noProof/>
          </w:rPr>
          <w:t>2.1</w:t>
        </w:r>
        <w:r>
          <w:rPr>
            <w:rFonts w:asciiTheme="minorHAnsi" w:eastAsiaTheme="minorEastAsia" w:hAnsiTheme="minorHAnsi"/>
            <w:noProof/>
            <w:color w:val="auto"/>
            <w:kern w:val="2"/>
            <w:sz w:val="24"/>
            <w:szCs w:val="24"/>
            <w:lang w:eastAsia="en-AU"/>
            <w14:ligatures w14:val="standardContextual"/>
          </w:rPr>
          <w:tab/>
        </w:r>
        <w:r w:rsidRPr="00534C9C">
          <w:rPr>
            <w:rStyle w:val="Hyperlink"/>
            <w:noProof/>
          </w:rPr>
          <w:t>Operations under multiple appendices</w:t>
        </w:r>
        <w:r>
          <w:rPr>
            <w:noProof/>
            <w:webHidden/>
          </w:rPr>
          <w:tab/>
        </w:r>
        <w:r>
          <w:rPr>
            <w:noProof/>
            <w:webHidden/>
          </w:rPr>
          <w:fldChar w:fldCharType="begin"/>
        </w:r>
        <w:r>
          <w:rPr>
            <w:noProof/>
            <w:webHidden/>
          </w:rPr>
          <w:instrText xml:space="preserve"> PAGEREF _Toc191533320 \h </w:instrText>
        </w:r>
        <w:r>
          <w:rPr>
            <w:noProof/>
            <w:webHidden/>
          </w:rPr>
        </w:r>
        <w:r>
          <w:rPr>
            <w:noProof/>
            <w:webHidden/>
          </w:rPr>
          <w:fldChar w:fldCharType="separate"/>
        </w:r>
        <w:r w:rsidR="00591236">
          <w:rPr>
            <w:noProof/>
            <w:webHidden/>
          </w:rPr>
          <w:t>33</w:t>
        </w:r>
        <w:r>
          <w:rPr>
            <w:noProof/>
            <w:webHidden/>
          </w:rPr>
          <w:fldChar w:fldCharType="end"/>
        </w:r>
      </w:hyperlink>
    </w:p>
    <w:p w14:paraId="76158FE4" w14:textId="2EC14BEA" w:rsidR="00C3118B" w:rsidRDefault="00C3118B">
      <w:pPr>
        <w:pStyle w:val="TOC1"/>
        <w:rPr>
          <w:rFonts w:asciiTheme="minorHAnsi" w:eastAsiaTheme="minorEastAsia" w:hAnsiTheme="minorHAnsi"/>
          <w:b w:val="0"/>
          <w:color w:val="auto"/>
          <w:kern w:val="2"/>
          <w:sz w:val="24"/>
          <w:szCs w:val="24"/>
          <w:lang w:eastAsia="en-AU"/>
          <w14:ligatures w14:val="standardContextual"/>
        </w:rPr>
      </w:pPr>
      <w:hyperlink w:anchor="_Toc191533321" w:history="1">
        <w:r w:rsidRPr="00534C9C">
          <w:rPr>
            <w:rStyle w:val="Hyperlink"/>
          </w:rPr>
          <w:t>Appendix A</w:t>
        </w:r>
        <w:r>
          <w:rPr>
            <w:rFonts w:asciiTheme="minorHAnsi" w:eastAsiaTheme="minorEastAsia" w:hAnsiTheme="minorHAnsi"/>
            <w:b w:val="0"/>
            <w:color w:val="auto"/>
            <w:kern w:val="2"/>
            <w:sz w:val="24"/>
            <w:szCs w:val="24"/>
            <w:lang w:eastAsia="en-AU"/>
            <w14:ligatures w14:val="standardContextual"/>
          </w:rPr>
          <w:tab/>
        </w:r>
        <w:r w:rsidRPr="00534C9C">
          <w:rPr>
            <w:rStyle w:val="Hyperlink"/>
          </w:rPr>
          <w:t>Fatigue occurrence report (Form OR)</w:t>
        </w:r>
        <w:r>
          <w:rPr>
            <w:webHidden/>
          </w:rPr>
          <w:tab/>
        </w:r>
        <w:r>
          <w:rPr>
            <w:webHidden/>
          </w:rPr>
          <w:fldChar w:fldCharType="begin"/>
        </w:r>
        <w:r>
          <w:rPr>
            <w:webHidden/>
          </w:rPr>
          <w:instrText xml:space="preserve"> PAGEREF _Toc191533321 \h </w:instrText>
        </w:r>
        <w:r>
          <w:rPr>
            <w:webHidden/>
          </w:rPr>
        </w:r>
        <w:r>
          <w:rPr>
            <w:webHidden/>
          </w:rPr>
          <w:fldChar w:fldCharType="separate"/>
        </w:r>
        <w:r w:rsidR="00591236">
          <w:rPr>
            <w:webHidden/>
          </w:rPr>
          <w:t>34</w:t>
        </w:r>
        <w:r>
          <w:rPr>
            <w:webHidden/>
          </w:rPr>
          <w:fldChar w:fldCharType="end"/>
        </w:r>
      </w:hyperlink>
    </w:p>
    <w:p w14:paraId="343E0A2D" w14:textId="44566392" w:rsidR="00C3118B" w:rsidRDefault="00C3118B">
      <w:pPr>
        <w:pStyle w:val="TOC1"/>
        <w:rPr>
          <w:rFonts w:asciiTheme="minorHAnsi" w:eastAsiaTheme="minorEastAsia" w:hAnsiTheme="minorHAnsi"/>
          <w:b w:val="0"/>
          <w:color w:val="auto"/>
          <w:kern w:val="2"/>
          <w:sz w:val="24"/>
          <w:szCs w:val="24"/>
          <w:lang w:eastAsia="en-AU"/>
          <w14:ligatures w14:val="standardContextual"/>
        </w:rPr>
      </w:pPr>
      <w:hyperlink w:anchor="_Toc191533322" w:history="1">
        <w:r w:rsidRPr="00534C9C">
          <w:rPr>
            <w:rStyle w:val="Hyperlink"/>
          </w:rPr>
          <w:t>Appendix B</w:t>
        </w:r>
        <w:r>
          <w:rPr>
            <w:rFonts w:asciiTheme="minorHAnsi" w:eastAsiaTheme="minorEastAsia" w:hAnsiTheme="minorHAnsi"/>
            <w:b w:val="0"/>
            <w:color w:val="auto"/>
            <w:kern w:val="2"/>
            <w:sz w:val="24"/>
            <w:szCs w:val="24"/>
            <w:lang w:eastAsia="en-AU"/>
            <w14:ligatures w14:val="standardContextual"/>
          </w:rPr>
          <w:tab/>
        </w:r>
        <w:r w:rsidRPr="00534C9C">
          <w:rPr>
            <w:rStyle w:val="Hyperlink"/>
          </w:rPr>
          <w:t>Alertness consideration table (Form ACTab)</w:t>
        </w:r>
        <w:r>
          <w:rPr>
            <w:webHidden/>
          </w:rPr>
          <w:tab/>
        </w:r>
        <w:r>
          <w:rPr>
            <w:webHidden/>
          </w:rPr>
          <w:fldChar w:fldCharType="begin"/>
        </w:r>
        <w:r>
          <w:rPr>
            <w:webHidden/>
          </w:rPr>
          <w:instrText xml:space="preserve"> PAGEREF _Toc191533322 \h </w:instrText>
        </w:r>
        <w:r>
          <w:rPr>
            <w:webHidden/>
          </w:rPr>
        </w:r>
        <w:r>
          <w:rPr>
            <w:webHidden/>
          </w:rPr>
          <w:fldChar w:fldCharType="separate"/>
        </w:r>
        <w:r w:rsidR="00591236">
          <w:rPr>
            <w:webHidden/>
          </w:rPr>
          <w:t>35</w:t>
        </w:r>
        <w:r>
          <w:rPr>
            <w:webHidden/>
          </w:rPr>
          <w:fldChar w:fldCharType="end"/>
        </w:r>
      </w:hyperlink>
    </w:p>
    <w:p w14:paraId="4B192D00" w14:textId="1D83877C" w:rsidR="00C3118B" w:rsidRDefault="00C3118B">
      <w:pPr>
        <w:pStyle w:val="TOC2"/>
        <w:rPr>
          <w:rFonts w:asciiTheme="minorHAnsi" w:eastAsiaTheme="minorEastAsia" w:hAnsiTheme="minorHAnsi"/>
          <w:noProof/>
          <w:color w:val="auto"/>
          <w:kern w:val="2"/>
          <w:sz w:val="24"/>
          <w:szCs w:val="24"/>
          <w:lang w:eastAsia="en-AU"/>
          <w14:ligatures w14:val="standardContextual"/>
        </w:rPr>
      </w:pPr>
      <w:hyperlink w:anchor="_Toc191533323" w:history="1">
        <w:r w:rsidRPr="00534C9C">
          <w:rPr>
            <w:rStyle w:val="Hyperlink"/>
            <w:noProof/>
          </w:rPr>
          <w:t>B.1</w:t>
        </w:r>
        <w:r>
          <w:rPr>
            <w:rFonts w:asciiTheme="minorHAnsi" w:eastAsiaTheme="minorEastAsia" w:hAnsiTheme="minorHAnsi"/>
            <w:noProof/>
            <w:color w:val="auto"/>
            <w:kern w:val="2"/>
            <w:sz w:val="24"/>
            <w:szCs w:val="24"/>
            <w:lang w:eastAsia="en-AU"/>
            <w14:ligatures w14:val="standardContextual"/>
          </w:rPr>
          <w:tab/>
        </w:r>
        <w:r w:rsidRPr="00534C9C">
          <w:rPr>
            <w:rStyle w:val="Hyperlink"/>
            <w:noProof/>
          </w:rPr>
          <w:t>Instructions for using the ACTab prior to duty</w:t>
        </w:r>
        <w:r>
          <w:rPr>
            <w:noProof/>
            <w:webHidden/>
          </w:rPr>
          <w:tab/>
        </w:r>
        <w:r>
          <w:rPr>
            <w:noProof/>
            <w:webHidden/>
          </w:rPr>
          <w:fldChar w:fldCharType="begin"/>
        </w:r>
        <w:r>
          <w:rPr>
            <w:noProof/>
            <w:webHidden/>
          </w:rPr>
          <w:instrText xml:space="preserve"> PAGEREF _Toc191533323 \h </w:instrText>
        </w:r>
        <w:r>
          <w:rPr>
            <w:noProof/>
            <w:webHidden/>
          </w:rPr>
        </w:r>
        <w:r>
          <w:rPr>
            <w:noProof/>
            <w:webHidden/>
          </w:rPr>
          <w:fldChar w:fldCharType="separate"/>
        </w:r>
        <w:r w:rsidR="00591236">
          <w:rPr>
            <w:noProof/>
            <w:webHidden/>
          </w:rPr>
          <w:t>36</w:t>
        </w:r>
        <w:r>
          <w:rPr>
            <w:noProof/>
            <w:webHidden/>
          </w:rPr>
          <w:fldChar w:fldCharType="end"/>
        </w:r>
      </w:hyperlink>
    </w:p>
    <w:p w14:paraId="1FE02BDF" w14:textId="4F7D3D17" w:rsidR="00C3118B" w:rsidRDefault="00C3118B">
      <w:pPr>
        <w:pStyle w:val="TOC1"/>
        <w:rPr>
          <w:rFonts w:asciiTheme="minorHAnsi" w:eastAsiaTheme="minorEastAsia" w:hAnsiTheme="minorHAnsi"/>
          <w:b w:val="0"/>
          <w:color w:val="auto"/>
          <w:kern w:val="2"/>
          <w:sz w:val="24"/>
          <w:szCs w:val="24"/>
          <w:lang w:eastAsia="en-AU"/>
          <w14:ligatures w14:val="standardContextual"/>
        </w:rPr>
      </w:pPr>
      <w:hyperlink w:anchor="_Toc191533324" w:history="1">
        <w:r w:rsidRPr="00534C9C">
          <w:rPr>
            <w:rStyle w:val="Hyperlink"/>
          </w:rPr>
          <w:t>Appendix C</w:t>
        </w:r>
        <w:r>
          <w:rPr>
            <w:rFonts w:asciiTheme="minorHAnsi" w:eastAsiaTheme="minorEastAsia" w:hAnsiTheme="minorHAnsi"/>
            <w:b w:val="0"/>
            <w:color w:val="auto"/>
            <w:kern w:val="2"/>
            <w:sz w:val="24"/>
            <w:szCs w:val="24"/>
            <w:lang w:eastAsia="en-AU"/>
            <w14:ligatures w14:val="standardContextual"/>
          </w:rPr>
          <w:tab/>
        </w:r>
        <w:r w:rsidRPr="00534C9C">
          <w:rPr>
            <w:rStyle w:val="Hyperlink"/>
          </w:rPr>
          <w:t>Extension report (Form ER)</w:t>
        </w:r>
        <w:r>
          <w:rPr>
            <w:webHidden/>
          </w:rPr>
          <w:tab/>
        </w:r>
        <w:r>
          <w:rPr>
            <w:webHidden/>
          </w:rPr>
          <w:fldChar w:fldCharType="begin"/>
        </w:r>
        <w:r>
          <w:rPr>
            <w:webHidden/>
          </w:rPr>
          <w:instrText xml:space="preserve"> PAGEREF _Toc191533324 \h </w:instrText>
        </w:r>
        <w:r>
          <w:rPr>
            <w:webHidden/>
          </w:rPr>
        </w:r>
        <w:r>
          <w:rPr>
            <w:webHidden/>
          </w:rPr>
          <w:fldChar w:fldCharType="separate"/>
        </w:r>
        <w:r w:rsidR="00591236">
          <w:rPr>
            <w:webHidden/>
          </w:rPr>
          <w:t>38</w:t>
        </w:r>
        <w:r>
          <w:rPr>
            <w:webHidden/>
          </w:rPr>
          <w:fldChar w:fldCharType="end"/>
        </w:r>
      </w:hyperlink>
    </w:p>
    <w:p w14:paraId="2E8A74BB" w14:textId="75FFDFCD" w:rsidR="00FF3712" w:rsidRPr="00FF3712" w:rsidRDefault="00440CA0" w:rsidP="00FF3712">
      <w:pPr>
        <w:pStyle w:val="unHeading1"/>
      </w:pPr>
      <w:r>
        <w:lastRenderedPageBreak/>
        <w:fldChar w:fldCharType="end"/>
      </w:r>
      <w:r w:rsidR="00FF3712" w:rsidRPr="00FF3712">
        <w:t xml:space="preserve"> </w:t>
      </w:r>
      <w:bookmarkStart w:id="6" w:name="_Toc191533290"/>
      <w:r w:rsidR="00FF3712" w:rsidRPr="00FF3712">
        <w:t xml:space="preserve">List of </w:t>
      </w:r>
      <w:r w:rsidR="003B07C4">
        <w:t>e</w:t>
      </w:r>
      <w:r w:rsidR="00FF3712" w:rsidRPr="00FF3712">
        <w:t xml:space="preserve">ffective </w:t>
      </w:r>
      <w:r w:rsidR="003B07C4">
        <w:t>p</w:t>
      </w:r>
      <w:r w:rsidR="00FF3712" w:rsidRPr="00FF3712">
        <w:t>ages</w:t>
      </w:r>
      <w:bookmarkEnd w:id="6"/>
    </w:p>
    <w:tbl>
      <w:tblPr>
        <w:tblStyle w:val="SD-MOStable"/>
        <w:tblW w:w="0" w:type="auto"/>
        <w:tblLook w:val="0620" w:firstRow="1" w:lastRow="0" w:firstColumn="0" w:lastColumn="0" w:noHBand="1" w:noVBand="1"/>
      </w:tblPr>
      <w:tblGrid>
        <w:gridCol w:w="6658"/>
        <w:gridCol w:w="681"/>
        <w:gridCol w:w="1023"/>
        <w:gridCol w:w="1266"/>
      </w:tblGrid>
      <w:tr w:rsidR="00FF3712" w:rsidRPr="004F0F7B" w14:paraId="14CE656E" w14:textId="77777777" w:rsidTr="00800215">
        <w:trPr>
          <w:cnfStyle w:val="100000000000" w:firstRow="1" w:lastRow="0" w:firstColumn="0" w:lastColumn="0" w:oddVBand="0" w:evenVBand="0" w:oddHBand="0" w:evenHBand="0" w:firstRowFirstColumn="0" w:firstRowLastColumn="0" w:lastRowFirstColumn="0" w:lastRowLastColumn="0"/>
        </w:trPr>
        <w:tc>
          <w:tcPr>
            <w:tcW w:w="6658" w:type="dxa"/>
          </w:tcPr>
          <w:p w14:paraId="10ACE92D" w14:textId="77777777" w:rsidR="00FF3712" w:rsidRPr="004F0F7B" w:rsidRDefault="00FF3712" w:rsidP="00800215">
            <w:r w:rsidRPr="004F0F7B">
              <w:t>Section</w:t>
            </w:r>
          </w:p>
        </w:tc>
        <w:tc>
          <w:tcPr>
            <w:tcW w:w="681" w:type="dxa"/>
          </w:tcPr>
          <w:p w14:paraId="547A2283" w14:textId="77777777" w:rsidR="00FF3712" w:rsidRPr="004F0F7B" w:rsidRDefault="00FF3712" w:rsidP="00800215">
            <w:r w:rsidRPr="004F0F7B">
              <w:t>Page</w:t>
            </w:r>
          </w:p>
        </w:tc>
        <w:tc>
          <w:tcPr>
            <w:tcW w:w="1023" w:type="dxa"/>
          </w:tcPr>
          <w:p w14:paraId="6C8ADA26" w14:textId="77777777" w:rsidR="00FF3712" w:rsidRPr="004F0F7B" w:rsidRDefault="00FF3712" w:rsidP="00800215">
            <w:r w:rsidRPr="004F0F7B">
              <w:t>Version</w:t>
            </w:r>
          </w:p>
        </w:tc>
        <w:tc>
          <w:tcPr>
            <w:tcW w:w="1266" w:type="dxa"/>
          </w:tcPr>
          <w:p w14:paraId="25DFC67D" w14:textId="77777777" w:rsidR="00FF3712" w:rsidRPr="004F0F7B" w:rsidRDefault="00FF3712" w:rsidP="00800215">
            <w:r w:rsidRPr="004F0F7B">
              <w:t>Date</w:t>
            </w:r>
          </w:p>
        </w:tc>
      </w:tr>
      <w:tr w:rsidR="00FF3712" w14:paraId="2F72727E" w14:textId="77777777" w:rsidTr="00800215">
        <w:tc>
          <w:tcPr>
            <w:tcW w:w="6658" w:type="dxa"/>
          </w:tcPr>
          <w:p w14:paraId="4D15F365" w14:textId="77777777" w:rsidR="00FF3712" w:rsidRDefault="00FF3712" w:rsidP="00800215">
            <w:pPr>
              <w:pStyle w:val="Tabletext"/>
            </w:pPr>
          </w:p>
        </w:tc>
        <w:tc>
          <w:tcPr>
            <w:tcW w:w="681" w:type="dxa"/>
          </w:tcPr>
          <w:p w14:paraId="5E2739A3" w14:textId="77777777" w:rsidR="00FF3712" w:rsidRDefault="00FF3712" w:rsidP="00800215">
            <w:pPr>
              <w:pStyle w:val="Tabletext"/>
            </w:pPr>
          </w:p>
        </w:tc>
        <w:tc>
          <w:tcPr>
            <w:tcW w:w="1023" w:type="dxa"/>
          </w:tcPr>
          <w:p w14:paraId="21DB1B27" w14:textId="77777777" w:rsidR="00FF3712" w:rsidRDefault="00FF3712" w:rsidP="00800215">
            <w:pPr>
              <w:pStyle w:val="Tabletext"/>
            </w:pPr>
          </w:p>
        </w:tc>
        <w:tc>
          <w:tcPr>
            <w:tcW w:w="1266" w:type="dxa"/>
          </w:tcPr>
          <w:p w14:paraId="6DAD6116" w14:textId="77777777" w:rsidR="00FF3712" w:rsidRDefault="00FF3712" w:rsidP="00800215">
            <w:pPr>
              <w:pStyle w:val="Tabletext"/>
            </w:pPr>
          </w:p>
        </w:tc>
      </w:tr>
      <w:tr w:rsidR="00FF3712" w14:paraId="281B5F84" w14:textId="77777777" w:rsidTr="00800215">
        <w:tc>
          <w:tcPr>
            <w:tcW w:w="6658" w:type="dxa"/>
          </w:tcPr>
          <w:p w14:paraId="549F1C05" w14:textId="77777777" w:rsidR="00FF3712" w:rsidRDefault="00FF3712" w:rsidP="00800215">
            <w:pPr>
              <w:pStyle w:val="Tabletext"/>
            </w:pPr>
          </w:p>
        </w:tc>
        <w:tc>
          <w:tcPr>
            <w:tcW w:w="681" w:type="dxa"/>
          </w:tcPr>
          <w:p w14:paraId="7702DA42" w14:textId="77777777" w:rsidR="00FF3712" w:rsidRDefault="00FF3712" w:rsidP="00800215">
            <w:pPr>
              <w:pStyle w:val="Tabletext"/>
            </w:pPr>
          </w:p>
        </w:tc>
        <w:tc>
          <w:tcPr>
            <w:tcW w:w="1023" w:type="dxa"/>
          </w:tcPr>
          <w:p w14:paraId="437C0C23" w14:textId="77777777" w:rsidR="00FF3712" w:rsidRDefault="00FF3712" w:rsidP="00800215">
            <w:pPr>
              <w:pStyle w:val="Tabletext"/>
            </w:pPr>
          </w:p>
        </w:tc>
        <w:tc>
          <w:tcPr>
            <w:tcW w:w="1266" w:type="dxa"/>
          </w:tcPr>
          <w:p w14:paraId="08EA85CB" w14:textId="77777777" w:rsidR="00FF3712" w:rsidRDefault="00FF3712" w:rsidP="00800215">
            <w:pPr>
              <w:pStyle w:val="Tabletext"/>
            </w:pPr>
          </w:p>
        </w:tc>
      </w:tr>
      <w:tr w:rsidR="00FF3712" w14:paraId="53D66DA3" w14:textId="77777777" w:rsidTr="00800215">
        <w:tc>
          <w:tcPr>
            <w:tcW w:w="6658" w:type="dxa"/>
          </w:tcPr>
          <w:p w14:paraId="3D2C0938" w14:textId="77777777" w:rsidR="00FF3712" w:rsidRDefault="00FF3712" w:rsidP="00800215">
            <w:pPr>
              <w:pStyle w:val="Tabletext"/>
            </w:pPr>
          </w:p>
        </w:tc>
        <w:tc>
          <w:tcPr>
            <w:tcW w:w="681" w:type="dxa"/>
          </w:tcPr>
          <w:p w14:paraId="5D6A8102" w14:textId="77777777" w:rsidR="00FF3712" w:rsidRDefault="00FF3712" w:rsidP="00800215">
            <w:pPr>
              <w:pStyle w:val="Tabletext"/>
            </w:pPr>
          </w:p>
        </w:tc>
        <w:tc>
          <w:tcPr>
            <w:tcW w:w="1023" w:type="dxa"/>
          </w:tcPr>
          <w:p w14:paraId="59E4177F" w14:textId="77777777" w:rsidR="00FF3712" w:rsidRDefault="00FF3712" w:rsidP="00800215">
            <w:pPr>
              <w:pStyle w:val="Tabletext"/>
            </w:pPr>
          </w:p>
        </w:tc>
        <w:tc>
          <w:tcPr>
            <w:tcW w:w="1266" w:type="dxa"/>
          </w:tcPr>
          <w:p w14:paraId="1E6640F3" w14:textId="77777777" w:rsidR="00FF3712" w:rsidRDefault="00FF3712" w:rsidP="00800215">
            <w:pPr>
              <w:pStyle w:val="Tabletext"/>
            </w:pPr>
          </w:p>
        </w:tc>
      </w:tr>
      <w:tr w:rsidR="00FF3712" w14:paraId="1687E4EC" w14:textId="77777777" w:rsidTr="00800215">
        <w:tc>
          <w:tcPr>
            <w:tcW w:w="6658" w:type="dxa"/>
          </w:tcPr>
          <w:p w14:paraId="6438EB5E" w14:textId="77777777" w:rsidR="00FF3712" w:rsidRDefault="00FF3712" w:rsidP="00800215">
            <w:pPr>
              <w:pStyle w:val="Tabletext"/>
            </w:pPr>
          </w:p>
        </w:tc>
        <w:tc>
          <w:tcPr>
            <w:tcW w:w="681" w:type="dxa"/>
          </w:tcPr>
          <w:p w14:paraId="76AA573A" w14:textId="77777777" w:rsidR="00FF3712" w:rsidRDefault="00FF3712" w:rsidP="00800215">
            <w:pPr>
              <w:pStyle w:val="Tabletext"/>
            </w:pPr>
          </w:p>
        </w:tc>
        <w:tc>
          <w:tcPr>
            <w:tcW w:w="1023" w:type="dxa"/>
          </w:tcPr>
          <w:p w14:paraId="7FE1435A" w14:textId="77777777" w:rsidR="00FF3712" w:rsidRDefault="00FF3712" w:rsidP="00800215">
            <w:pPr>
              <w:pStyle w:val="Tabletext"/>
            </w:pPr>
          </w:p>
        </w:tc>
        <w:tc>
          <w:tcPr>
            <w:tcW w:w="1266" w:type="dxa"/>
          </w:tcPr>
          <w:p w14:paraId="7FE1DA7D" w14:textId="77777777" w:rsidR="00FF3712" w:rsidRDefault="00FF3712" w:rsidP="00800215">
            <w:pPr>
              <w:pStyle w:val="Tabletext"/>
            </w:pPr>
          </w:p>
        </w:tc>
      </w:tr>
      <w:tr w:rsidR="00FF3712" w14:paraId="7E3F955A" w14:textId="77777777" w:rsidTr="00800215">
        <w:tc>
          <w:tcPr>
            <w:tcW w:w="6658" w:type="dxa"/>
          </w:tcPr>
          <w:p w14:paraId="766600C8" w14:textId="77777777" w:rsidR="00FF3712" w:rsidRDefault="00FF3712" w:rsidP="00800215">
            <w:pPr>
              <w:pStyle w:val="Tabletext"/>
            </w:pPr>
          </w:p>
        </w:tc>
        <w:tc>
          <w:tcPr>
            <w:tcW w:w="681" w:type="dxa"/>
          </w:tcPr>
          <w:p w14:paraId="4238EAB3" w14:textId="77777777" w:rsidR="00FF3712" w:rsidRDefault="00FF3712" w:rsidP="00800215">
            <w:pPr>
              <w:pStyle w:val="Tabletext"/>
            </w:pPr>
          </w:p>
        </w:tc>
        <w:tc>
          <w:tcPr>
            <w:tcW w:w="1023" w:type="dxa"/>
          </w:tcPr>
          <w:p w14:paraId="1C909A30" w14:textId="77777777" w:rsidR="00FF3712" w:rsidRDefault="00FF3712" w:rsidP="00800215">
            <w:pPr>
              <w:pStyle w:val="Tabletext"/>
            </w:pPr>
          </w:p>
        </w:tc>
        <w:tc>
          <w:tcPr>
            <w:tcW w:w="1266" w:type="dxa"/>
          </w:tcPr>
          <w:p w14:paraId="7277F003" w14:textId="77777777" w:rsidR="00FF3712" w:rsidRDefault="00FF3712" w:rsidP="00800215">
            <w:pPr>
              <w:pStyle w:val="Tabletext"/>
            </w:pPr>
          </w:p>
        </w:tc>
      </w:tr>
      <w:tr w:rsidR="00FF3712" w14:paraId="71CBC069" w14:textId="77777777" w:rsidTr="00800215">
        <w:tc>
          <w:tcPr>
            <w:tcW w:w="6658" w:type="dxa"/>
          </w:tcPr>
          <w:p w14:paraId="68519E0C" w14:textId="77777777" w:rsidR="00FF3712" w:rsidRDefault="00FF3712" w:rsidP="00800215">
            <w:pPr>
              <w:pStyle w:val="Tabletext"/>
            </w:pPr>
          </w:p>
        </w:tc>
        <w:tc>
          <w:tcPr>
            <w:tcW w:w="681" w:type="dxa"/>
          </w:tcPr>
          <w:p w14:paraId="1E29120C" w14:textId="77777777" w:rsidR="00FF3712" w:rsidRDefault="00FF3712" w:rsidP="00800215">
            <w:pPr>
              <w:pStyle w:val="Tabletext"/>
            </w:pPr>
          </w:p>
        </w:tc>
        <w:tc>
          <w:tcPr>
            <w:tcW w:w="1023" w:type="dxa"/>
          </w:tcPr>
          <w:p w14:paraId="28A6081D" w14:textId="77777777" w:rsidR="00FF3712" w:rsidRDefault="00FF3712" w:rsidP="00800215">
            <w:pPr>
              <w:pStyle w:val="Tabletext"/>
            </w:pPr>
          </w:p>
        </w:tc>
        <w:tc>
          <w:tcPr>
            <w:tcW w:w="1266" w:type="dxa"/>
          </w:tcPr>
          <w:p w14:paraId="04920B64" w14:textId="77777777" w:rsidR="00FF3712" w:rsidRDefault="00FF3712" w:rsidP="00800215">
            <w:pPr>
              <w:pStyle w:val="Tabletext"/>
            </w:pPr>
          </w:p>
        </w:tc>
      </w:tr>
      <w:tr w:rsidR="00FF3712" w14:paraId="627BCD01" w14:textId="77777777" w:rsidTr="00800215">
        <w:tc>
          <w:tcPr>
            <w:tcW w:w="6658" w:type="dxa"/>
          </w:tcPr>
          <w:p w14:paraId="30A1681E" w14:textId="77777777" w:rsidR="00FF3712" w:rsidRDefault="00FF3712" w:rsidP="00800215">
            <w:pPr>
              <w:pStyle w:val="Tabletext"/>
            </w:pPr>
          </w:p>
        </w:tc>
        <w:tc>
          <w:tcPr>
            <w:tcW w:w="681" w:type="dxa"/>
          </w:tcPr>
          <w:p w14:paraId="3B2416FF" w14:textId="77777777" w:rsidR="00FF3712" w:rsidRDefault="00FF3712" w:rsidP="00800215">
            <w:pPr>
              <w:pStyle w:val="Tabletext"/>
            </w:pPr>
          </w:p>
        </w:tc>
        <w:tc>
          <w:tcPr>
            <w:tcW w:w="1023" w:type="dxa"/>
          </w:tcPr>
          <w:p w14:paraId="72931524" w14:textId="77777777" w:rsidR="00FF3712" w:rsidRDefault="00FF3712" w:rsidP="00800215">
            <w:pPr>
              <w:pStyle w:val="Tabletext"/>
            </w:pPr>
          </w:p>
        </w:tc>
        <w:tc>
          <w:tcPr>
            <w:tcW w:w="1266" w:type="dxa"/>
          </w:tcPr>
          <w:p w14:paraId="0F9F047C" w14:textId="77777777" w:rsidR="00FF3712" w:rsidRDefault="00FF3712" w:rsidP="00800215">
            <w:pPr>
              <w:pStyle w:val="Tabletext"/>
            </w:pPr>
          </w:p>
        </w:tc>
      </w:tr>
      <w:tr w:rsidR="00FF3712" w14:paraId="4951648D" w14:textId="77777777" w:rsidTr="00800215">
        <w:tc>
          <w:tcPr>
            <w:tcW w:w="6658" w:type="dxa"/>
          </w:tcPr>
          <w:p w14:paraId="427495E6" w14:textId="77777777" w:rsidR="00FF3712" w:rsidRDefault="00FF3712" w:rsidP="00800215">
            <w:pPr>
              <w:pStyle w:val="Tabletext"/>
            </w:pPr>
          </w:p>
        </w:tc>
        <w:tc>
          <w:tcPr>
            <w:tcW w:w="681" w:type="dxa"/>
          </w:tcPr>
          <w:p w14:paraId="0DA78009" w14:textId="77777777" w:rsidR="00FF3712" w:rsidRDefault="00FF3712" w:rsidP="00800215">
            <w:pPr>
              <w:pStyle w:val="Tabletext"/>
            </w:pPr>
          </w:p>
        </w:tc>
        <w:tc>
          <w:tcPr>
            <w:tcW w:w="1023" w:type="dxa"/>
          </w:tcPr>
          <w:p w14:paraId="6DE786D3" w14:textId="77777777" w:rsidR="00FF3712" w:rsidRDefault="00FF3712" w:rsidP="00800215">
            <w:pPr>
              <w:pStyle w:val="Tabletext"/>
            </w:pPr>
          </w:p>
        </w:tc>
        <w:tc>
          <w:tcPr>
            <w:tcW w:w="1266" w:type="dxa"/>
          </w:tcPr>
          <w:p w14:paraId="662C3746" w14:textId="77777777" w:rsidR="00FF3712" w:rsidRDefault="00FF3712" w:rsidP="00800215">
            <w:pPr>
              <w:pStyle w:val="Tabletext"/>
            </w:pPr>
          </w:p>
        </w:tc>
      </w:tr>
      <w:tr w:rsidR="00FF3712" w14:paraId="676D9021" w14:textId="77777777" w:rsidTr="00800215">
        <w:tc>
          <w:tcPr>
            <w:tcW w:w="6658" w:type="dxa"/>
          </w:tcPr>
          <w:p w14:paraId="528B532F" w14:textId="77777777" w:rsidR="00FF3712" w:rsidRDefault="00FF3712" w:rsidP="00800215">
            <w:pPr>
              <w:pStyle w:val="Tabletext"/>
            </w:pPr>
          </w:p>
        </w:tc>
        <w:tc>
          <w:tcPr>
            <w:tcW w:w="681" w:type="dxa"/>
          </w:tcPr>
          <w:p w14:paraId="4603035F" w14:textId="77777777" w:rsidR="00FF3712" w:rsidRDefault="00FF3712" w:rsidP="00800215">
            <w:pPr>
              <w:pStyle w:val="Tabletext"/>
            </w:pPr>
          </w:p>
        </w:tc>
        <w:tc>
          <w:tcPr>
            <w:tcW w:w="1023" w:type="dxa"/>
          </w:tcPr>
          <w:p w14:paraId="7CA5306B" w14:textId="77777777" w:rsidR="00FF3712" w:rsidRDefault="00FF3712" w:rsidP="00800215">
            <w:pPr>
              <w:pStyle w:val="Tabletext"/>
            </w:pPr>
          </w:p>
        </w:tc>
        <w:tc>
          <w:tcPr>
            <w:tcW w:w="1266" w:type="dxa"/>
          </w:tcPr>
          <w:p w14:paraId="683F8210" w14:textId="77777777" w:rsidR="00FF3712" w:rsidRDefault="00FF3712" w:rsidP="00800215">
            <w:pPr>
              <w:pStyle w:val="Tabletext"/>
            </w:pPr>
          </w:p>
        </w:tc>
      </w:tr>
      <w:tr w:rsidR="00FF3712" w14:paraId="5FAB0A6E" w14:textId="77777777" w:rsidTr="00800215">
        <w:tc>
          <w:tcPr>
            <w:tcW w:w="6658" w:type="dxa"/>
          </w:tcPr>
          <w:p w14:paraId="713F268A" w14:textId="77777777" w:rsidR="00FF3712" w:rsidRDefault="00FF3712" w:rsidP="00800215">
            <w:pPr>
              <w:pStyle w:val="Tabletext"/>
            </w:pPr>
          </w:p>
        </w:tc>
        <w:tc>
          <w:tcPr>
            <w:tcW w:w="681" w:type="dxa"/>
          </w:tcPr>
          <w:p w14:paraId="1EB67332" w14:textId="77777777" w:rsidR="00FF3712" w:rsidRDefault="00FF3712" w:rsidP="00800215">
            <w:pPr>
              <w:pStyle w:val="Tabletext"/>
            </w:pPr>
          </w:p>
        </w:tc>
        <w:tc>
          <w:tcPr>
            <w:tcW w:w="1023" w:type="dxa"/>
          </w:tcPr>
          <w:p w14:paraId="586E10C4" w14:textId="77777777" w:rsidR="00FF3712" w:rsidRDefault="00FF3712" w:rsidP="00800215">
            <w:pPr>
              <w:pStyle w:val="Tabletext"/>
            </w:pPr>
          </w:p>
        </w:tc>
        <w:tc>
          <w:tcPr>
            <w:tcW w:w="1266" w:type="dxa"/>
          </w:tcPr>
          <w:p w14:paraId="1186139C" w14:textId="77777777" w:rsidR="00FF3712" w:rsidRDefault="00FF3712" w:rsidP="00800215">
            <w:pPr>
              <w:pStyle w:val="Tabletext"/>
            </w:pPr>
          </w:p>
        </w:tc>
      </w:tr>
      <w:tr w:rsidR="00FF3712" w14:paraId="0A67B01A" w14:textId="77777777" w:rsidTr="00800215">
        <w:tc>
          <w:tcPr>
            <w:tcW w:w="6658" w:type="dxa"/>
          </w:tcPr>
          <w:p w14:paraId="3FBC1818" w14:textId="77777777" w:rsidR="00FF3712" w:rsidRDefault="00FF3712" w:rsidP="00800215">
            <w:pPr>
              <w:pStyle w:val="Tabletext"/>
            </w:pPr>
          </w:p>
        </w:tc>
        <w:tc>
          <w:tcPr>
            <w:tcW w:w="681" w:type="dxa"/>
          </w:tcPr>
          <w:p w14:paraId="2DF52D68" w14:textId="77777777" w:rsidR="00FF3712" w:rsidRDefault="00FF3712" w:rsidP="00800215">
            <w:pPr>
              <w:pStyle w:val="Tabletext"/>
            </w:pPr>
          </w:p>
        </w:tc>
        <w:tc>
          <w:tcPr>
            <w:tcW w:w="1023" w:type="dxa"/>
          </w:tcPr>
          <w:p w14:paraId="31DBBCB5" w14:textId="77777777" w:rsidR="00FF3712" w:rsidRDefault="00FF3712" w:rsidP="00800215">
            <w:pPr>
              <w:pStyle w:val="Tabletext"/>
            </w:pPr>
          </w:p>
        </w:tc>
        <w:tc>
          <w:tcPr>
            <w:tcW w:w="1266" w:type="dxa"/>
          </w:tcPr>
          <w:p w14:paraId="55E341FF" w14:textId="77777777" w:rsidR="00FF3712" w:rsidRDefault="00FF3712" w:rsidP="00800215">
            <w:pPr>
              <w:pStyle w:val="Tabletext"/>
            </w:pPr>
          </w:p>
        </w:tc>
      </w:tr>
      <w:tr w:rsidR="00FF3712" w14:paraId="6BA72C8B" w14:textId="77777777" w:rsidTr="00800215">
        <w:tc>
          <w:tcPr>
            <w:tcW w:w="6658" w:type="dxa"/>
          </w:tcPr>
          <w:p w14:paraId="46DB8E77" w14:textId="77777777" w:rsidR="00FF3712" w:rsidRDefault="00FF3712" w:rsidP="00800215">
            <w:pPr>
              <w:pStyle w:val="Tabletext"/>
            </w:pPr>
          </w:p>
        </w:tc>
        <w:tc>
          <w:tcPr>
            <w:tcW w:w="681" w:type="dxa"/>
          </w:tcPr>
          <w:p w14:paraId="6FF54DD5" w14:textId="77777777" w:rsidR="00FF3712" w:rsidRDefault="00FF3712" w:rsidP="00800215">
            <w:pPr>
              <w:pStyle w:val="Tabletext"/>
            </w:pPr>
          </w:p>
        </w:tc>
        <w:tc>
          <w:tcPr>
            <w:tcW w:w="1023" w:type="dxa"/>
          </w:tcPr>
          <w:p w14:paraId="30B7E615" w14:textId="77777777" w:rsidR="00FF3712" w:rsidRDefault="00FF3712" w:rsidP="00800215">
            <w:pPr>
              <w:pStyle w:val="Tabletext"/>
            </w:pPr>
          </w:p>
        </w:tc>
        <w:tc>
          <w:tcPr>
            <w:tcW w:w="1266" w:type="dxa"/>
          </w:tcPr>
          <w:p w14:paraId="1A02774B" w14:textId="77777777" w:rsidR="00FF3712" w:rsidRDefault="00FF3712" w:rsidP="00800215">
            <w:pPr>
              <w:pStyle w:val="Tabletext"/>
            </w:pPr>
          </w:p>
        </w:tc>
      </w:tr>
      <w:tr w:rsidR="00FF3712" w14:paraId="1BAA7B73" w14:textId="77777777" w:rsidTr="00800215">
        <w:tc>
          <w:tcPr>
            <w:tcW w:w="6658" w:type="dxa"/>
          </w:tcPr>
          <w:p w14:paraId="0764C876" w14:textId="77777777" w:rsidR="00FF3712" w:rsidRDefault="00FF3712" w:rsidP="00800215">
            <w:pPr>
              <w:pStyle w:val="Tabletext"/>
            </w:pPr>
          </w:p>
        </w:tc>
        <w:tc>
          <w:tcPr>
            <w:tcW w:w="681" w:type="dxa"/>
          </w:tcPr>
          <w:p w14:paraId="406B0300" w14:textId="77777777" w:rsidR="00FF3712" w:rsidRDefault="00FF3712" w:rsidP="00800215">
            <w:pPr>
              <w:pStyle w:val="Tabletext"/>
            </w:pPr>
          </w:p>
        </w:tc>
        <w:tc>
          <w:tcPr>
            <w:tcW w:w="1023" w:type="dxa"/>
          </w:tcPr>
          <w:p w14:paraId="645EF050" w14:textId="77777777" w:rsidR="00FF3712" w:rsidRDefault="00FF3712" w:rsidP="00800215">
            <w:pPr>
              <w:pStyle w:val="Tabletext"/>
            </w:pPr>
          </w:p>
        </w:tc>
        <w:tc>
          <w:tcPr>
            <w:tcW w:w="1266" w:type="dxa"/>
          </w:tcPr>
          <w:p w14:paraId="29361AAF" w14:textId="77777777" w:rsidR="00FF3712" w:rsidRDefault="00FF3712" w:rsidP="00800215">
            <w:pPr>
              <w:pStyle w:val="Tabletext"/>
            </w:pPr>
          </w:p>
        </w:tc>
      </w:tr>
      <w:tr w:rsidR="00FF3712" w14:paraId="2F1E8D95" w14:textId="77777777" w:rsidTr="00800215">
        <w:tc>
          <w:tcPr>
            <w:tcW w:w="6658" w:type="dxa"/>
          </w:tcPr>
          <w:p w14:paraId="764EB661" w14:textId="77777777" w:rsidR="00FF3712" w:rsidRDefault="00FF3712" w:rsidP="00800215">
            <w:pPr>
              <w:pStyle w:val="Tabletext"/>
            </w:pPr>
          </w:p>
        </w:tc>
        <w:tc>
          <w:tcPr>
            <w:tcW w:w="681" w:type="dxa"/>
          </w:tcPr>
          <w:p w14:paraId="44B78BA4" w14:textId="77777777" w:rsidR="00FF3712" w:rsidRDefault="00FF3712" w:rsidP="00800215">
            <w:pPr>
              <w:pStyle w:val="Tabletext"/>
            </w:pPr>
          </w:p>
        </w:tc>
        <w:tc>
          <w:tcPr>
            <w:tcW w:w="1023" w:type="dxa"/>
          </w:tcPr>
          <w:p w14:paraId="5074FBB4" w14:textId="77777777" w:rsidR="00FF3712" w:rsidRDefault="00FF3712" w:rsidP="00800215">
            <w:pPr>
              <w:pStyle w:val="Tabletext"/>
            </w:pPr>
          </w:p>
        </w:tc>
        <w:tc>
          <w:tcPr>
            <w:tcW w:w="1266" w:type="dxa"/>
          </w:tcPr>
          <w:p w14:paraId="32E8FC29" w14:textId="77777777" w:rsidR="00FF3712" w:rsidRDefault="00FF3712" w:rsidP="00800215">
            <w:pPr>
              <w:pStyle w:val="Tabletext"/>
            </w:pPr>
          </w:p>
        </w:tc>
      </w:tr>
      <w:tr w:rsidR="00FF3712" w14:paraId="3180233D" w14:textId="77777777" w:rsidTr="00800215">
        <w:tc>
          <w:tcPr>
            <w:tcW w:w="6658" w:type="dxa"/>
          </w:tcPr>
          <w:p w14:paraId="422A5B0E" w14:textId="77777777" w:rsidR="00FF3712" w:rsidRDefault="00FF3712" w:rsidP="00800215">
            <w:pPr>
              <w:pStyle w:val="Tabletext"/>
            </w:pPr>
          </w:p>
        </w:tc>
        <w:tc>
          <w:tcPr>
            <w:tcW w:w="681" w:type="dxa"/>
          </w:tcPr>
          <w:p w14:paraId="6DF3FE53" w14:textId="77777777" w:rsidR="00FF3712" w:rsidRDefault="00FF3712" w:rsidP="00800215">
            <w:pPr>
              <w:pStyle w:val="Tabletext"/>
            </w:pPr>
          </w:p>
        </w:tc>
        <w:tc>
          <w:tcPr>
            <w:tcW w:w="1023" w:type="dxa"/>
          </w:tcPr>
          <w:p w14:paraId="4470B8FA" w14:textId="77777777" w:rsidR="00FF3712" w:rsidRDefault="00FF3712" w:rsidP="00800215">
            <w:pPr>
              <w:pStyle w:val="Tabletext"/>
            </w:pPr>
          </w:p>
        </w:tc>
        <w:tc>
          <w:tcPr>
            <w:tcW w:w="1266" w:type="dxa"/>
          </w:tcPr>
          <w:p w14:paraId="33752E5B" w14:textId="77777777" w:rsidR="00FF3712" w:rsidRDefault="00FF3712" w:rsidP="00800215">
            <w:pPr>
              <w:pStyle w:val="Tabletext"/>
            </w:pPr>
          </w:p>
        </w:tc>
      </w:tr>
      <w:tr w:rsidR="00FF3712" w14:paraId="39435CA4" w14:textId="77777777" w:rsidTr="00800215">
        <w:tc>
          <w:tcPr>
            <w:tcW w:w="6658" w:type="dxa"/>
          </w:tcPr>
          <w:p w14:paraId="1BD4AE42" w14:textId="77777777" w:rsidR="00FF3712" w:rsidRDefault="00FF3712" w:rsidP="00800215">
            <w:pPr>
              <w:pStyle w:val="Tabletext"/>
            </w:pPr>
          </w:p>
        </w:tc>
        <w:tc>
          <w:tcPr>
            <w:tcW w:w="681" w:type="dxa"/>
          </w:tcPr>
          <w:p w14:paraId="492DDE50" w14:textId="77777777" w:rsidR="00FF3712" w:rsidRDefault="00FF3712" w:rsidP="00800215">
            <w:pPr>
              <w:pStyle w:val="Tabletext"/>
            </w:pPr>
          </w:p>
        </w:tc>
        <w:tc>
          <w:tcPr>
            <w:tcW w:w="1023" w:type="dxa"/>
          </w:tcPr>
          <w:p w14:paraId="7FB66FB6" w14:textId="77777777" w:rsidR="00FF3712" w:rsidRDefault="00FF3712" w:rsidP="00800215">
            <w:pPr>
              <w:pStyle w:val="Tabletext"/>
            </w:pPr>
          </w:p>
        </w:tc>
        <w:tc>
          <w:tcPr>
            <w:tcW w:w="1266" w:type="dxa"/>
          </w:tcPr>
          <w:p w14:paraId="14E8925B" w14:textId="77777777" w:rsidR="00FF3712" w:rsidRDefault="00FF3712" w:rsidP="00800215">
            <w:pPr>
              <w:pStyle w:val="Tabletext"/>
            </w:pPr>
          </w:p>
        </w:tc>
      </w:tr>
      <w:tr w:rsidR="00FF3712" w14:paraId="0CF958B5" w14:textId="77777777" w:rsidTr="00800215">
        <w:tc>
          <w:tcPr>
            <w:tcW w:w="6658" w:type="dxa"/>
          </w:tcPr>
          <w:p w14:paraId="6845C02A" w14:textId="77777777" w:rsidR="00FF3712" w:rsidRDefault="00FF3712" w:rsidP="00800215">
            <w:pPr>
              <w:pStyle w:val="Tabletext"/>
            </w:pPr>
          </w:p>
        </w:tc>
        <w:tc>
          <w:tcPr>
            <w:tcW w:w="681" w:type="dxa"/>
          </w:tcPr>
          <w:p w14:paraId="56E9FB20" w14:textId="77777777" w:rsidR="00FF3712" w:rsidRDefault="00FF3712" w:rsidP="00800215">
            <w:pPr>
              <w:pStyle w:val="Tabletext"/>
            </w:pPr>
          </w:p>
        </w:tc>
        <w:tc>
          <w:tcPr>
            <w:tcW w:w="1023" w:type="dxa"/>
          </w:tcPr>
          <w:p w14:paraId="6953DBBB" w14:textId="77777777" w:rsidR="00FF3712" w:rsidRDefault="00FF3712" w:rsidP="00800215">
            <w:pPr>
              <w:pStyle w:val="Tabletext"/>
            </w:pPr>
          </w:p>
        </w:tc>
        <w:tc>
          <w:tcPr>
            <w:tcW w:w="1266" w:type="dxa"/>
          </w:tcPr>
          <w:p w14:paraId="51217E5B" w14:textId="77777777" w:rsidR="00FF3712" w:rsidRDefault="00FF3712" w:rsidP="00800215">
            <w:pPr>
              <w:pStyle w:val="Tabletext"/>
            </w:pPr>
          </w:p>
        </w:tc>
      </w:tr>
      <w:tr w:rsidR="00FF3712" w14:paraId="17D1D9DC" w14:textId="77777777" w:rsidTr="00800215">
        <w:tc>
          <w:tcPr>
            <w:tcW w:w="6658" w:type="dxa"/>
          </w:tcPr>
          <w:p w14:paraId="54CCBD97" w14:textId="77777777" w:rsidR="00FF3712" w:rsidRDefault="00FF3712" w:rsidP="00800215">
            <w:pPr>
              <w:pStyle w:val="Tabletext"/>
            </w:pPr>
          </w:p>
        </w:tc>
        <w:tc>
          <w:tcPr>
            <w:tcW w:w="681" w:type="dxa"/>
          </w:tcPr>
          <w:p w14:paraId="4D923FA4" w14:textId="77777777" w:rsidR="00FF3712" w:rsidRDefault="00FF3712" w:rsidP="00800215">
            <w:pPr>
              <w:pStyle w:val="Tabletext"/>
            </w:pPr>
          </w:p>
        </w:tc>
        <w:tc>
          <w:tcPr>
            <w:tcW w:w="1023" w:type="dxa"/>
          </w:tcPr>
          <w:p w14:paraId="7EA06518" w14:textId="77777777" w:rsidR="00FF3712" w:rsidRDefault="00FF3712" w:rsidP="00800215">
            <w:pPr>
              <w:pStyle w:val="Tabletext"/>
            </w:pPr>
          </w:p>
        </w:tc>
        <w:tc>
          <w:tcPr>
            <w:tcW w:w="1266" w:type="dxa"/>
          </w:tcPr>
          <w:p w14:paraId="6A5346D9" w14:textId="77777777" w:rsidR="00FF3712" w:rsidRDefault="00FF3712" w:rsidP="00800215">
            <w:pPr>
              <w:pStyle w:val="Tabletext"/>
            </w:pPr>
          </w:p>
        </w:tc>
      </w:tr>
      <w:tr w:rsidR="00FF3712" w14:paraId="0C1ABFC7" w14:textId="77777777" w:rsidTr="00800215">
        <w:tc>
          <w:tcPr>
            <w:tcW w:w="6658" w:type="dxa"/>
          </w:tcPr>
          <w:p w14:paraId="689F9D65" w14:textId="77777777" w:rsidR="00FF3712" w:rsidRDefault="00FF3712" w:rsidP="00800215">
            <w:pPr>
              <w:pStyle w:val="Tabletext"/>
            </w:pPr>
          </w:p>
        </w:tc>
        <w:tc>
          <w:tcPr>
            <w:tcW w:w="681" w:type="dxa"/>
          </w:tcPr>
          <w:p w14:paraId="4E6608AD" w14:textId="77777777" w:rsidR="00FF3712" w:rsidRDefault="00FF3712" w:rsidP="00800215">
            <w:pPr>
              <w:pStyle w:val="Tabletext"/>
            </w:pPr>
          </w:p>
        </w:tc>
        <w:tc>
          <w:tcPr>
            <w:tcW w:w="1023" w:type="dxa"/>
          </w:tcPr>
          <w:p w14:paraId="3B67BEA6" w14:textId="77777777" w:rsidR="00FF3712" w:rsidRDefault="00FF3712" w:rsidP="00800215">
            <w:pPr>
              <w:pStyle w:val="Tabletext"/>
            </w:pPr>
          </w:p>
        </w:tc>
        <w:tc>
          <w:tcPr>
            <w:tcW w:w="1266" w:type="dxa"/>
          </w:tcPr>
          <w:p w14:paraId="1609AC11" w14:textId="77777777" w:rsidR="00FF3712" w:rsidRDefault="00FF3712" w:rsidP="00800215">
            <w:pPr>
              <w:pStyle w:val="Tabletext"/>
            </w:pPr>
          </w:p>
        </w:tc>
      </w:tr>
      <w:tr w:rsidR="00FF3712" w14:paraId="3464B277" w14:textId="77777777" w:rsidTr="00800215">
        <w:tc>
          <w:tcPr>
            <w:tcW w:w="6658" w:type="dxa"/>
          </w:tcPr>
          <w:p w14:paraId="793BE039" w14:textId="77777777" w:rsidR="00FF3712" w:rsidRDefault="00FF3712" w:rsidP="00800215">
            <w:pPr>
              <w:pStyle w:val="Tabletext"/>
            </w:pPr>
          </w:p>
        </w:tc>
        <w:tc>
          <w:tcPr>
            <w:tcW w:w="681" w:type="dxa"/>
          </w:tcPr>
          <w:p w14:paraId="0915EDFC" w14:textId="77777777" w:rsidR="00FF3712" w:rsidRDefault="00FF3712" w:rsidP="00800215">
            <w:pPr>
              <w:pStyle w:val="Tabletext"/>
            </w:pPr>
          </w:p>
        </w:tc>
        <w:tc>
          <w:tcPr>
            <w:tcW w:w="1023" w:type="dxa"/>
          </w:tcPr>
          <w:p w14:paraId="29579904" w14:textId="77777777" w:rsidR="00FF3712" w:rsidRDefault="00FF3712" w:rsidP="00800215">
            <w:pPr>
              <w:pStyle w:val="Tabletext"/>
            </w:pPr>
          </w:p>
        </w:tc>
        <w:tc>
          <w:tcPr>
            <w:tcW w:w="1266" w:type="dxa"/>
          </w:tcPr>
          <w:p w14:paraId="2095F856" w14:textId="77777777" w:rsidR="00FF3712" w:rsidRDefault="00FF3712" w:rsidP="00800215">
            <w:pPr>
              <w:pStyle w:val="Tabletext"/>
            </w:pPr>
          </w:p>
        </w:tc>
      </w:tr>
      <w:tr w:rsidR="00FF3712" w14:paraId="6BE9E6AB" w14:textId="77777777" w:rsidTr="00800215">
        <w:tc>
          <w:tcPr>
            <w:tcW w:w="6658" w:type="dxa"/>
          </w:tcPr>
          <w:p w14:paraId="161F540D" w14:textId="77777777" w:rsidR="00FF3712" w:rsidRDefault="00FF3712" w:rsidP="00800215">
            <w:pPr>
              <w:pStyle w:val="Tabletext"/>
            </w:pPr>
          </w:p>
        </w:tc>
        <w:tc>
          <w:tcPr>
            <w:tcW w:w="681" w:type="dxa"/>
          </w:tcPr>
          <w:p w14:paraId="4AE841E0" w14:textId="77777777" w:rsidR="00FF3712" w:rsidRDefault="00FF3712" w:rsidP="00800215">
            <w:pPr>
              <w:pStyle w:val="Tabletext"/>
            </w:pPr>
          </w:p>
        </w:tc>
        <w:tc>
          <w:tcPr>
            <w:tcW w:w="1023" w:type="dxa"/>
          </w:tcPr>
          <w:p w14:paraId="4B340F55" w14:textId="77777777" w:rsidR="00FF3712" w:rsidRDefault="00FF3712" w:rsidP="00800215">
            <w:pPr>
              <w:pStyle w:val="Tabletext"/>
            </w:pPr>
          </w:p>
        </w:tc>
        <w:tc>
          <w:tcPr>
            <w:tcW w:w="1266" w:type="dxa"/>
          </w:tcPr>
          <w:p w14:paraId="273D0B5E" w14:textId="77777777" w:rsidR="00FF3712" w:rsidRDefault="00FF3712" w:rsidP="00800215">
            <w:pPr>
              <w:pStyle w:val="Tabletext"/>
            </w:pPr>
          </w:p>
        </w:tc>
      </w:tr>
      <w:tr w:rsidR="00FF3712" w14:paraId="5C5B4ED0" w14:textId="77777777" w:rsidTr="00800215">
        <w:tc>
          <w:tcPr>
            <w:tcW w:w="6658" w:type="dxa"/>
          </w:tcPr>
          <w:p w14:paraId="07431FF1" w14:textId="77777777" w:rsidR="00FF3712" w:rsidRDefault="00FF3712" w:rsidP="00800215">
            <w:pPr>
              <w:pStyle w:val="Tabletext"/>
            </w:pPr>
          </w:p>
        </w:tc>
        <w:tc>
          <w:tcPr>
            <w:tcW w:w="681" w:type="dxa"/>
          </w:tcPr>
          <w:p w14:paraId="352D10BB" w14:textId="77777777" w:rsidR="00FF3712" w:rsidRDefault="00FF3712" w:rsidP="00800215">
            <w:pPr>
              <w:pStyle w:val="Tabletext"/>
            </w:pPr>
          </w:p>
        </w:tc>
        <w:tc>
          <w:tcPr>
            <w:tcW w:w="1023" w:type="dxa"/>
          </w:tcPr>
          <w:p w14:paraId="1CE7A7E8" w14:textId="77777777" w:rsidR="00FF3712" w:rsidRDefault="00FF3712" w:rsidP="00800215">
            <w:pPr>
              <w:pStyle w:val="Tabletext"/>
            </w:pPr>
          </w:p>
        </w:tc>
        <w:tc>
          <w:tcPr>
            <w:tcW w:w="1266" w:type="dxa"/>
          </w:tcPr>
          <w:p w14:paraId="7E213E2D" w14:textId="77777777" w:rsidR="00FF3712" w:rsidRDefault="00FF3712" w:rsidP="00800215">
            <w:pPr>
              <w:pStyle w:val="Tabletext"/>
            </w:pPr>
          </w:p>
        </w:tc>
      </w:tr>
      <w:tr w:rsidR="00FF3712" w14:paraId="07C1C5BA" w14:textId="77777777" w:rsidTr="00800215">
        <w:tc>
          <w:tcPr>
            <w:tcW w:w="6658" w:type="dxa"/>
          </w:tcPr>
          <w:p w14:paraId="35EB752E" w14:textId="77777777" w:rsidR="00FF3712" w:rsidRDefault="00FF3712" w:rsidP="00800215">
            <w:pPr>
              <w:pStyle w:val="Tabletext"/>
            </w:pPr>
          </w:p>
        </w:tc>
        <w:tc>
          <w:tcPr>
            <w:tcW w:w="681" w:type="dxa"/>
          </w:tcPr>
          <w:p w14:paraId="24FB239B" w14:textId="77777777" w:rsidR="00FF3712" w:rsidRDefault="00FF3712" w:rsidP="00800215">
            <w:pPr>
              <w:pStyle w:val="Tabletext"/>
            </w:pPr>
          </w:p>
        </w:tc>
        <w:tc>
          <w:tcPr>
            <w:tcW w:w="1023" w:type="dxa"/>
          </w:tcPr>
          <w:p w14:paraId="5191A622" w14:textId="77777777" w:rsidR="00FF3712" w:rsidRDefault="00FF3712" w:rsidP="00800215">
            <w:pPr>
              <w:pStyle w:val="Tabletext"/>
            </w:pPr>
          </w:p>
        </w:tc>
        <w:tc>
          <w:tcPr>
            <w:tcW w:w="1266" w:type="dxa"/>
          </w:tcPr>
          <w:p w14:paraId="5B9F425D" w14:textId="77777777" w:rsidR="00FF3712" w:rsidRDefault="00FF3712" w:rsidP="00800215">
            <w:pPr>
              <w:pStyle w:val="Tabletext"/>
            </w:pPr>
          </w:p>
        </w:tc>
      </w:tr>
      <w:tr w:rsidR="00FF3712" w14:paraId="5956E195" w14:textId="77777777" w:rsidTr="00800215">
        <w:tc>
          <w:tcPr>
            <w:tcW w:w="6658" w:type="dxa"/>
          </w:tcPr>
          <w:p w14:paraId="2FCB1F2D" w14:textId="77777777" w:rsidR="00FF3712" w:rsidRDefault="00FF3712" w:rsidP="00800215">
            <w:pPr>
              <w:pStyle w:val="Tabletext"/>
            </w:pPr>
          </w:p>
        </w:tc>
        <w:tc>
          <w:tcPr>
            <w:tcW w:w="681" w:type="dxa"/>
          </w:tcPr>
          <w:p w14:paraId="1E77DA71" w14:textId="77777777" w:rsidR="00FF3712" w:rsidRDefault="00FF3712" w:rsidP="00800215">
            <w:pPr>
              <w:pStyle w:val="Tabletext"/>
            </w:pPr>
          </w:p>
        </w:tc>
        <w:tc>
          <w:tcPr>
            <w:tcW w:w="1023" w:type="dxa"/>
          </w:tcPr>
          <w:p w14:paraId="7703D366" w14:textId="77777777" w:rsidR="00FF3712" w:rsidRDefault="00FF3712" w:rsidP="00800215">
            <w:pPr>
              <w:pStyle w:val="Tabletext"/>
            </w:pPr>
          </w:p>
        </w:tc>
        <w:tc>
          <w:tcPr>
            <w:tcW w:w="1266" w:type="dxa"/>
          </w:tcPr>
          <w:p w14:paraId="68D1F2A7" w14:textId="77777777" w:rsidR="00FF3712" w:rsidRDefault="00FF3712" w:rsidP="00800215">
            <w:pPr>
              <w:pStyle w:val="Tabletext"/>
            </w:pPr>
          </w:p>
        </w:tc>
      </w:tr>
      <w:tr w:rsidR="00FF3712" w14:paraId="7F17D06D" w14:textId="77777777" w:rsidTr="00800215">
        <w:tc>
          <w:tcPr>
            <w:tcW w:w="6658" w:type="dxa"/>
          </w:tcPr>
          <w:p w14:paraId="75190710" w14:textId="77777777" w:rsidR="00FF3712" w:rsidRDefault="00FF3712" w:rsidP="00800215">
            <w:pPr>
              <w:pStyle w:val="Tabletext"/>
            </w:pPr>
          </w:p>
        </w:tc>
        <w:tc>
          <w:tcPr>
            <w:tcW w:w="681" w:type="dxa"/>
          </w:tcPr>
          <w:p w14:paraId="5C30ED44" w14:textId="77777777" w:rsidR="00FF3712" w:rsidRDefault="00FF3712" w:rsidP="00800215">
            <w:pPr>
              <w:pStyle w:val="Tabletext"/>
            </w:pPr>
          </w:p>
        </w:tc>
        <w:tc>
          <w:tcPr>
            <w:tcW w:w="1023" w:type="dxa"/>
          </w:tcPr>
          <w:p w14:paraId="5C0B3EAA" w14:textId="77777777" w:rsidR="00FF3712" w:rsidRDefault="00FF3712" w:rsidP="00800215">
            <w:pPr>
              <w:pStyle w:val="Tabletext"/>
            </w:pPr>
          </w:p>
        </w:tc>
        <w:tc>
          <w:tcPr>
            <w:tcW w:w="1266" w:type="dxa"/>
          </w:tcPr>
          <w:p w14:paraId="366FEE5A" w14:textId="77777777" w:rsidR="00FF3712" w:rsidRDefault="00FF3712" w:rsidP="00800215">
            <w:pPr>
              <w:pStyle w:val="Tabletext"/>
            </w:pPr>
          </w:p>
        </w:tc>
      </w:tr>
    </w:tbl>
    <w:p w14:paraId="4FA3EEB7" w14:textId="77777777" w:rsidR="00FF3712" w:rsidRDefault="00FF3712" w:rsidP="00FF3712"/>
    <w:p w14:paraId="0CFDB7CF" w14:textId="77777777" w:rsidR="00FF3712" w:rsidRDefault="00FF3712">
      <w:pPr>
        <w:suppressAutoHyphens w:val="0"/>
        <w:rPr>
          <w:rFonts w:asciiTheme="majorHAnsi" w:eastAsiaTheme="majorEastAsia" w:hAnsiTheme="majorHAnsi" w:cstheme="majorBidi"/>
          <w:b/>
          <w:color w:val="023E5C" w:themeColor="text2"/>
          <w:kern w:val="32"/>
          <w:sz w:val="48"/>
          <w:szCs w:val="32"/>
        </w:rPr>
      </w:pPr>
      <w:r>
        <w:br w:type="page"/>
      </w:r>
    </w:p>
    <w:p w14:paraId="4F7332D4" w14:textId="64257B72" w:rsidR="00440CA0" w:rsidRPr="004D7A28" w:rsidRDefault="00440CA0" w:rsidP="00813A1B">
      <w:pPr>
        <w:pStyle w:val="unHeading1"/>
      </w:pPr>
      <w:bookmarkStart w:id="7" w:name="_Toc191533291"/>
      <w:r>
        <w:lastRenderedPageBreak/>
        <w:t>Amendment record/r</w:t>
      </w:r>
      <w:r w:rsidRPr="00D953F0">
        <w:t xml:space="preserve">evision </w:t>
      </w:r>
      <w:r w:rsidRPr="004D7A28">
        <w:t>history</w:t>
      </w:r>
      <w:bookmarkEnd w:id="7"/>
    </w:p>
    <w:p w14:paraId="1171BFF1" w14:textId="77777777" w:rsidR="00440CA0" w:rsidRDefault="00440CA0" w:rsidP="00440CA0">
      <w:r w:rsidRPr="00D953F0">
        <w:t xml:space="preserve">Amendments/revisions of this </w:t>
      </w:r>
      <w:r>
        <w:t>sample manual/exposition</w:t>
      </w:r>
      <w:r w:rsidRPr="00D953F0">
        <w:t xml:space="preserve"> are recorded below in order of most recent first.</w:t>
      </w:r>
    </w:p>
    <w:p w14:paraId="65AA3573" w14:textId="7C9F1FB8" w:rsidR="00352DCF" w:rsidRDefault="00352DCF" w:rsidP="00352DCF">
      <w:pPr>
        <w:pStyle w:val="Caption"/>
        <w:keepNext/>
      </w:pPr>
      <w:r>
        <w:t xml:space="preserve">Table </w:t>
      </w:r>
      <w:r>
        <w:fldChar w:fldCharType="begin"/>
      </w:r>
      <w:r>
        <w:instrText xml:space="preserve"> SEQ Table \* ARABIC </w:instrText>
      </w:r>
      <w:r>
        <w:fldChar w:fldCharType="separate"/>
      </w:r>
      <w:r w:rsidR="00DF20A2">
        <w:rPr>
          <w:noProof/>
        </w:rPr>
        <w:t>1</w:t>
      </w:r>
      <w:r>
        <w:fldChar w:fldCharType="end"/>
      </w:r>
      <w:r>
        <w:t xml:space="preserve"> </w:t>
      </w:r>
      <w:r w:rsidRPr="001E420C">
        <w:t>Revision history</w:t>
      </w:r>
    </w:p>
    <w:tbl>
      <w:tblPr>
        <w:tblStyle w:val="SD-MOStable"/>
        <w:tblW w:w="0" w:type="auto"/>
        <w:tblLook w:val="0620" w:firstRow="1" w:lastRow="0" w:firstColumn="0" w:lastColumn="0" w:noHBand="1" w:noVBand="1"/>
      </w:tblPr>
      <w:tblGrid>
        <w:gridCol w:w="2407"/>
        <w:gridCol w:w="2407"/>
        <w:gridCol w:w="2407"/>
        <w:gridCol w:w="2407"/>
      </w:tblGrid>
      <w:tr w:rsidR="00440CA0" w:rsidRPr="00962D25" w14:paraId="7A434340" w14:textId="77777777" w:rsidTr="00BD433D">
        <w:trPr>
          <w:cnfStyle w:val="100000000000" w:firstRow="1" w:lastRow="0" w:firstColumn="0" w:lastColumn="0" w:oddVBand="0" w:evenVBand="0" w:oddHBand="0" w:evenHBand="0" w:firstRowFirstColumn="0" w:firstRowLastColumn="0" w:lastRowFirstColumn="0" w:lastRowLastColumn="0"/>
        </w:trPr>
        <w:tc>
          <w:tcPr>
            <w:tcW w:w="2407" w:type="dxa"/>
          </w:tcPr>
          <w:p w14:paraId="691EB6D5" w14:textId="77777777" w:rsidR="00440CA0" w:rsidRPr="00962D25" w:rsidRDefault="00440CA0" w:rsidP="00BD433D">
            <w:r w:rsidRPr="00962D25">
              <w:t>Version No.</w:t>
            </w:r>
          </w:p>
        </w:tc>
        <w:tc>
          <w:tcPr>
            <w:tcW w:w="2407" w:type="dxa"/>
          </w:tcPr>
          <w:p w14:paraId="5A58F7BF" w14:textId="77777777" w:rsidR="00440CA0" w:rsidRPr="00962D25" w:rsidRDefault="00440CA0" w:rsidP="00BD433D">
            <w:r w:rsidRPr="00962D25">
              <w:t>Date</w:t>
            </w:r>
          </w:p>
        </w:tc>
        <w:tc>
          <w:tcPr>
            <w:tcW w:w="2407" w:type="dxa"/>
          </w:tcPr>
          <w:p w14:paraId="22254995" w14:textId="77777777" w:rsidR="00440CA0" w:rsidRPr="00962D25" w:rsidRDefault="00440CA0" w:rsidP="00BD433D">
            <w:r w:rsidRPr="00962D25">
              <w:t>Parts/Sections</w:t>
            </w:r>
          </w:p>
        </w:tc>
        <w:tc>
          <w:tcPr>
            <w:tcW w:w="2407" w:type="dxa"/>
          </w:tcPr>
          <w:p w14:paraId="0B84A1E3" w14:textId="77777777" w:rsidR="00440CA0" w:rsidRPr="00962D25" w:rsidRDefault="00440CA0" w:rsidP="00BD433D">
            <w:r w:rsidRPr="00962D25">
              <w:t>Details</w:t>
            </w:r>
          </w:p>
        </w:tc>
      </w:tr>
      <w:tr w:rsidR="00440CA0" w:rsidRPr="00264006" w14:paraId="1E95DB89" w14:textId="77777777" w:rsidTr="00BD433D">
        <w:tc>
          <w:tcPr>
            <w:tcW w:w="2407" w:type="dxa"/>
          </w:tcPr>
          <w:p w14:paraId="0177DA87" w14:textId="77777777" w:rsidR="00440CA0" w:rsidRPr="00264006" w:rsidRDefault="00440CA0" w:rsidP="00BD433D">
            <w:pPr>
              <w:pStyle w:val="Tabletext"/>
            </w:pPr>
          </w:p>
        </w:tc>
        <w:tc>
          <w:tcPr>
            <w:tcW w:w="2407" w:type="dxa"/>
          </w:tcPr>
          <w:p w14:paraId="6E070C49" w14:textId="77777777" w:rsidR="00440CA0" w:rsidRPr="00264006" w:rsidRDefault="00440CA0" w:rsidP="00BD433D">
            <w:pPr>
              <w:pStyle w:val="Tabletext"/>
            </w:pPr>
          </w:p>
        </w:tc>
        <w:tc>
          <w:tcPr>
            <w:tcW w:w="2407" w:type="dxa"/>
          </w:tcPr>
          <w:p w14:paraId="1F6F42E9" w14:textId="77777777" w:rsidR="00440CA0" w:rsidRPr="00264006" w:rsidRDefault="00440CA0" w:rsidP="00BD433D">
            <w:pPr>
              <w:pStyle w:val="Tabletext"/>
            </w:pPr>
          </w:p>
        </w:tc>
        <w:tc>
          <w:tcPr>
            <w:tcW w:w="2407" w:type="dxa"/>
          </w:tcPr>
          <w:p w14:paraId="0A66A35D" w14:textId="77777777" w:rsidR="00440CA0" w:rsidRPr="00264006" w:rsidRDefault="00440CA0" w:rsidP="00BD433D">
            <w:pPr>
              <w:pStyle w:val="Tabletext"/>
            </w:pPr>
          </w:p>
        </w:tc>
      </w:tr>
      <w:tr w:rsidR="00440CA0" w:rsidRPr="00264006" w14:paraId="42445E18" w14:textId="77777777" w:rsidTr="00BD433D">
        <w:tc>
          <w:tcPr>
            <w:tcW w:w="2407" w:type="dxa"/>
          </w:tcPr>
          <w:p w14:paraId="7613EBCF" w14:textId="77777777" w:rsidR="00440CA0" w:rsidRPr="00264006" w:rsidRDefault="00440CA0" w:rsidP="00BD433D">
            <w:pPr>
              <w:pStyle w:val="Tabletext"/>
            </w:pPr>
          </w:p>
        </w:tc>
        <w:tc>
          <w:tcPr>
            <w:tcW w:w="2407" w:type="dxa"/>
          </w:tcPr>
          <w:p w14:paraId="754A6A9E" w14:textId="77777777" w:rsidR="00440CA0" w:rsidRPr="00264006" w:rsidRDefault="00440CA0" w:rsidP="00BD433D">
            <w:pPr>
              <w:pStyle w:val="Tabletext"/>
            </w:pPr>
          </w:p>
        </w:tc>
        <w:tc>
          <w:tcPr>
            <w:tcW w:w="2407" w:type="dxa"/>
          </w:tcPr>
          <w:p w14:paraId="42E92A81" w14:textId="77777777" w:rsidR="00440CA0" w:rsidRPr="00264006" w:rsidRDefault="00440CA0" w:rsidP="00BD433D">
            <w:pPr>
              <w:pStyle w:val="Tabletext"/>
            </w:pPr>
          </w:p>
        </w:tc>
        <w:tc>
          <w:tcPr>
            <w:tcW w:w="2407" w:type="dxa"/>
          </w:tcPr>
          <w:p w14:paraId="0610817D" w14:textId="77777777" w:rsidR="00440CA0" w:rsidRPr="00264006" w:rsidRDefault="00440CA0" w:rsidP="00BD433D">
            <w:pPr>
              <w:pStyle w:val="Tabletext"/>
            </w:pPr>
          </w:p>
        </w:tc>
      </w:tr>
      <w:tr w:rsidR="00440CA0" w:rsidRPr="00264006" w14:paraId="4EAC6C6C" w14:textId="77777777" w:rsidTr="00BD433D">
        <w:tc>
          <w:tcPr>
            <w:tcW w:w="2407" w:type="dxa"/>
          </w:tcPr>
          <w:p w14:paraId="53DA95B6" w14:textId="77777777" w:rsidR="00440CA0" w:rsidRPr="008F573A" w:rsidRDefault="00440CA0" w:rsidP="00BD433D">
            <w:pPr>
              <w:pStyle w:val="Tabletext"/>
              <w:rPr>
                <w:color w:val="AC2C0C"/>
              </w:rPr>
            </w:pPr>
            <w:r w:rsidRPr="008F573A">
              <w:rPr>
                <w:color w:val="AC2C0C"/>
              </w:rPr>
              <w:t>2.0</w:t>
            </w:r>
          </w:p>
        </w:tc>
        <w:tc>
          <w:tcPr>
            <w:tcW w:w="2407" w:type="dxa"/>
          </w:tcPr>
          <w:p w14:paraId="03AE3C8A" w14:textId="77777777" w:rsidR="00440CA0" w:rsidRPr="008F573A" w:rsidRDefault="00440CA0" w:rsidP="00BD433D">
            <w:pPr>
              <w:pStyle w:val="Sampleaviationtext"/>
              <w:rPr>
                <w:i w:val="0"/>
                <w:iCs w:val="0"/>
                <w:color w:val="AC2C0C"/>
              </w:rPr>
            </w:pPr>
            <w:r w:rsidRPr="008F573A">
              <w:rPr>
                <w:i w:val="0"/>
                <w:iCs w:val="0"/>
                <w:color w:val="AC2C0C"/>
              </w:rPr>
              <w:t>insert date change is made to each section or page</w:t>
            </w:r>
          </w:p>
        </w:tc>
        <w:tc>
          <w:tcPr>
            <w:tcW w:w="2407" w:type="dxa"/>
          </w:tcPr>
          <w:p w14:paraId="4E55304E" w14:textId="77777777" w:rsidR="00440CA0" w:rsidRPr="008F573A" w:rsidRDefault="00440CA0" w:rsidP="00BD433D">
            <w:pPr>
              <w:pStyle w:val="Sampleaviationtext"/>
              <w:rPr>
                <w:i w:val="0"/>
                <w:iCs w:val="0"/>
                <w:color w:val="AC2C0C"/>
              </w:rPr>
            </w:pPr>
            <w:r w:rsidRPr="008F573A">
              <w:rPr>
                <w:i w:val="0"/>
                <w:iCs w:val="0"/>
                <w:color w:val="AC2C0C"/>
              </w:rPr>
              <w:t>e.g. Section 1.6.3</w:t>
            </w:r>
          </w:p>
        </w:tc>
        <w:tc>
          <w:tcPr>
            <w:tcW w:w="2407" w:type="dxa"/>
          </w:tcPr>
          <w:p w14:paraId="352B06B0" w14:textId="77777777" w:rsidR="00440CA0" w:rsidRPr="008F573A" w:rsidRDefault="00440CA0" w:rsidP="00BD433D">
            <w:pPr>
              <w:pStyle w:val="Sampleaviationtext"/>
              <w:rPr>
                <w:i w:val="0"/>
                <w:iCs w:val="0"/>
                <w:color w:val="AC2C0C"/>
              </w:rPr>
            </w:pPr>
            <w:r w:rsidRPr="008F573A">
              <w:rPr>
                <w:i w:val="0"/>
                <w:iCs w:val="0"/>
                <w:color w:val="AC2C0C"/>
              </w:rPr>
              <w:t>Summary of changes made</w:t>
            </w:r>
          </w:p>
        </w:tc>
      </w:tr>
      <w:tr w:rsidR="00440CA0" w:rsidRPr="00264006" w14:paraId="6834606F" w14:textId="77777777" w:rsidTr="00BD433D">
        <w:tc>
          <w:tcPr>
            <w:tcW w:w="2407" w:type="dxa"/>
          </w:tcPr>
          <w:p w14:paraId="47C846F2" w14:textId="77777777" w:rsidR="00440CA0" w:rsidRPr="00025089" w:rsidRDefault="00440CA0" w:rsidP="00BD433D">
            <w:pPr>
              <w:pStyle w:val="Tabletext"/>
              <w:rPr>
                <w:i/>
                <w:iCs/>
                <w:color w:val="C00000"/>
              </w:rPr>
            </w:pPr>
            <w:r>
              <w:t>1.0</w:t>
            </w:r>
          </w:p>
        </w:tc>
        <w:tc>
          <w:tcPr>
            <w:tcW w:w="2407" w:type="dxa"/>
          </w:tcPr>
          <w:p w14:paraId="69569857" w14:textId="77777777" w:rsidR="00440CA0" w:rsidRPr="008F573A" w:rsidRDefault="00440CA0" w:rsidP="00BD433D">
            <w:pPr>
              <w:pStyle w:val="Sampleaviationtext"/>
              <w:rPr>
                <w:i w:val="0"/>
                <w:iCs w:val="0"/>
              </w:rPr>
            </w:pPr>
            <w:r w:rsidRPr="008F573A">
              <w:rPr>
                <w:i w:val="0"/>
                <w:iCs w:val="0"/>
                <w:color w:val="AC2C0C"/>
              </w:rPr>
              <w:t>insert date</w:t>
            </w:r>
          </w:p>
        </w:tc>
        <w:tc>
          <w:tcPr>
            <w:tcW w:w="2407" w:type="dxa"/>
          </w:tcPr>
          <w:p w14:paraId="3A1F270F" w14:textId="77777777" w:rsidR="00440CA0" w:rsidRPr="00025089" w:rsidRDefault="00440CA0" w:rsidP="00BD433D">
            <w:pPr>
              <w:pStyle w:val="Tabletext"/>
              <w:rPr>
                <w:i/>
                <w:iCs/>
                <w:color w:val="C00000"/>
              </w:rPr>
            </w:pPr>
            <w:r>
              <w:t>All</w:t>
            </w:r>
          </w:p>
        </w:tc>
        <w:tc>
          <w:tcPr>
            <w:tcW w:w="2407" w:type="dxa"/>
          </w:tcPr>
          <w:p w14:paraId="582A420A" w14:textId="77777777" w:rsidR="00440CA0" w:rsidRPr="00025089" w:rsidRDefault="00440CA0" w:rsidP="00BD433D">
            <w:pPr>
              <w:pStyle w:val="Tabletext"/>
              <w:rPr>
                <w:i/>
                <w:iCs/>
                <w:color w:val="C00000"/>
              </w:rPr>
            </w:pPr>
            <w:r>
              <w:t>Initial issue</w:t>
            </w:r>
          </w:p>
        </w:tc>
      </w:tr>
    </w:tbl>
    <w:p w14:paraId="3C646442" w14:textId="77777777" w:rsidR="00440CA0" w:rsidRDefault="00440CA0" w:rsidP="00440CA0">
      <w:pPr>
        <w:suppressAutoHyphens w:val="0"/>
        <w:rPr>
          <w:rFonts w:asciiTheme="majorHAnsi" w:eastAsiaTheme="majorEastAsia" w:hAnsiTheme="majorHAnsi" w:cstheme="majorBidi"/>
          <w:b/>
          <w:noProof/>
          <w:color w:val="023E5C" w:themeColor="text2"/>
          <w:sz w:val="36"/>
          <w:szCs w:val="26"/>
        </w:rPr>
      </w:pPr>
      <w:r>
        <w:br w:type="page"/>
      </w:r>
    </w:p>
    <w:p w14:paraId="7266FAF6" w14:textId="77777777" w:rsidR="008E10CE" w:rsidRDefault="008E10CE" w:rsidP="008E10CE">
      <w:pPr>
        <w:pStyle w:val="unHeading1"/>
      </w:pPr>
      <w:bookmarkStart w:id="8" w:name="_Toc191533292"/>
      <w:r>
        <w:lastRenderedPageBreak/>
        <w:t>References</w:t>
      </w:r>
      <w:bookmarkEnd w:id="8"/>
    </w:p>
    <w:p w14:paraId="73B6980A" w14:textId="77777777" w:rsidR="00E9261E" w:rsidRDefault="00E9261E" w:rsidP="00E9261E">
      <w:pPr>
        <w:pStyle w:val="unHeading2"/>
      </w:pPr>
      <w:bookmarkStart w:id="9" w:name="_Toc147224746"/>
      <w:bookmarkStart w:id="10" w:name="_Toc191533293"/>
      <w:r>
        <w:t>Acronyms</w:t>
      </w:r>
      <w:bookmarkEnd w:id="9"/>
      <w:bookmarkEnd w:id="10"/>
    </w:p>
    <w:p w14:paraId="3EF3AE65" w14:textId="77777777" w:rsidR="00E9261E" w:rsidRDefault="00E9261E" w:rsidP="00E9261E">
      <w:r w:rsidRPr="00423B9D">
        <w:t xml:space="preserve">The acronyms and abbreviations used in this </w:t>
      </w:r>
      <w:r>
        <w:t>sample manual/exposition</w:t>
      </w:r>
      <w:r w:rsidRPr="00D953F0">
        <w:t xml:space="preserve"> </w:t>
      </w:r>
      <w:r w:rsidRPr="00423B9D">
        <w:t>are listed in the table below.</w:t>
      </w:r>
    </w:p>
    <w:p w14:paraId="0FA4600F" w14:textId="0E677E96" w:rsidR="00352DCF" w:rsidRDefault="00352DCF" w:rsidP="00352DCF">
      <w:pPr>
        <w:pStyle w:val="Caption"/>
        <w:keepNext/>
      </w:pPr>
      <w:r>
        <w:t xml:space="preserve">Table </w:t>
      </w:r>
      <w:r>
        <w:fldChar w:fldCharType="begin"/>
      </w:r>
      <w:r>
        <w:instrText xml:space="preserve"> SEQ Table \* ARABIC </w:instrText>
      </w:r>
      <w:r>
        <w:fldChar w:fldCharType="separate"/>
      </w:r>
      <w:r w:rsidR="00DF20A2">
        <w:rPr>
          <w:noProof/>
        </w:rPr>
        <w:t>2</w:t>
      </w:r>
      <w:r>
        <w:fldChar w:fldCharType="end"/>
      </w:r>
      <w:r>
        <w:t xml:space="preserve"> Acronyms</w:t>
      </w:r>
    </w:p>
    <w:tbl>
      <w:tblPr>
        <w:tblStyle w:val="SD-generalcontent"/>
        <w:tblW w:w="9634" w:type="dxa"/>
        <w:tblLook w:val="0620" w:firstRow="1" w:lastRow="0" w:firstColumn="0" w:lastColumn="0" w:noHBand="1" w:noVBand="1"/>
        <w:tblCaption w:val="Acronyms and abbreviations"/>
        <w:tblDescription w:val="List of Acronyms and abbreviations"/>
      </w:tblPr>
      <w:tblGrid>
        <w:gridCol w:w="2122"/>
        <w:gridCol w:w="7512"/>
      </w:tblGrid>
      <w:tr w:rsidR="00E9261E" w:rsidRPr="00B63514" w14:paraId="4DBE3747" w14:textId="77777777" w:rsidTr="002E2195">
        <w:trPr>
          <w:cnfStyle w:val="100000000000" w:firstRow="1" w:lastRow="0" w:firstColumn="0" w:lastColumn="0" w:oddVBand="0" w:evenVBand="0" w:oddHBand="0" w:evenHBand="0" w:firstRowFirstColumn="0" w:firstRowLastColumn="0" w:lastRowFirstColumn="0" w:lastRowLastColumn="0"/>
        </w:trPr>
        <w:tc>
          <w:tcPr>
            <w:tcW w:w="2122" w:type="dxa"/>
          </w:tcPr>
          <w:p w14:paraId="54A7F31F" w14:textId="77777777" w:rsidR="00E9261E" w:rsidRPr="00B63514" w:rsidRDefault="00E9261E" w:rsidP="002E2195">
            <w:pPr>
              <w:pStyle w:val="Tabletext"/>
              <w:rPr>
                <w:color w:val="FFFFFF" w:themeColor="background1"/>
              </w:rPr>
            </w:pPr>
            <w:r w:rsidRPr="00B63514">
              <w:rPr>
                <w:color w:val="FFFFFF" w:themeColor="background1"/>
              </w:rPr>
              <w:t>Acronym/</w:t>
            </w:r>
            <w:r>
              <w:rPr>
                <w:color w:val="FFFFFF" w:themeColor="background1"/>
              </w:rPr>
              <w:br/>
            </w:r>
            <w:r w:rsidRPr="00B63514">
              <w:rPr>
                <w:color w:val="FFFFFF" w:themeColor="background1"/>
              </w:rPr>
              <w:t>abbreviation</w:t>
            </w:r>
          </w:p>
        </w:tc>
        <w:tc>
          <w:tcPr>
            <w:tcW w:w="7512" w:type="dxa"/>
          </w:tcPr>
          <w:p w14:paraId="4A26CE1E" w14:textId="77777777" w:rsidR="00E9261E" w:rsidRPr="00B63514" w:rsidRDefault="00E9261E" w:rsidP="002E2195">
            <w:pPr>
              <w:pStyle w:val="Tabletext"/>
              <w:rPr>
                <w:color w:val="FFFFFF" w:themeColor="background1"/>
              </w:rPr>
            </w:pPr>
            <w:r w:rsidRPr="00B63514">
              <w:rPr>
                <w:color w:val="FFFFFF" w:themeColor="background1"/>
              </w:rPr>
              <w:t>Description</w:t>
            </w:r>
          </w:p>
        </w:tc>
      </w:tr>
      <w:tr w:rsidR="00E9261E" w:rsidRPr="00E9261E" w14:paraId="595A8E3E" w14:textId="77777777" w:rsidTr="002E2195">
        <w:tc>
          <w:tcPr>
            <w:tcW w:w="2122" w:type="dxa"/>
          </w:tcPr>
          <w:p w14:paraId="7F266A36" w14:textId="77777777" w:rsidR="00E9261E" w:rsidRPr="00E9261E" w:rsidRDefault="00E9261E" w:rsidP="00E9261E">
            <w:pPr>
              <w:pStyle w:val="Tabletext"/>
              <w:rPr>
                <w:rStyle w:val="Authorexampletext"/>
                <w:color w:val="000000"/>
              </w:rPr>
            </w:pPr>
            <w:r w:rsidRPr="00E9261E">
              <w:rPr>
                <w:rStyle w:val="Authorexampletext"/>
                <w:color w:val="000000"/>
              </w:rPr>
              <w:t>CAAP</w:t>
            </w:r>
          </w:p>
        </w:tc>
        <w:tc>
          <w:tcPr>
            <w:tcW w:w="7512" w:type="dxa"/>
          </w:tcPr>
          <w:p w14:paraId="7FC5910D" w14:textId="77777777" w:rsidR="00E9261E" w:rsidRPr="00E9261E" w:rsidRDefault="00E9261E" w:rsidP="00E9261E">
            <w:pPr>
              <w:pStyle w:val="Tabletext"/>
              <w:rPr>
                <w:rStyle w:val="Authorexampletext"/>
                <w:color w:val="000000"/>
              </w:rPr>
            </w:pPr>
            <w:r w:rsidRPr="00E9261E">
              <w:rPr>
                <w:rStyle w:val="Authorexampletext"/>
                <w:color w:val="000000"/>
              </w:rPr>
              <w:t>Civil Aviation Advisory Publication</w:t>
            </w:r>
          </w:p>
        </w:tc>
      </w:tr>
      <w:tr w:rsidR="00E9261E" w:rsidRPr="00E9261E" w14:paraId="3226FD45" w14:textId="77777777" w:rsidTr="002E2195">
        <w:tc>
          <w:tcPr>
            <w:tcW w:w="2122" w:type="dxa"/>
          </w:tcPr>
          <w:p w14:paraId="020FB75F" w14:textId="77777777" w:rsidR="00E9261E" w:rsidRPr="00E9261E" w:rsidRDefault="00E9261E" w:rsidP="00E9261E">
            <w:pPr>
              <w:pStyle w:val="Tabletext"/>
              <w:rPr>
                <w:rStyle w:val="Authorexampletext"/>
                <w:color w:val="000000"/>
              </w:rPr>
            </w:pPr>
            <w:r w:rsidRPr="00E9261E">
              <w:rPr>
                <w:rStyle w:val="Authorexampletext"/>
                <w:color w:val="000000"/>
              </w:rPr>
              <w:t>CAO</w:t>
            </w:r>
          </w:p>
        </w:tc>
        <w:tc>
          <w:tcPr>
            <w:tcW w:w="7512" w:type="dxa"/>
          </w:tcPr>
          <w:p w14:paraId="2FFA58A2" w14:textId="77777777" w:rsidR="00E9261E" w:rsidRPr="00E9261E" w:rsidRDefault="00E9261E" w:rsidP="00E9261E">
            <w:pPr>
              <w:pStyle w:val="Tabletext"/>
              <w:rPr>
                <w:rStyle w:val="Authorexampletext"/>
                <w:color w:val="000000"/>
              </w:rPr>
            </w:pPr>
            <w:r w:rsidRPr="00E9261E">
              <w:rPr>
                <w:rStyle w:val="Authorexampletext"/>
                <w:color w:val="000000"/>
              </w:rPr>
              <w:t>Civil Aviation Order</w:t>
            </w:r>
          </w:p>
        </w:tc>
      </w:tr>
      <w:tr w:rsidR="00E9261E" w:rsidRPr="00E9261E" w14:paraId="09745148" w14:textId="77777777" w:rsidTr="002E2195">
        <w:tc>
          <w:tcPr>
            <w:tcW w:w="2122" w:type="dxa"/>
          </w:tcPr>
          <w:p w14:paraId="1CCF1650" w14:textId="77777777" w:rsidR="00E9261E" w:rsidRPr="00E9261E" w:rsidRDefault="00E9261E" w:rsidP="00E9261E">
            <w:pPr>
              <w:pStyle w:val="Tabletext"/>
              <w:rPr>
                <w:rStyle w:val="Authorexampletext"/>
                <w:color w:val="000000"/>
              </w:rPr>
            </w:pPr>
            <w:r w:rsidRPr="00E9261E">
              <w:rPr>
                <w:rStyle w:val="Authorexampletext"/>
                <w:color w:val="000000"/>
              </w:rPr>
              <w:t>CAR</w:t>
            </w:r>
          </w:p>
        </w:tc>
        <w:tc>
          <w:tcPr>
            <w:tcW w:w="7512" w:type="dxa"/>
          </w:tcPr>
          <w:p w14:paraId="4F97B129" w14:textId="77777777" w:rsidR="00E9261E" w:rsidRPr="00E9261E" w:rsidRDefault="00E9261E" w:rsidP="00E9261E">
            <w:pPr>
              <w:pStyle w:val="Tabletext"/>
              <w:rPr>
                <w:rStyle w:val="italics"/>
              </w:rPr>
            </w:pPr>
            <w:r w:rsidRPr="00E9261E">
              <w:rPr>
                <w:rStyle w:val="italics"/>
              </w:rPr>
              <w:t>Civil Aviation Regulations 1988</w:t>
            </w:r>
          </w:p>
        </w:tc>
      </w:tr>
      <w:tr w:rsidR="00E9261E" w:rsidRPr="00E9261E" w14:paraId="10A0C548" w14:textId="77777777" w:rsidTr="002E2195">
        <w:tc>
          <w:tcPr>
            <w:tcW w:w="2122" w:type="dxa"/>
          </w:tcPr>
          <w:p w14:paraId="4E5EF366" w14:textId="77777777" w:rsidR="00E9261E" w:rsidRPr="00E9261E" w:rsidRDefault="00E9261E" w:rsidP="00E9261E">
            <w:pPr>
              <w:pStyle w:val="Tabletext"/>
              <w:rPr>
                <w:rStyle w:val="Authorexampletext"/>
                <w:color w:val="000000"/>
              </w:rPr>
            </w:pPr>
            <w:r w:rsidRPr="00E9261E">
              <w:rPr>
                <w:rStyle w:val="Authorexampletext"/>
                <w:color w:val="000000"/>
              </w:rPr>
              <w:t>CASA</w:t>
            </w:r>
          </w:p>
        </w:tc>
        <w:tc>
          <w:tcPr>
            <w:tcW w:w="7512" w:type="dxa"/>
          </w:tcPr>
          <w:p w14:paraId="2BAC6B65" w14:textId="77777777" w:rsidR="00E9261E" w:rsidRPr="00E9261E" w:rsidRDefault="00E9261E" w:rsidP="00E9261E">
            <w:pPr>
              <w:pStyle w:val="Tabletext"/>
              <w:rPr>
                <w:rStyle w:val="Authorexampletext"/>
                <w:color w:val="000000"/>
              </w:rPr>
            </w:pPr>
            <w:r w:rsidRPr="00E9261E">
              <w:rPr>
                <w:rStyle w:val="Authorexampletext"/>
                <w:color w:val="000000"/>
              </w:rPr>
              <w:t>Civil Aviation Safety Authority</w:t>
            </w:r>
          </w:p>
        </w:tc>
      </w:tr>
      <w:tr w:rsidR="00E9261E" w:rsidRPr="00E9261E" w14:paraId="5262B909" w14:textId="77777777" w:rsidTr="002E2195">
        <w:tc>
          <w:tcPr>
            <w:tcW w:w="2122" w:type="dxa"/>
          </w:tcPr>
          <w:p w14:paraId="02BD087E" w14:textId="77777777" w:rsidR="00E9261E" w:rsidRPr="00E9261E" w:rsidRDefault="00E9261E" w:rsidP="00E9261E">
            <w:pPr>
              <w:pStyle w:val="Tabletext"/>
              <w:rPr>
                <w:rStyle w:val="Authorexampletext"/>
                <w:color w:val="000000"/>
              </w:rPr>
            </w:pPr>
            <w:r w:rsidRPr="00E9261E">
              <w:rPr>
                <w:rStyle w:val="Authorexampletext"/>
                <w:color w:val="000000"/>
              </w:rPr>
              <w:t>CASR</w:t>
            </w:r>
          </w:p>
        </w:tc>
        <w:tc>
          <w:tcPr>
            <w:tcW w:w="7512" w:type="dxa"/>
          </w:tcPr>
          <w:p w14:paraId="28FB7921" w14:textId="77777777" w:rsidR="00E9261E" w:rsidRPr="00E9261E" w:rsidRDefault="00E9261E" w:rsidP="00E9261E">
            <w:pPr>
              <w:pStyle w:val="Tabletext"/>
              <w:rPr>
                <w:rStyle w:val="italics"/>
              </w:rPr>
            </w:pPr>
            <w:r w:rsidRPr="00E9261E">
              <w:rPr>
                <w:rStyle w:val="italics"/>
              </w:rPr>
              <w:t>Civil Aviation Safety Regulations 1998</w:t>
            </w:r>
          </w:p>
        </w:tc>
      </w:tr>
    </w:tbl>
    <w:p w14:paraId="4635B7A6" w14:textId="77777777" w:rsidR="00E9261E" w:rsidRDefault="00E9261E" w:rsidP="00E9261E">
      <w:pPr>
        <w:pStyle w:val="unHeading2"/>
      </w:pPr>
      <w:bookmarkStart w:id="11" w:name="_Toc147224747"/>
      <w:bookmarkStart w:id="12" w:name="_Toc191533294"/>
      <w:r>
        <w:t>Definitions</w:t>
      </w:r>
      <w:bookmarkEnd w:id="11"/>
      <w:bookmarkEnd w:id="12"/>
    </w:p>
    <w:p w14:paraId="5705928F" w14:textId="77777777" w:rsidR="006E0A9F" w:rsidRDefault="006E0A9F" w:rsidP="006E0A9F">
      <w:bookmarkStart w:id="13" w:name="_Hlk16250311"/>
      <w:r w:rsidRPr="005501C9">
        <w:t>Where these definitions differ in wording from those in Civil Aviation Order 48.1 Instrument 2019 the wording for this CAAP was chosen to simplify complex definitions. The wording in the Instrument takes precedence and was necessary for legal drafting purposes; however, the wording from CAAP was chosen for this template to aid understanding.</w:t>
      </w:r>
      <w:bookmarkEnd w:id="13"/>
    </w:p>
    <w:p w14:paraId="0BD45C95" w14:textId="77777777" w:rsidR="006E0A9F" w:rsidRPr="000760C6" w:rsidRDefault="006E0A9F" w:rsidP="006E0A9F">
      <w:pPr>
        <w:ind w:left="1134" w:hanging="1134"/>
        <w:rPr>
          <w:color w:val="AC2C0C"/>
        </w:rPr>
      </w:pPr>
      <w:r w:rsidRPr="004A62D8">
        <w:rPr>
          <w:b/>
          <w:bCs/>
          <w:color w:val="AC2C0C"/>
        </w:rPr>
        <w:t>Note:</w:t>
      </w:r>
      <w:r w:rsidRPr="004A62D8">
        <w:rPr>
          <w:color w:val="AC2C0C"/>
        </w:rPr>
        <w:tab/>
        <w:t>If not using this supplement ensure these definitions are captured in the operations manual set of definitions</w:t>
      </w:r>
      <w:r w:rsidRPr="000760C6">
        <w:rPr>
          <w:color w:val="AC2C0C"/>
        </w:rPr>
        <w:t>.</w:t>
      </w:r>
    </w:p>
    <w:p w14:paraId="1F34D63E" w14:textId="409D0AD1" w:rsidR="00352DCF" w:rsidRDefault="00352DCF" w:rsidP="00352DCF">
      <w:pPr>
        <w:pStyle w:val="Caption"/>
        <w:keepNext/>
      </w:pPr>
      <w:r>
        <w:t xml:space="preserve">Table </w:t>
      </w:r>
      <w:r>
        <w:fldChar w:fldCharType="begin"/>
      </w:r>
      <w:r>
        <w:instrText xml:space="preserve"> SEQ Table \* ARABIC </w:instrText>
      </w:r>
      <w:r>
        <w:fldChar w:fldCharType="separate"/>
      </w:r>
      <w:r w:rsidR="00DF20A2">
        <w:rPr>
          <w:noProof/>
        </w:rPr>
        <w:t>3</w:t>
      </w:r>
      <w:r>
        <w:fldChar w:fldCharType="end"/>
      </w:r>
      <w:r>
        <w:t xml:space="preserve"> </w:t>
      </w:r>
      <w:r w:rsidRPr="008E3041">
        <w:t>Definitions</w:t>
      </w:r>
    </w:p>
    <w:tbl>
      <w:tblPr>
        <w:tblStyle w:val="SD-generalcontent"/>
        <w:tblW w:w="9634" w:type="dxa"/>
        <w:tblLook w:val="0620" w:firstRow="1" w:lastRow="0" w:firstColumn="0" w:lastColumn="0" w:noHBand="1" w:noVBand="1"/>
        <w:tblCaption w:val="Definitions"/>
        <w:tblDescription w:val="The definitions used in this advisory circular are listed in this table."/>
      </w:tblPr>
      <w:tblGrid>
        <w:gridCol w:w="2122"/>
        <w:gridCol w:w="7512"/>
      </w:tblGrid>
      <w:tr w:rsidR="00E9261E" w:rsidRPr="00B63514" w14:paraId="63FBE1E1" w14:textId="77777777" w:rsidTr="00A21197">
        <w:trPr>
          <w:cnfStyle w:val="100000000000" w:firstRow="1" w:lastRow="0" w:firstColumn="0" w:lastColumn="0" w:oddVBand="0" w:evenVBand="0" w:oddHBand="0" w:evenHBand="0" w:firstRowFirstColumn="0" w:firstRowLastColumn="0" w:lastRowFirstColumn="0" w:lastRowLastColumn="0"/>
          <w:tblHeader/>
        </w:trPr>
        <w:tc>
          <w:tcPr>
            <w:tcW w:w="2122" w:type="dxa"/>
          </w:tcPr>
          <w:p w14:paraId="4D0CDEAF" w14:textId="77777777" w:rsidR="00E9261E" w:rsidRPr="00B63514" w:rsidRDefault="00E9261E" w:rsidP="002E2195">
            <w:pPr>
              <w:pStyle w:val="Tabletext"/>
              <w:rPr>
                <w:color w:val="FFFFFF" w:themeColor="background1"/>
              </w:rPr>
            </w:pPr>
            <w:r w:rsidRPr="00B63514">
              <w:rPr>
                <w:color w:val="FFFFFF" w:themeColor="background1"/>
              </w:rPr>
              <w:t>Term</w:t>
            </w:r>
          </w:p>
        </w:tc>
        <w:tc>
          <w:tcPr>
            <w:tcW w:w="7512" w:type="dxa"/>
          </w:tcPr>
          <w:p w14:paraId="01C7AB1B" w14:textId="77777777" w:rsidR="00E9261E" w:rsidRPr="00B63514" w:rsidRDefault="00E9261E" w:rsidP="002E2195">
            <w:pPr>
              <w:pStyle w:val="Tabletext"/>
              <w:rPr>
                <w:color w:val="FFFFFF" w:themeColor="background1"/>
              </w:rPr>
            </w:pPr>
            <w:r w:rsidRPr="00B63514">
              <w:rPr>
                <w:color w:val="FFFFFF" w:themeColor="background1"/>
              </w:rPr>
              <w:t>Definition</w:t>
            </w:r>
          </w:p>
        </w:tc>
      </w:tr>
      <w:tr w:rsidR="001E420F" w:rsidRPr="00B63514" w14:paraId="53AE1D0E" w14:textId="77777777" w:rsidTr="002E2195">
        <w:tc>
          <w:tcPr>
            <w:tcW w:w="2122" w:type="dxa"/>
          </w:tcPr>
          <w:p w14:paraId="511561FC" w14:textId="150E5DB0" w:rsidR="001E420F" w:rsidRPr="001E420F" w:rsidRDefault="001E420F" w:rsidP="001E420F">
            <w:pPr>
              <w:pStyle w:val="Tabletext"/>
            </w:pPr>
            <w:r>
              <w:t>Access</w:t>
            </w:r>
          </w:p>
        </w:tc>
        <w:tc>
          <w:tcPr>
            <w:tcW w:w="7512" w:type="dxa"/>
          </w:tcPr>
          <w:p w14:paraId="3C5CEAF2" w14:textId="12893E59" w:rsidR="001E420F" w:rsidRPr="001E420F" w:rsidRDefault="001E420F" w:rsidP="001E420F">
            <w:pPr>
              <w:pStyle w:val="Tabletext"/>
            </w:pPr>
            <w:r>
              <w:t>N</w:t>
            </w:r>
            <w:r w:rsidRPr="001E420F">
              <w:t>o restriction on, or impediment to, a flight crew member’s (FCM’s) immediate and actual use of a necessity.</w:t>
            </w:r>
          </w:p>
        </w:tc>
      </w:tr>
      <w:tr w:rsidR="001E420F" w:rsidRPr="00B63514" w14:paraId="4DFAEC89" w14:textId="77777777" w:rsidTr="002E2195">
        <w:tc>
          <w:tcPr>
            <w:tcW w:w="2122" w:type="dxa"/>
          </w:tcPr>
          <w:p w14:paraId="599D8571" w14:textId="632CE3C1" w:rsidR="001E420F" w:rsidRPr="001E420F" w:rsidRDefault="001E420F" w:rsidP="001E420F">
            <w:pPr>
              <w:pStyle w:val="Tabletext"/>
            </w:pPr>
            <w:r>
              <w:t>Adequate sustenance</w:t>
            </w:r>
          </w:p>
        </w:tc>
        <w:tc>
          <w:tcPr>
            <w:tcW w:w="7512" w:type="dxa"/>
          </w:tcPr>
          <w:p w14:paraId="1CADAE0D" w14:textId="3629A816" w:rsidR="001E420F" w:rsidRPr="001E420F" w:rsidRDefault="001E420F" w:rsidP="001E420F">
            <w:pPr>
              <w:pStyle w:val="Tabletext"/>
            </w:pPr>
            <w:r w:rsidRPr="00201281">
              <w:t xml:space="preserve">Food and drink (including clean drinking water) in quantities </w:t>
            </w:r>
            <w:r w:rsidRPr="001E420F">
              <w:t>sufficient to reasonably sustain a person in the person’s circumstances.</w:t>
            </w:r>
          </w:p>
        </w:tc>
      </w:tr>
      <w:tr w:rsidR="001E420F" w:rsidRPr="00B63514" w14:paraId="4791A93C" w14:textId="77777777" w:rsidTr="002E2195">
        <w:tc>
          <w:tcPr>
            <w:tcW w:w="2122" w:type="dxa"/>
          </w:tcPr>
          <w:p w14:paraId="2E511D03" w14:textId="4C2A5381" w:rsidR="001E420F" w:rsidRPr="001E420F" w:rsidRDefault="001E420F" w:rsidP="001E420F">
            <w:pPr>
              <w:pStyle w:val="Tabletext"/>
            </w:pPr>
            <w:r>
              <w:t>Call out</w:t>
            </w:r>
          </w:p>
        </w:tc>
        <w:tc>
          <w:tcPr>
            <w:tcW w:w="7512" w:type="dxa"/>
          </w:tcPr>
          <w:p w14:paraId="78D2BC60" w14:textId="77221FF7" w:rsidR="001E420F" w:rsidRPr="001E420F" w:rsidRDefault="001E420F" w:rsidP="001E420F">
            <w:pPr>
              <w:pStyle w:val="Tabletext"/>
            </w:pPr>
            <w:r w:rsidRPr="00201281">
              <w:t xml:space="preserve">Being required by an </w:t>
            </w:r>
            <w:r w:rsidRPr="001E420F">
              <w:t>operator to commence a duty period during a standby.</w:t>
            </w:r>
          </w:p>
        </w:tc>
      </w:tr>
      <w:tr w:rsidR="001E420F" w:rsidRPr="00B63514" w14:paraId="374F4111" w14:textId="77777777" w:rsidTr="002E2195">
        <w:tc>
          <w:tcPr>
            <w:tcW w:w="2122" w:type="dxa"/>
          </w:tcPr>
          <w:p w14:paraId="3A162E1A" w14:textId="0ED26764" w:rsidR="001E420F" w:rsidRPr="001E420F" w:rsidRDefault="001E420F" w:rsidP="001E420F">
            <w:pPr>
              <w:pStyle w:val="Tabletext"/>
            </w:pPr>
            <w:r>
              <w:t>Consecutive</w:t>
            </w:r>
          </w:p>
        </w:tc>
        <w:tc>
          <w:tcPr>
            <w:tcW w:w="7512" w:type="dxa"/>
          </w:tcPr>
          <w:p w14:paraId="7FF363F9" w14:textId="73314DF9" w:rsidR="001E420F" w:rsidRPr="001E420F" w:rsidRDefault="001E420F" w:rsidP="001E420F">
            <w:pPr>
              <w:pStyle w:val="Tabletext"/>
            </w:pPr>
            <w:r>
              <w:t>A</w:t>
            </w:r>
            <w:r w:rsidRPr="001E420F">
              <w:t xml:space="preserve"> continuous, unbroken, period of time for the duration of the hours or days mentioned.</w:t>
            </w:r>
          </w:p>
        </w:tc>
      </w:tr>
      <w:tr w:rsidR="001E420F" w:rsidRPr="00B63514" w14:paraId="230B821A" w14:textId="77777777" w:rsidTr="002E2195">
        <w:tc>
          <w:tcPr>
            <w:tcW w:w="2122" w:type="dxa"/>
          </w:tcPr>
          <w:p w14:paraId="767FFB85" w14:textId="38D50D8B" w:rsidR="001E420F" w:rsidRPr="001E420F" w:rsidRDefault="001E420F" w:rsidP="001E420F">
            <w:pPr>
              <w:pStyle w:val="Tabletext"/>
            </w:pPr>
            <w:r>
              <w:t>Cumulative duty</w:t>
            </w:r>
          </w:p>
        </w:tc>
        <w:tc>
          <w:tcPr>
            <w:tcW w:w="7512" w:type="dxa"/>
          </w:tcPr>
          <w:p w14:paraId="26E10F0F" w14:textId="4589446A" w:rsidR="001E420F" w:rsidRPr="001E420F" w:rsidRDefault="001E420F" w:rsidP="001E420F">
            <w:pPr>
              <w:pStyle w:val="Tabletext"/>
            </w:pPr>
            <w:r>
              <w:t>T</w:t>
            </w:r>
            <w:r w:rsidRPr="001E420F">
              <w:t>he progressive sum of duty periods.</w:t>
            </w:r>
          </w:p>
        </w:tc>
      </w:tr>
      <w:tr w:rsidR="001E420F" w:rsidRPr="00B63514" w14:paraId="6C4E30B0" w14:textId="77777777" w:rsidTr="002E2195">
        <w:tc>
          <w:tcPr>
            <w:tcW w:w="2122" w:type="dxa"/>
          </w:tcPr>
          <w:p w14:paraId="7A5B1EC1" w14:textId="60755966" w:rsidR="001E420F" w:rsidRPr="001E420F" w:rsidRDefault="001E420F" w:rsidP="001E420F">
            <w:pPr>
              <w:pStyle w:val="Tabletext"/>
            </w:pPr>
            <w:r>
              <w:t>Cumulative flight time</w:t>
            </w:r>
          </w:p>
        </w:tc>
        <w:tc>
          <w:tcPr>
            <w:tcW w:w="7512" w:type="dxa"/>
          </w:tcPr>
          <w:p w14:paraId="14B7DAB6" w14:textId="3E127332" w:rsidR="001E420F" w:rsidRPr="001E420F" w:rsidRDefault="001E420F" w:rsidP="001E420F">
            <w:pPr>
              <w:pStyle w:val="Tabletext"/>
            </w:pPr>
            <w:r w:rsidRPr="00201281">
              <w:t xml:space="preserve">The progressive total of flight time accrued by the FCM when </w:t>
            </w:r>
            <w:r w:rsidRPr="001E420F">
              <w:t>acting as a crew member on board any aircraft but excluding flight time accrued during recreational private operations.</w:t>
            </w:r>
          </w:p>
        </w:tc>
      </w:tr>
      <w:tr w:rsidR="001E420F" w:rsidRPr="00B63514" w14:paraId="04D056D9" w14:textId="77777777" w:rsidTr="002E2195">
        <w:tc>
          <w:tcPr>
            <w:tcW w:w="2122" w:type="dxa"/>
          </w:tcPr>
          <w:p w14:paraId="7455E318" w14:textId="10F377F9" w:rsidR="001E420F" w:rsidRPr="001E420F" w:rsidRDefault="001E420F" w:rsidP="001E420F">
            <w:pPr>
              <w:pStyle w:val="Tabletext"/>
            </w:pPr>
            <w:r>
              <w:t>Day</w:t>
            </w:r>
          </w:p>
        </w:tc>
        <w:tc>
          <w:tcPr>
            <w:tcW w:w="7512" w:type="dxa"/>
          </w:tcPr>
          <w:p w14:paraId="1DF616AB" w14:textId="64DA1316" w:rsidR="001E420F" w:rsidRPr="001E420F" w:rsidRDefault="001E420F" w:rsidP="001E420F">
            <w:pPr>
              <w:pStyle w:val="Tabletext"/>
            </w:pPr>
            <w:r>
              <w:t>T</w:t>
            </w:r>
            <w:r w:rsidRPr="001E420F">
              <w:t>he period between local midnight at home base and the subsequent local midnight at home base.</w:t>
            </w:r>
          </w:p>
        </w:tc>
      </w:tr>
      <w:tr w:rsidR="00256637" w:rsidRPr="00B63514" w14:paraId="691DE6D7" w14:textId="77777777" w:rsidTr="002E2195">
        <w:tc>
          <w:tcPr>
            <w:tcW w:w="2122" w:type="dxa"/>
          </w:tcPr>
          <w:p w14:paraId="01F749C9" w14:textId="56B45F03" w:rsidR="00256637" w:rsidRPr="00256637" w:rsidRDefault="00256637" w:rsidP="00256637">
            <w:pPr>
              <w:pStyle w:val="Tabletext"/>
            </w:pPr>
            <w:r>
              <w:t>Displacement time</w:t>
            </w:r>
          </w:p>
        </w:tc>
        <w:tc>
          <w:tcPr>
            <w:tcW w:w="7512" w:type="dxa"/>
          </w:tcPr>
          <w:p w14:paraId="41088A4A" w14:textId="77777777" w:rsidR="00256637" w:rsidRPr="00256637" w:rsidRDefault="00256637" w:rsidP="00256637">
            <w:pPr>
              <w:pStyle w:val="Tabletext"/>
            </w:pPr>
            <w:r w:rsidRPr="00717F33">
              <w:t>the difference in local time between:</w:t>
            </w:r>
          </w:p>
          <w:p w14:paraId="7FADFEDD" w14:textId="77777777" w:rsidR="00256637" w:rsidRPr="00B35317" w:rsidRDefault="00256637" w:rsidP="00256637">
            <w:pPr>
              <w:pStyle w:val="Tablebullet"/>
            </w:pPr>
            <w:r w:rsidRPr="00717F33">
              <w:t>the place where a pilot commenced an FDP</w:t>
            </w:r>
          </w:p>
          <w:p w14:paraId="06D65F97" w14:textId="51175726" w:rsidR="00256637" w:rsidRPr="00256637" w:rsidRDefault="00256637" w:rsidP="00E04D44">
            <w:pPr>
              <w:pStyle w:val="Tablebullet"/>
            </w:pPr>
            <w:r w:rsidRPr="00717F33">
              <w:t>the place where the pilot undertakes an off-duty period following the FDP.</w:t>
            </w:r>
          </w:p>
        </w:tc>
      </w:tr>
      <w:tr w:rsidR="00256637" w:rsidRPr="00B63514" w14:paraId="3466619D" w14:textId="77777777" w:rsidTr="002E2195">
        <w:tc>
          <w:tcPr>
            <w:tcW w:w="2122" w:type="dxa"/>
          </w:tcPr>
          <w:p w14:paraId="0667CD7C" w14:textId="60ADDC37" w:rsidR="00256637" w:rsidRPr="00256637" w:rsidRDefault="00256637" w:rsidP="00256637">
            <w:pPr>
              <w:pStyle w:val="Tabletext"/>
            </w:pPr>
            <w:r>
              <w:t>Duty</w:t>
            </w:r>
          </w:p>
        </w:tc>
        <w:tc>
          <w:tcPr>
            <w:tcW w:w="7512" w:type="dxa"/>
          </w:tcPr>
          <w:p w14:paraId="5742AFFD" w14:textId="0777382E" w:rsidR="00256637" w:rsidRPr="00256637" w:rsidRDefault="00256637" w:rsidP="00256637">
            <w:pPr>
              <w:pStyle w:val="Tabletext"/>
            </w:pPr>
            <w:r w:rsidRPr="00201281">
              <w:t xml:space="preserve">Any task that a person who is employed as an FCM is required to carry out associated with the business of an </w:t>
            </w:r>
            <w:r w:rsidRPr="00256637">
              <w:t>operator.</w:t>
            </w:r>
          </w:p>
        </w:tc>
      </w:tr>
      <w:tr w:rsidR="00256637" w:rsidRPr="00B63514" w14:paraId="403E0A0F" w14:textId="77777777" w:rsidTr="002E2195">
        <w:tc>
          <w:tcPr>
            <w:tcW w:w="2122" w:type="dxa"/>
          </w:tcPr>
          <w:p w14:paraId="2E6C5AC1" w14:textId="08E619ED" w:rsidR="00256637" w:rsidRPr="00256637" w:rsidRDefault="00256637" w:rsidP="00256637">
            <w:pPr>
              <w:pStyle w:val="Tabletext"/>
            </w:pPr>
            <w:r>
              <w:lastRenderedPageBreak/>
              <w:t>Duty period</w:t>
            </w:r>
          </w:p>
        </w:tc>
        <w:tc>
          <w:tcPr>
            <w:tcW w:w="7512" w:type="dxa"/>
          </w:tcPr>
          <w:p w14:paraId="0DE25E08" w14:textId="03B2FB5B" w:rsidR="00256637" w:rsidRPr="00256637" w:rsidRDefault="00256637" w:rsidP="00256637">
            <w:pPr>
              <w:pStyle w:val="Tabletext"/>
            </w:pPr>
            <w:r w:rsidRPr="00717F33">
              <w:t>A period of time that starts when an FCM is required by an operator to report for duty and ends when the FCM is free of all duties. A duty period includes any time spent by the FCM in positioning.</w:t>
            </w:r>
          </w:p>
        </w:tc>
      </w:tr>
      <w:tr w:rsidR="00256637" w:rsidRPr="00B63514" w14:paraId="701F49A1" w14:textId="77777777" w:rsidTr="002E2195">
        <w:tc>
          <w:tcPr>
            <w:tcW w:w="2122" w:type="dxa"/>
          </w:tcPr>
          <w:p w14:paraId="7798533A" w14:textId="7E7D5ACE" w:rsidR="00256637" w:rsidRPr="00256637" w:rsidRDefault="00256637" w:rsidP="00256637">
            <w:pPr>
              <w:pStyle w:val="Tabletext"/>
            </w:pPr>
            <w:r>
              <w:t>Early start</w:t>
            </w:r>
          </w:p>
        </w:tc>
        <w:tc>
          <w:tcPr>
            <w:tcW w:w="7512" w:type="dxa"/>
          </w:tcPr>
          <w:p w14:paraId="29BDC445" w14:textId="04617FD8" w:rsidR="00256637" w:rsidRPr="00256637" w:rsidRDefault="00256637" w:rsidP="00256637">
            <w:pPr>
              <w:pStyle w:val="Tabletext"/>
            </w:pPr>
            <w:r>
              <w:t xml:space="preserve">an FDP that commences </w:t>
            </w:r>
            <w:r w:rsidRPr="00256637">
              <w:t>between the hours of 0500 and 0659 local time at the location where an FCM commences the FDP.</w:t>
            </w:r>
          </w:p>
        </w:tc>
      </w:tr>
      <w:tr w:rsidR="00766590" w:rsidRPr="00B63514" w14:paraId="39AEA823" w14:textId="77777777" w:rsidTr="002E2195">
        <w:tc>
          <w:tcPr>
            <w:tcW w:w="2122" w:type="dxa"/>
          </w:tcPr>
          <w:p w14:paraId="685B2A23" w14:textId="39FCC428" w:rsidR="00766590" w:rsidRPr="00E9261E" w:rsidRDefault="00766590" w:rsidP="00766590">
            <w:pPr>
              <w:pStyle w:val="Tabletext"/>
            </w:pPr>
            <w:r>
              <w:t>Fatigue</w:t>
            </w:r>
          </w:p>
        </w:tc>
        <w:tc>
          <w:tcPr>
            <w:tcW w:w="7512" w:type="dxa"/>
          </w:tcPr>
          <w:p w14:paraId="47B048F3" w14:textId="77777777" w:rsidR="00C73B10" w:rsidRPr="00B551AC" w:rsidRDefault="00C73B10" w:rsidP="00C73B10">
            <w:pPr>
              <w:pStyle w:val="Tabletext"/>
            </w:pPr>
            <w:r w:rsidRPr="00201281">
              <w:t>A physiological state of reduced alertness or capability to perform mental or physical tasks, which:</w:t>
            </w:r>
          </w:p>
          <w:p w14:paraId="50EB769B" w14:textId="77777777" w:rsidR="00C73B10" w:rsidRPr="00702BF6" w:rsidRDefault="00C73B10" w:rsidP="00702BF6">
            <w:pPr>
              <w:pStyle w:val="Tablebullet"/>
            </w:pPr>
            <w:r w:rsidRPr="00702BF6">
              <w:t>may impair the ability of the FCM to safely operate an aircraft</w:t>
            </w:r>
          </w:p>
          <w:p w14:paraId="7431FA76" w14:textId="77777777" w:rsidR="00C73B10" w:rsidRPr="00702BF6" w:rsidRDefault="00C73B10" w:rsidP="00702BF6">
            <w:pPr>
              <w:pStyle w:val="Tablebullet"/>
            </w:pPr>
            <w:r w:rsidRPr="00702BF6">
              <w:t>is caused by one or more of the following:</w:t>
            </w:r>
          </w:p>
          <w:p w14:paraId="3C627F1F" w14:textId="77777777" w:rsidR="00C73B10" w:rsidRPr="00717F33" w:rsidRDefault="00C73B10" w:rsidP="00C73B10">
            <w:pPr>
              <w:pStyle w:val="Tablebullet20"/>
              <w:widowControl w:val="0"/>
              <w:suppressAutoHyphens w:val="0"/>
              <w:overflowPunct w:val="0"/>
              <w:autoSpaceDE w:val="0"/>
              <w:autoSpaceDN w:val="0"/>
              <w:adjustRightInd w:val="0"/>
              <w:ind w:left="700" w:hanging="360"/>
              <w:textAlignment w:val="baseline"/>
            </w:pPr>
            <w:r w:rsidRPr="00201281">
              <w:t>the FCM’s lack of sleep</w:t>
            </w:r>
          </w:p>
          <w:p w14:paraId="29B3A4A6" w14:textId="77777777" w:rsidR="00C73B10" w:rsidRPr="00717F33" w:rsidRDefault="00C73B10" w:rsidP="00C73B10">
            <w:pPr>
              <w:pStyle w:val="Tablebullet20"/>
              <w:widowControl w:val="0"/>
              <w:suppressAutoHyphens w:val="0"/>
              <w:overflowPunct w:val="0"/>
              <w:autoSpaceDE w:val="0"/>
              <w:autoSpaceDN w:val="0"/>
              <w:adjustRightInd w:val="0"/>
              <w:ind w:left="700" w:hanging="360"/>
              <w:textAlignment w:val="baseline"/>
            </w:pPr>
            <w:r w:rsidRPr="00201281">
              <w:t>the FCM’s extended wakefulness</w:t>
            </w:r>
          </w:p>
          <w:p w14:paraId="6BC04CB8" w14:textId="77777777" w:rsidR="00C73B10" w:rsidRPr="00717F33" w:rsidRDefault="00C73B10" w:rsidP="00C73B10">
            <w:pPr>
              <w:pStyle w:val="Tablebullet20"/>
              <w:widowControl w:val="0"/>
              <w:suppressAutoHyphens w:val="0"/>
              <w:overflowPunct w:val="0"/>
              <w:autoSpaceDE w:val="0"/>
              <w:autoSpaceDN w:val="0"/>
              <w:adjustRightInd w:val="0"/>
              <w:ind w:left="700" w:hanging="360"/>
              <w:textAlignment w:val="baseline"/>
            </w:pPr>
            <w:r w:rsidRPr="00201281">
              <w:t>the FCM’s circadian phase at any relevant time</w:t>
            </w:r>
          </w:p>
          <w:p w14:paraId="4B4C1592" w14:textId="77777777" w:rsidR="00C73B10" w:rsidRDefault="00C73B10" w:rsidP="00C73B10">
            <w:pPr>
              <w:pStyle w:val="Tablebullet20"/>
              <w:widowControl w:val="0"/>
              <w:suppressAutoHyphens w:val="0"/>
              <w:overflowPunct w:val="0"/>
              <w:autoSpaceDE w:val="0"/>
              <w:autoSpaceDN w:val="0"/>
              <w:adjustRightInd w:val="0"/>
              <w:ind w:left="700" w:hanging="360"/>
              <w:textAlignment w:val="baseline"/>
            </w:pPr>
            <w:r w:rsidRPr="00201281">
              <w:t>the</w:t>
            </w:r>
            <w:r w:rsidRPr="00717F33">
              <w:t xml:space="preserve"> FCM’s workload of mental activities, or physical activities at any relevant time.</w:t>
            </w:r>
          </w:p>
          <w:p w14:paraId="0C6C8172" w14:textId="677EA157" w:rsidR="00C73B10" w:rsidRPr="00E9261E" w:rsidRDefault="00D7014A" w:rsidP="005C1459">
            <w:pPr>
              <w:pStyle w:val="Tabletext"/>
              <w:ind w:left="701" w:hanging="701"/>
            </w:pPr>
            <w:r w:rsidRPr="00692781">
              <w:rPr>
                <w:rStyle w:val="Strong"/>
              </w:rPr>
              <w:t>Note:</w:t>
            </w:r>
            <w:r w:rsidRPr="00717F33">
              <w:tab/>
              <w:t>An individual's level of fatigue and state of alertness can also be influenced by their health, diet, fitness and overall well-being</w:t>
            </w:r>
            <w:r>
              <w:t>.</w:t>
            </w:r>
          </w:p>
        </w:tc>
      </w:tr>
      <w:tr w:rsidR="0048204D" w:rsidRPr="00B63514" w14:paraId="3D1CADA7" w14:textId="77777777" w:rsidTr="002E2195">
        <w:tc>
          <w:tcPr>
            <w:tcW w:w="2122" w:type="dxa"/>
          </w:tcPr>
          <w:p w14:paraId="73229739" w14:textId="30FE0FE5" w:rsidR="0048204D" w:rsidRPr="00E9261E" w:rsidRDefault="0048204D" w:rsidP="0048204D">
            <w:pPr>
              <w:pStyle w:val="Tabletext"/>
            </w:pPr>
            <w:r>
              <w:t>Fit for purpose</w:t>
            </w:r>
          </w:p>
        </w:tc>
        <w:tc>
          <w:tcPr>
            <w:tcW w:w="7512" w:type="dxa"/>
          </w:tcPr>
          <w:p w14:paraId="111065C3" w14:textId="051298A7" w:rsidR="0048204D" w:rsidRPr="00E9261E" w:rsidRDefault="0048204D" w:rsidP="0048204D">
            <w:pPr>
              <w:pStyle w:val="Tabletext"/>
            </w:pPr>
            <w:r>
              <w:t>For a crew rest facility, or suitable s</w:t>
            </w:r>
            <w:r w:rsidRPr="00692781">
              <w:t>leeping accommodation, means that it has ergonomic characteristics that make it suitable for an FCM to obtain sleep or rest (as the case requires).</w:t>
            </w:r>
          </w:p>
        </w:tc>
      </w:tr>
      <w:tr w:rsidR="0048204D" w:rsidRPr="00B63514" w14:paraId="19840E9A" w14:textId="77777777" w:rsidTr="002E2195">
        <w:tc>
          <w:tcPr>
            <w:tcW w:w="2122" w:type="dxa"/>
          </w:tcPr>
          <w:p w14:paraId="2762E263" w14:textId="1DB4841C" w:rsidR="0048204D" w:rsidRPr="00E9261E" w:rsidRDefault="0048204D" w:rsidP="0048204D">
            <w:pPr>
              <w:pStyle w:val="Tabletext"/>
            </w:pPr>
            <w:r>
              <w:t>Flight crew member - (FCM)</w:t>
            </w:r>
          </w:p>
        </w:tc>
        <w:tc>
          <w:tcPr>
            <w:tcW w:w="7512" w:type="dxa"/>
          </w:tcPr>
          <w:p w14:paraId="1793BB45" w14:textId="3576EC27" w:rsidR="0048204D" w:rsidRPr="00E9261E" w:rsidRDefault="0048204D" w:rsidP="0048204D">
            <w:pPr>
              <w:pStyle w:val="Tabletext"/>
            </w:pPr>
            <w:r>
              <w:t>A</w:t>
            </w:r>
            <w:r w:rsidRPr="00692781">
              <w:t xml:space="preserve"> crew member who is a pilot or flight engineer assigned to carry out duties essential to the operation of an aircraft during flight time.</w:t>
            </w:r>
          </w:p>
        </w:tc>
      </w:tr>
      <w:tr w:rsidR="0048204D" w:rsidRPr="00B63514" w14:paraId="2412532E" w14:textId="77777777" w:rsidTr="002E2195">
        <w:tc>
          <w:tcPr>
            <w:tcW w:w="2122" w:type="dxa"/>
          </w:tcPr>
          <w:p w14:paraId="410ABC71" w14:textId="313CD753" w:rsidR="0048204D" w:rsidRPr="00E9261E" w:rsidRDefault="0048204D" w:rsidP="0048204D">
            <w:pPr>
              <w:pStyle w:val="Tabletext"/>
            </w:pPr>
            <w:r>
              <w:t>Flight duty period (</w:t>
            </w:r>
            <w:r w:rsidRPr="00692781">
              <w:t>FDP)</w:t>
            </w:r>
          </w:p>
        </w:tc>
        <w:tc>
          <w:tcPr>
            <w:tcW w:w="7512" w:type="dxa"/>
          </w:tcPr>
          <w:p w14:paraId="2E4E5176" w14:textId="77777777" w:rsidR="0048204D" w:rsidRPr="00B551AC" w:rsidRDefault="0048204D" w:rsidP="0048204D">
            <w:pPr>
              <w:pStyle w:val="Tabletext"/>
            </w:pPr>
            <w:r w:rsidRPr="00201281">
              <w:t>A period of time that:</w:t>
            </w:r>
          </w:p>
          <w:p w14:paraId="0D97E5AD" w14:textId="77777777" w:rsidR="0048204D" w:rsidRPr="00702BF6" w:rsidRDefault="0048204D" w:rsidP="00702BF6">
            <w:pPr>
              <w:pStyle w:val="Tablebullet"/>
            </w:pPr>
            <w:r w:rsidRPr="00702BF6">
              <w:t>starts when a person is required, by an operator, to report for a duty period in which they undertake one or more flights as part of an operating crew</w:t>
            </w:r>
          </w:p>
          <w:p w14:paraId="1752CE1B" w14:textId="77777777" w:rsidR="0048204D" w:rsidRPr="00702BF6" w:rsidRDefault="0048204D" w:rsidP="00702BF6">
            <w:pPr>
              <w:pStyle w:val="Tablebullet"/>
            </w:pPr>
            <w:r w:rsidRPr="00702BF6">
              <w:t>ends at the later of:</w:t>
            </w:r>
          </w:p>
          <w:p w14:paraId="5EB99462" w14:textId="4AD9AAD2" w:rsidR="0048204D" w:rsidRDefault="0048204D" w:rsidP="0048204D">
            <w:pPr>
              <w:pStyle w:val="Tablebullet20"/>
              <w:widowControl w:val="0"/>
              <w:suppressAutoHyphens w:val="0"/>
              <w:overflowPunct w:val="0"/>
              <w:autoSpaceDE w:val="0"/>
              <w:autoSpaceDN w:val="0"/>
              <w:adjustRightInd w:val="0"/>
              <w:ind w:left="700" w:hanging="360"/>
              <w:textAlignment w:val="baseline"/>
            </w:pPr>
            <w:r w:rsidRPr="00201281">
              <w:t xml:space="preserve">the person’s completion of all duties associated with the flight, </w:t>
            </w:r>
            <w:r w:rsidRPr="00890727">
              <w:t>or the last of the flights or</w:t>
            </w:r>
          </w:p>
          <w:p w14:paraId="53EC1C9B" w14:textId="107E64BF" w:rsidR="0048204D" w:rsidRPr="00E9261E" w:rsidRDefault="0048204D" w:rsidP="0048204D">
            <w:pPr>
              <w:pStyle w:val="Tablebullet20"/>
            </w:pPr>
            <w:r>
              <w:t>15 minutes after the end of the person’s flight, or the last of the flights</w:t>
            </w:r>
            <w:r w:rsidRPr="00890727">
              <w:t>.</w:t>
            </w:r>
          </w:p>
        </w:tc>
      </w:tr>
      <w:tr w:rsidR="0048204D" w:rsidRPr="00B63514" w14:paraId="2CEE0C50" w14:textId="77777777" w:rsidTr="002E2195">
        <w:tc>
          <w:tcPr>
            <w:tcW w:w="2122" w:type="dxa"/>
          </w:tcPr>
          <w:p w14:paraId="39AFBFEC" w14:textId="061D6AFD" w:rsidR="0048204D" w:rsidRPr="00E9261E" w:rsidRDefault="0048204D" w:rsidP="0048204D">
            <w:pPr>
              <w:pStyle w:val="Tabletext"/>
            </w:pPr>
            <w:r>
              <w:t>Flight time</w:t>
            </w:r>
          </w:p>
        </w:tc>
        <w:tc>
          <w:tcPr>
            <w:tcW w:w="7512" w:type="dxa"/>
          </w:tcPr>
          <w:p w14:paraId="5BEBB180" w14:textId="77777777" w:rsidR="0048204D" w:rsidRPr="00A72DD0" w:rsidRDefault="0048204D" w:rsidP="0048204D">
            <w:r w:rsidRPr="00A72DD0">
              <w:t>The time when an FCM is acting in the capacity as a crew member on board an aircraft that includes:</w:t>
            </w:r>
          </w:p>
          <w:p w14:paraId="7C056B97" w14:textId="77777777" w:rsidR="0048204D" w:rsidRPr="00702BF6" w:rsidRDefault="0048204D" w:rsidP="00702BF6">
            <w:pPr>
              <w:pStyle w:val="Tablebullet"/>
              <w:rPr>
                <w:rFonts w:eastAsia="Calibri"/>
              </w:rPr>
            </w:pPr>
            <w:r w:rsidRPr="00702BF6">
              <w:rPr>
                <w:rFonts w:eastAsia="Calibri"/>
              </w:rPr>
              <w:t>in the case of a heavier-than-air aircraft — the total time from the moment at which the aircraft first moves under its own power for the purpose of taking-off, until the moment at which it comes to rest after landing; and</w:t>
            </w:r>
          </w:p>
          <w:p w14:paraId="76FD75DD" w14:textId="77777777" w:rsidR="0048204D" w:rsidRPr="00702BF6" w:rsidRDefault="0048204D" w:rsidP="00702BF6">
            <w:pPr>
              <w:pStyle w:val="Tablebullet"/>
              <w:rPr>
                <w:rFonts w:eastAsia="Calibri"/>
              </w:rPr>
            </w:pPr>
            <w:r w:rsidRPr="00702BF6">
              <w:rPr>
                <w:rFonts w:eastAsia="Calibri"/>
              </w:rPr>
              <w:t>in the case of a lighter-than-air aircraft — the total time from the moment at which the aircraft first becomes airborne until it comes to rest on the ground, excluding any time during which the aircraft is moored.</w:t>
            </w:r>
          </w:p>
          <w:p w14:paraId="749FA2C8" w14:textId="198C9C6F" w:rsidR="0048204D" w:rsidRPr="00682817" w:rsidRDefault="0048204D" w:rsidP="00702BF6">
            <w:pPr>
              <w:pStyle w:val="Tabletext"/>
              <w:spacing w:before="60" w:after="60"/>
              <w:ind w:left="715" w:hanging="714"/>
            </w:pPr>
            <w:r w:rsidRPr="00682817">
              <w:rPr>
                <w:rStyle w:val="Strong"/>
              </w:rPr>
              <w:t>Note:</w:t>
            </w:r>
            <w:r w:rsidR="000F10F9" w:rsidRPr="00717F33">
              <w:tab/>
            </w:r>
            <w:r w:rsidRPr="00682817">
              <w:t>Recording flight time from 'push-back' or 'off blocks', rather than from the moment the aircraft first moves under its own power (as per the definition), is acceptable.</w:t>
            </w:r>
          </w:p>
          <w:p w14:paraId="26628752" w14:textId="2B34CA78" w:rsidR="0048204D" w:rsidRPr="00E9261E" w:rsidRDefault="0048204D" w:rsidP="0048204D">
            <w:pPr>
              <w:pStyle w:val="Tabletext"/>
            </w:pPr>
            <w:r w:rsidRPr="00682817">
              <w:t>Likewise, for rotorcraft, recording flight time from the moment the rotor blades start turning until they stop turning is also acceptable.</w:t>
            </w:r>
          </w:p>
        </w:tc>
      </w:tr>
      <w:tr w:rsidR="008B6BBC" w:rsidRPr="00B63514" w14:paraId="7126D6F9" w14:textId="77777777" w:rsidTr="002E2195">
        <w:tc>
          <w:tcPr>
            <w:tcW w:w="2122" w:type="dxa"/>
          </w:tcPr>
          <w:p w14:paraId="79920B1B" w14:textId="23A7A6C9" w:rsidR="008B6BBC" w:rsidRDefault="008B6BBC" w:rsidP="008B6BBC">
            <w:pPr>
              <w:pStyle w:val="Tabletext"/>
            </w:pPr>
            <w:r>
              <w:t>Home base</w:t>
            </w:r>
          </w:p>
        </w:tc>
        <w:tc>
          <w:tcPr>
            <w:tcW w:w="7512" w:type="dxa"/>
          </w:tcPr>
          <w:p w14:paraId="72C0FFEB" w14:textId="28BF6BEC" w:rsidR="008B6BBC" w:rsidRPr="00E9261E" w:rsidRDefault="008B6BBC" w:rsidP="008B6BBC">
            <w:pPr>
              <w:pStyle w:val="Tabletext"/>
            </w:pPr>
            <w:r w:rsidRPr="001924AC">
              <w:t xml:space="preserve">The location, assigned by the </w:t>
            </w:r>
            <w:r w:rsidRPr="00A72DD0">
              <w:t>operator to the FCM, from where the FCM normally starts and ends a duty period or a series of duty periods.</w:t>
            </w:r>
          </w:p>
        </w:tc>
      </w:tr>
      <w:tr w:rsidR="008B6BBC" w:rsidRPr="00B63514" w14:paraId="6EC9490C" w14:textId="77777777" w:rsidTr="002E2195">
        <w:tc>
          <w:tcPr>
            <w:tcW w:w="2122" w:type="dxa"/>
          </w:tcPr>
          <w:p w14:paraId="41D59893" w14:textId="71B63F23" w:rsidR="008B6BBC" w:rsidRDefault="008B6BBC" w:rsidP="008B6BBC">
            <w:pPr>
              <w:pStyle w:val="Tabletext"/>
            </w:pPr>
            <w:r>
              <w:t>Local night</w:t>
            </w:r>
          </w:p>
        </w:tc>
        <w:tc>
          <w:tcPr>
            <w:tcW w:w="7512" w:type="dxa"/>
          </w:tcPr>
          <w:p w14:paraId="3A4B1DF6" w14:textId="529C13E0" w:rsidR="008B6BBC" w:rsidRPr="00E9261E" w:rsidRDefault="008B6BBC" w:rsidP="008B6BBC">
            <w:pPr>
              <w:pStyle w:val="Tabletext"/>
            </w:pPr>
            <w:r>
              <w:t>A</w:t>
            </w:r>
            <w:r w:rsidRPr="00A72DD0">
              <w:t xml:space="preserve"> period of eight consecutive hours which includes the hours between 2200 and 0500 local time</w:t>
            </w:r>
            <w:r>
              <w:t>.</w:t>
            </w:r>
          </w:p>
        </w:tc>
      </w:tr>
      <w:tr w:rsidR="008B6BBC" w:rsidRPr="00B63514" w14:paraId="30FC2908" w14:textId="77777777" w:rsidTr="002E2195">
        <w:tc>
          <w:tcPr>
            <w:tcW w:w="2122" w:type="dxa"/>
          </w:tcPr>
          <w:p w14:paraId="2720DC90" w14:textId="77A124E9" w:rsidR="008B6BBC" w:rsidRDefault="008B6BBC" w:rsidP="008B6BBC">
            <w:pPr>
              <w:pStyle w:val="Tabletext"/>
            </w:pPr>
            <w:r>
              <w:t>Multi-pilot operation</w:t>
            </w:r>
          </w:p>
        </w:tc>
        <w:tc>
          <w:tcPr>
            <w:tcW w:w="7512" w:type="dxa"/>
          </w:tcPr>
          <w:p w14:paraId="32BA5283" w14:textId="48B35BBB" w:rsidR="008B6BBC" w:rsidRPr="00E9261E" w:rsidRDefault="008B6BBC" w:rsidP="008B6BBC">
            <w:pPr>
              <w:pStyle w:val="Tabletext"/>
            </w:pPr>
            <w:r w:rsidRPr="001924AC">
              <w:t xml:space="preserve">A multi-pilot operation is an operation conducted under multi-pilot procedures. However, this does not include </w:t>
            </w:r>
            <w:r w:rsidRPr="00A72DD0">
              <w:t>contracted recurrent training or contracted checking unless it is conducted as a multi-crew operation within the meaning of regulation 61.010 of CASR.</w:t>
            </w:r>
          </w:p>
        </w:tc>
      </w:tr>
      <w:tr w:rsidR="008B6BBC" w:rsidRPr="00B63514" w14:paraId="6943F64C" w14:textId="77777777" w:rsidTr="002E2195">
        <w:tc>
          <w:tcPr>
            <w:tcW w:w="2122" w:type="dxa"/>
          </w:tcPr>
          <w:p w14:paraId="6107C9E6" w14:textId="7C1200F1" w:rsidR="008B6BBC" w:rsidRDefault="008B6BBC" w:rsidP="008B6BBC">
            <w:pPr>
              <w:pStyle w:val="Tabletext"/>
            </w:pPr>
            <w:r>
              <w:lastRenderedPageBreak/>
              <w:t>Off-duty period (ODP)</w:t>
            </w:r>
          </w:p>
        </w:tc>
        <w:tc>
          <w:tcPr>
            <w:tcW w:w="7512" w:type="dxa"/>
          </w:tcPr>
          <w:p w14:paraId="02D966A8" w14:textId="23D2E93B" w:rsidR="008B6BBC" w:rsidRPr="00E9261E" w:rsidRDefault="008B6BBC" w:rsidP="008B6BBC">
            <w:pPr>
              <w:pStyle w:val="Tabletext"/>
            </w:pPr>
            <w:r>
              <w:t>A</w:t>
            </w:r>
            <w:r w:rsidRPr="00A72DD0">
              <w:t xml:space="preserve"> period of time during which a pilot is free of all duties and standby associated with their employment.</w:t>
            </w:r>
          </w:p>
        </w:tc>
      </w:tr>
      <w:tr w:rsidR="008B6BBC" w:rsidRPr="00B63514" w14:paraId="141E440A" w14:textId="77777777" w:rsidTr="002E2195">
        <w:tc>
          <w:tcPr>
            <w:tcW w:w="2122" w:type="dxa"/>
          </w:tcPr>
          <w:p w14:paraId="3AC7E760" w14:textId="59BB18F5" w:rsidR="008B6BBC" w:rsidRDefault="008B6BBC" w:rsidP="008B6BBC">
            <w:pPr>
              <w:pStyle w:val="Tabletext"/>
            </w:pPr>
            <w:r>
              <w:t>Recreational private operation</w:t>
            </w:r>
          </w:p>
        </w:tc>
        <w:tc>
          <w:tcPr>
            <w:tcW w:w="7512" w:type="dxa"/>
          </w:tcPr>
          <w:p w14:paraId="22042578" w14:textId="6D4A3D2B" w:rsidR="008B6BBC" w:rsidRPr="00E9261E" w:rsidRDefault="008B6BBC" w:rsidP="008B6BBC">
            <w:pPr>
              <w:pStyle w:val="Tabletext"/>
            </w:pPr>
            <w:r w:rsidRPr="001924AC">
              <w:t>Flying conducted by an FCM in a personal capacity, and at and for the FCM’s leisure. A flight conducted by an F</w:t>
            </w:r>
            <w:r w:rsidRPr="00A72DD0">
              <w:t>CM as a private operation is not a recreational private operation if it is conducted for, or on behalf of, an entity (regardless of whether or not the entity is an operator).</w:t>
            </w:r>
          </w:p>
        </w:tc>
      </w:tr>
      <w:tr w:rsidR="008B6BBC" w:rsidRPr="00B63514" w14:paraId="3AC650C3" w14:textId="77777777" w:rsidTr="002E2195">
        <w:tc>
          <w:tcPr>
            <w:tcW w:w="2122" w:type="dxa"/>
          </w:tcPr>
          <w:p w14:paraId="39BE4D48" w14:textId="79B94F22" w:rsidR="008B6BBC" w:rsidRDefault="008B6BBC" w:rsidP="008B6BBC">
            <w:pPr>
              <w:pStyle w:val="Tabletext"/>
            </w:pPr>
            <w:r>
              <w:t>Reporting time</w:t>
            </w:r>
          </w:p>
        </w:tc>
        <w:tc>
          <w:tcPr>
            <w:tcW w:w="7512" w:type="dxa"/>
          </w:tcPr>
          <w:p w14:paraId="54A78C83" w14:textId="5419986D" w:rsidR="008B6BBC" w:rsidRPr="00E9261E" w:rsidRDefault="008B6BBC" w:rsidP="008B6BBC">
            <w:pPr>
              <w:pStyle w:val="Tabletext"/>
            </w:pPr>
            <w:r>
              <w:t>T</w:t>
            </w:r>
            <w:r w:rsidRPr="00A72DD0">
              <w:t>he time assigned to a pilot to commence an FDP.</w:t>
            </w:r>
          </w:p>
        </w:tc>
      </w:tr>
      <w:tr w:rsidR="005D06F5" w:rsidRPr="00B63514" w14:paraId="1E694B0B" w14:textId="77777777" w:rsidTr="002E2195">
        <w:tc>
          <w:tcPr>
            <w:tcW w:w="2122" w:type="dxa"/>
          </w:tcPr>
          <w:p w14:paraId="027CFEB5" w14:textId="38B43202" w:rsidR="005D06F5" w:rsidRDefault="005D06F5" w:rsidP="005D06F5">
            <w:pPr>
              <w:pStyle w:val="Tabletext"/>
            </w:pPr>
            <w:r>
              <w:t>Roster</w:t>
            </w:r>
          </w:p>
        </w:tc>
        <w:tc>
          <w:tcPr>
            <w:tcW w:w="7512" w:type="dxa"/>
          </w:tcPr>
          <w:p w14:paraId="104411BD" w14:textId="155664BC" w:rsidR="005D06F5" w:rsidRPr="00E9261E" w:rsidRDefault="005D06F5" w:rsidP="005D06F5">
            <w:pPr>
              <w:pStyle w:val="Tabletext"/>
            </w:pPr>
            <w:r>
              <w:t>A</w:t>
            </w:r>
            <w:r w:rsidRPr="00A72DD0">
              <w:t xml:space="preserve"> list made available to a pilot by </w:t>
            </w:r>
            <w:r w:rsidRPr="00A72DD0">
              <w:rPr>
                <w:highlight w:val="green"/>
              </w:rPr>
              <w:t>&lt;XXXX&gt;</w:t>
            </w:r>
            <w:r w:rsidRPr="00A72DD0">
              <w:t>, setting out the times when the pilot is assigned to undertake duties or standby.</w:t>
            </w:r>
          </w:p>
        </w:tc>
      </w:tr>
      <w:tr w:rsidR="005D06F5" w:rsidRPr="00B63514" w14:paraId="589361B2" w14:textId="77777777" w:rsidTr="002E2195">
        <w:tc>
          <w:tcPr>
            <w:tcW w:w="2122" w:type="dxa"/>
          </w:tcPr>
          <w:p w14:paraId="178C1557" w14:textId="73EF3CEE" w:rsidR="005D06F5" w:rsidRDefault="005D06F5" w:rsidP="005D06F5">
            <w:pPr>
              <w:pStyle w:val="Tabletext"/>
            </w:pPr>
            <w:r>
              <w:t>Sector</w:t>
            </w:r>
          </w:p>
        </w:tc>
        <w:tc>
          <w:tcPr>
            <w:tcW w:w="7512" w:type="dxa"/>
          </w:tcPr>
          <w:p w14:paraId="2E634F59" w14:textId="77777777" w:rsidR="005D06F5" w:rsidRPr="00DF5D51" w:rsidRDefault="005D06F5" w:rsidP="005D06F5">
            <w:pPr>
              <w:pStyle w:val="Tabletext"/>
            </w:pPr>
            <w:r w:rsidRPr="001924AC">
              <w:t>The following meanings:</w:t>
            </w:r>
          </w:p>
          <w:p w14:paraId="32E7D503" w14:textId="77777777" w:rsidR="005D06F5" w:rsidRPr="00702BF6" w:rsidRDefault="005D06F5" w:rsidP="00702BF6">
            <w:pPr>
              <w:pStyle w:val="Tablebullet"/>
            </w:pPr>
            <w:r w:rsidRPr="00702BF6">
              <w:t>except for a rotorcraft—any flight consisting of a take-off and a landing, when conducted by a person in the capacity of an FCM;</w:t>
            </w:r>
          </w:p>
          <w:p w14:paraId="02E3991A" w14:textId="303B1C61" w:rsidR="005D06F5" w:rsidRPr="00702BF6" w:rsidRDefault="005D06F5" w:rsidP="00702BF6">
            <w:pPr>
              <w:pStyle w:val="Tablebullet"/>
            </w:pPr>
            <w:r w:rsidRPr="00702BF6">
              <w:t>for a rotorcraft—the period:</w:t>
            </w:r>
          </w:p>
          <w:p w14:paraId="70753915" w14:textId="2BCADAAA" w:rsidR="005D06F5" w:rsidRPr="00DF5D51" w:rsidRDefault="005D06F5" w:rsidP="005D06F5">
            <w:pPr>
              <w:pStyle w:val="Tablebullet20"/>
              <w:widowControl w:val="0"/>
              <w:suppressAutoHyphens w:val="0"/>
              <w:overflowPunct w:val="0"/>
              <w:autoSpaceDE w:val="0"/>
              <w:autoSpaceDN w:val="0"/>
              <w:adjustRightInd w:val="0"/>
              <w:ind w:left="700" w:hanging="360"/>
              <w:textAlignment w:val="baseline"/>
            </w:pPr>
            <w:r>
              <w:t>from when the rotor blades start turning until they stop turning</w:t>
            </w:r>
          </w:p>
          <w:p w14:paraId="5C1BD523" w14:textId="19E2F1C2" w:rsidR="005D06F5" w:rsidRDefault="005D06F5" w:rsidP="005D06F5">
            <w:pPr>
              <w:pStyle w:val="Tablebullet20"/>
              <w:widowControl w:val="0"/>
              <w:suppressAutoHyphens w:val="0"/>
              <w:overflowPunct w:val="0"/>
              <w:autoSpaceDE w:val="0"/>
              <w:autoSpaceDN w:val="0"/>
              <w:adjustRightInd w:val="0"/>
              <w:ind w:left="700" w:hanging="360"/>
              <w:textAlignment w:val="baseline"/>
            </w:pPr>
            <w:r>
              <w:t>during which an FCM on the rotorc</w:t>
            </w:r>
            <w:r w:rsidRPr="00DF5D51">
              <w:t>raft conducts 1 or more flights, each consisting of a take-off and a landing</w:t>
            </w:r>
          </w:p>
          <w:p w14:paraId="741B5B88" w14:textId="32CC8FE2" w:rsidR="005D06F5" w:rsidRPr="00E9261E" w:rsidRDefault="005D06F5" w:rsidP="005D06F5">
            <w:pPr>
              <w:pStyle w:val="Tablebullet20"/>
            </w:pPr>
            <w:r>
              <w:t>each hour, or each part hour of an FDP spent in a synthetic training device.</w:t>
            </w:r>
          </w:p>
        </w:tc>
      </w:tr>
      <w:tr w:rsidR="005D06F5" w:rsidRPr="00B63514" w14:paraId="0317C30D" w14:textId="77777777" w:rsidTr="002E2195">
        <w:tc>
          <w:tcPr>
            <w:tcW w:w="2122" w:type="dxa"/>
          </w:tcPr>
          <w:p w14:paraId="5149F64C" w14:textId="3C017E3B" w:rsidR="005D06F5" w:rsidRDefault="005D06F5" w:rsidP="005D06F5">
            <w:pPr>
              <w:pStyle w:val="Tabletext"/>
            </w:pPr>
            <w:r>
              <w:t>Sleep opportunity</w:t>
            </w:r>
          </w:p>
        </w:tc>
        <w:tc>
          <w:tcPr>
            <w:tcW w:w="7512" w:type="dxa"/>
          </w:tcPr>
          <w:p w14:paraId="6CB8A7B7" w14:textId="77777777" w:rsidR="005D06F5" w:rsidRPr="00DF5D51" w:rsidRDefault="005D06F5" w:rsidP="005D06F5">
            <w:pPr>
              <w:pStyle w:val="Tabletext"/>
            </w:pPr>
            <w:r w:rsidRPr="0075093E">
              <w:t xml:space="preserve">A period of time </w:t>
            </w:r>
            <w:r w:rsidRPr="00DF5D51">
              <w:t>during an ODP when an FCM:</w:t>
            </w:r>
          </w:p>
          <w:p w14:paraId="030716CA" w14:textId="77777777" w:rsidR="005D06F5" w:rsidRPr="00702BF6" w:rsidRDefault="005D06F5" w:rsidP="00702BF6">
            <w:pPr>
              <w:pStyle w:val="Tablebullet"/>
            </w:pPr>
            <w:r w:rsidRPr="00702BF6">
              <w:t>is not meeting the reasonable requirements of bodily functioning, such as:</w:t>
            </w:r>
          </w:p>
          <w:p w14:paraId="4201E7E0" w14:textId="77777777" w:rsidR="005D06F5" w:rsidRPr="00DF5D51" w:rsidRDefault="005D06F5" w:rsidP="005D06F5">
            <w:pPr>
              <w:pStyle w:val="Tablebullet20"/>
              <w:widowControl w:val="0"/>
              <w:suppressAutoHyphens w:val="0"/>
              <w:overflowPunct w:val="0"/>
              <w:autoSpaceDE w:val="0"/>
              <w:autoSpaceDN w:val="0"/>
              <w:adjustRightInd w:val="0"/>
              <w:ind w:left="700" w:hanging="360"/>
              <w:textAlignment w:val="baseline"/>
            </w:pPr>
            <w:r w:rsidRPr="001C7B34">
              <w:t>eating</w:t>
            </w:r>
          </w:p>
          <w:p w14:paraId="5E294176" w14:textId="77777777" w:rsidR="005D06F5" w:rsidRPr="00DF5D51" w:rsidRDefault="005D06F5" w:rsidP="005D06F5">
            <w:pPr>
              <w:pStyle w:val="Tablebullet20"/>
              <w:widowControl w:val="0"/>
              <w:suppressAutoHyphens w:val="0"/>
              <w:overflowPunct w:val="0"/>
              <w:autoSpaceDE w:val="0"/>
              <w:autoSpaceDN w:val="0"/>
              <w:adjustRightInd w:val="0"/>
              <w:ind w:left="700" w:hanging="360"/>
              <w:textAlignment w:val="baseline"/>
            </w:pPr>
            <w:r w:rsidRPr="001C7B34">
              <w:t>drinking</w:t>
            </w:r>
          </w:p>
          <w:p w14:paraId="6FC1287A" w14:textId="77777777" w:rsidR="005D06F5" w:rsidRPr="00DF5D51" w:rsidRDefault="005D06F5" w:rsidP="005D06F5">
            <w:pPr>
              <w:pStyle w:val="Tablebullet20"/>
              <w:widowControl w:val="0"/>
              <w:suppressAutoHyphens w:val="0"/>
              <w:overflowPunct w:val="0"/>
              <w:autoSpaceDE w:val="0"/>
              <w:autoSpaceDN w:val="0"/>
              <w:adjustRightInd w:val="0"/>
              <w:ind w:left="700" w:hanging="360"/>
              <w:textAlignment w:val="baseline"/>
            </w:pPr>
            <w:r>
              <w:t>w</w:t>
            </w:r>
            <w:r w:rsidRPr="00DF5D51">
              <w:t>ashing</w:t>
            </w:r>
          </w:p>
          <w:p w14:paraId="603ABDA4" w14:textId="77777777" w:rsidR="005D06F5" w:rsidRPr="00DF5D51" w:rsidRDefault="005D06F5" w:rsidP="005D06F5">
            <w:pPr>
              <w:pStyle w:val="Tablebullet20"/>
              <w:widowControl w:val="0"/>
              <w:suppressAutoHyphens w:val="0"/>
              <w:overflowPunct w:val="0"/>
              <w:autoSpaceDE w:val="0"/>
              <w:autoSpaceDN w:val="0"/>
              <w:adjustRightInd w:val="0"/>
              <w:ind w:left="700" w:hanging="360"/>
              <w:textAlignment w:val="baseline"/>
            </w:pPr>
            <w:r>
              <w:t>d</w:t>
            </w:r>
            <w:r w:rsidRPr="00DF5D51">
              <w:t>ressing; and</w:t>
            </w:r>
          </w:p>
          <w:p w14:paraId="488A1704" w14:textId="77777777" w:rsidR="005D06F5" w:rsidRPr="00DF5D51" w:rsidRDefault="005D06F5" w:rsidP="005D06F5">
            <w:pPr>
              <w:pStyle w:val="Tablebullet20"/>
              <w:widowControl w:val="0"/>
              <w:suppressAutoHyphens w:val="0"/>
              <w:overflowPunct w:val="0"/>
              <w:autoSpaceDE w:val="0"/>
              <w:autoSpaceDN w:val="0"/>
              <w:adjustRightInd w:val="0"/>
              <w:ind w:left="700" w:hanging="360"/>
              <w:textAlignment w:val="baseline"/>
            </w:pPr>
            <w:r w:rsidRPr="001C7B34">
              <w:t>has</w:t>
            </w:r>
            <w:r w:rsidRPr="00DF5D51">
              <w:t xml:space="preserve"> access to suitable sleeping accommodation without, under normal circumstances, being interrupted by any requirement of the operator.</w:t>
            </w:r>
          </w:p>
          <w:p w14:paraId="1D7A97A1" w14:textId="74A1D781" w:rsidR="005D06F5" w:rsidRPr="00E9261E" w:rsidRDefault="005D06F5" w:rsidP="00702BF6">
            <w:pPr>
              <w:pStyle w:val="Tabletext"/>
              <w:ind w:left="715" w:hanging="714"/>
            </w:pPr>
            <w:r w:rsidRPr="00DF5D51">
              <w:rPr>
                <w:rStyle w:val="Strong"/>
              </w:rPr>
              <w:t>Note:</w:t>
            </w:r>
            <w:r w:rsidRPr="00DF5D51">
              <w:tab/>
              <w:t>Normal circumstances refer to those situations where the operator wishes to preserve the prior sleep opportunity. Abnormal circumstances refer to the case where the operator needs to contact the FCM and it is understood that this will mean that the prior sleep opportunity has been interrupted.</w:t>
            </w:r>
          </w:p>
        </w:tc>
      </w:tr>
      <w:tr w:rsidR="005D06F5" w:rsidRPr="00B63514" w14:paraId="4B275B08" w14:textId="77777777" w:rsidTr="002E2195">
        <w:tc>
          <w:tcPr>
            <w:tcW w:w="2122" w:type="dxa"/>
          </w:tcPr>
          <w:p w14:paraId="23CDABC5" w14:textId="20547C5F" w:rsidR="005D06F5" w:rsidRDefault="005D06F5" w:rsidP="005D06F5">
            <w:pPr>
              <w:pStyle w:val="Tabletext"/>
            </w:pPr>
            <w:r>
              <w:t>Split-duty rest period</w:t>
            </w:r>
          </w:p>
        </w:tc>
        <w:tc>
          <w:tcPr>
            <w:tcW w:w="7512" w:type="dxa"/>
          </w:tcPr>
          <w:p w14:paraId="7FD57502" w14:textId="77777777" w:rsidR="005D06F5" w:rsidRPr="007D5427" w:rsidRDefault="005D06F5" w:rsidP="005D06F5">
            <w:pPr>
              <w:pStyle w:val="Tabletext"/>
            </w:pPr>
            <w:r w:rsidRPr="009907BD">
              <w:t>A predefined period of time during which an FCM:</w:t>
            </w:r>
          </w:p>
          <w:p w14:paraId="3AF6C563" w14:textId="77777777" w:rsidR="005D06F5" w:rsidRPr="00FF24CC" w:rsidRDefault="005D06F5" w:rsidP="00FF24CC">
            <w:pPr>
              <w:pStyle w:val="Tablebullet"/>
            </w:pPr>
            <w:r w:rsidRPr="00FF24CC">
              <w:t>has access to suitable resting accommodation or suitable sleeping accommodation; and</w:t>
            </w:r>
          </w:p>
          <w:p w14:paraId="2443768A" w14:textId="27FF43F4" w:rsidR="005D06F5" w:rsidRPr="00E9261E" w:rsidRDefault="005D06F5" w:rsidP="00FF24CC">
            <w:pPr>
              <w:pStyle w:val="Tablebullet"/>
            </w:pPr>
            <w:r w:rsidRPr="00FF24CC">
              <w:t>is relieved</w:t>
            </w:r>
            <w:r>
              <w:t xml:space="preserve"> of all duties associated with their employment by the operator.</w:t>
            </w:r>
          </w:p>
        </w:tc>
      </w:tr>
      <w:tr w:rsidR="005D06F5" w:rsidRPr="00B63514" w14:paraId="1DA9D001" w14:textId="77777777" w:rsidTr="002E2195">
        <w:tc>
          <w:tcPr>
            <w:tcW w:w="2122" w:type="dxa"/>
          </w:tcPr>
          <w:p w14:paraId="6C5203DB" w14:textId="6434014E" w:rsidR="005D06F5" w:rsidRDefault="005D06F5" w:rsidP="005D06F5">
            <w:pPr>
              <w:pStyle w:val="Tabletext"/>
            </w:pPr>
            <w:r>
              <w:t>Standby</w:t>
            </w:r>
          </w:p>
        </w:tc>
        <w:tc>
          <w:tcPr>
            <w:tcW w:w="7512" w:type="dxa"/>
          </w:tcPr>
          <w:p w14:paraId="06DEAB14" w14:textId="77777777" w:rsidR="005D06F5" w:rsidRPr="007D5427" w:rsidRDefault="005D06F5" w:rsidP="005D06F5">
            <w:pPr>
              <w:pStyle w:val="Tabletext"/>
            </w:pPr>
            <w:r w:rsidRPr="009B5D8E">
              <w:t>A period of time</w:t>
            </w:r>
            <w:r w:rsidRPr="007D5427">
              <w:t xml:space="preserve"> during which an FCM:</w:t>
            </w:r>
          </w:p>
          <w:p w14:paraId="2755E407" w14:textId="77777777" w:rsidR="005D06F5" w:rsidRPr="00FF24CC" w:rsidRDefault="005D06F5" w:rsidP="00FF24CC">
            <w:pPr>
              <w:pStyle w:val="Tablebullet"/>
            </w:pPr>
            <w:r w:rsidRPr="00FF24CC">
              <w:t>is required by an operator to hold themselves available for duties</w:t>
            </w:r>
          </w:p>
          <w:p w14:paraId="25199824" w14:textId="77777777" w:rsidR="005D06F5" w:rsidRPr="00FF24CC" w:rsidRDefault="005D06F5" w:rsidP="00FF24CC">
            <w:pPr>
              <w:pStyle w:val="Tablebullet"/>
            </w:pPr>
            <w:r w:rsidRPr="00FF24CC">
              <w:t>has access to suitable sleeping accommodation</w:t>
            </w:r>
          </w:p>
          <w:p w14:paraId="216AEA43" w14:textId="61EE6E60" w:rsidR="005D06F5" w:rsidRPr="00E9261E" w:rsidRDefault="005D06F5" w:rsidP="00FF24CC">
            <w:pPr>
              <w:pStyle w:val="Tablebullet"/>
            </w:pPr>
            <w:r w:rsidRPr="00FF24CC">
              <w:t>is free from all</w:t>
            </w:r>
            <w:r>
              <w:t xml:space="preserve"> duties associated with their employment.</w:t>
            </w:r>
          </w:p>
        </w:tc>
      </w:tr>
      <w:tr w:rsidR="005D06F5" w:rsidRPr="00B63514" w14:paraId="03B6794A" w14:textId="77777777" w:rsidTr="002E2195">
        <w:tc>
          <w:tcPr>
            <w:tcW w:w="2122" w:type="dxa"/>
          </w:tcPr>
          <w:p w14:paraId="35FFEE7B" w14:textId="3A230167" w:rsidR="005D06F5" w:rsidRDefault="005D06F5" w:rsidP="005D06F5">
            <w:pPr>
              <w:pStyle w:val="Tabletext"/>
            </w:pPr>
            <w:r>
              <w:t>Suitable resting accommodation</w:t>
            </w:r>
          </w:p>
        </w:tc>
        <w:tc>
          <w:tcPr>
            <w:tcW w:w="7512" w:type="dxa"/>
          </w:tcPr>
          <w:p w14:paraId="130D35CA" w14:textId="77777777" w:rsidR="005D06F5" w:rsidRPr="00B551AC" w:rsidRDefault="005D06F5" w:rsidP="005D06F5">
            <w:pPr>
              <w:pStyle w:val="Tabletext"/>
            </w:pPr>
            <w:r>
              <w:t>A comfortable resting area that:</w:t>
            </w:r>
          </w:p>
          <w:p w14:paraId="7CD542D9" w14:textId="77777777" w:rsidR="005D06F5" w:rsidRPr="00FF24CC" w:rsidRDefault="005D06F5" w:rsidP="00FF24CC">
            <w:pPr>
              <w:pStyle w:val="Tablebullet"/>
            </w:pPr>
            <w:r w:rsidRPr="00FF24CC">
              <w:t>has a comfortable temperature and minimal noise levels</w:t>
            </w:r>
          </w:p>
          <w:p w14:paraId="1C726F14" w14:textId="77777777" w:rsidR="005D06F5" w:rsidRPr="00FF24CC" w:rsidRDefault="005D06F5" w:rsidP="00FF24CC">
            <w:pPr>
              <w:pStyle w:val="Tablebullet"/>
            </w:pPr>
            <w:r w:rsidRPr="00FF24CC">
              <w:t>contains at least a comfortable chair</w:t>
            </w:r>
          </w:p>
          <w:p w14:paraId="366CB708" w14:textId="6D1C09A3" w:rsidR="005D06F5" w:rsidRPr="00E9261E" w:rsidRDefault="005D06F5" w:rsidP="00FF24CC">
            <w:pPr>
              <w:pStyle w:val="Tablebullet"/>
            </w:pPr>
            <w:r w:rsidRPr="00FF24CC">
              <w:t>provides access to</w:t>
            </w:r>
            <w:r>
              <w:t xml:space="preserve"> adequate sustenance at times appropriate to the duty requirements.</w:t>
            </w:r>
          </w:p>
        </w:tc>
      </w:tr>
      <w:tr w:rsidR="000C5416" w:rsidRPr="00B63514" w14:paraId="06C173E4" w14:textId="77777777" w:rsidTr="002E2195">
        <w:tc>
          <w:tcPr>
            <w:tcW w:w="2122" w:type="dxa"/>
          </w:tcPr>
          <w:p w14:paraId="5CAFA332" w14:textId="09036E5A" w:rsidR="000C5416" w:rsidRDefault="000C5416" w:rsidP="000C5416">
            <w:pPr>
              <w:pStyle w:val="Tabletext"/>
            </w:pPr>
            <w:r>
              <w:t>Suitable sleeping accommodation</w:t>
            </w:r>
          </w:p>
        </w:tc>
        <w:tc>
          <w:tcPr>
            <w:tcW w:w="7512" w:type="dxa"/>
          </w:tcPr>
          <w:p w14:paraId="4BC40F24" w14:textId="77777777" w:rsidR="000C5416" w:rsidRPr="007D5427" w:rsidRDefault="000C5416" w:rsidP="000C5416">
            <w:pPr>
              <w:pStyle w:val="Tabletext"/>
            </w:pPr>
            <w:r w:rsidRPr="00E435DF">
              <w:t>A</w:t>
            </w:r>
            <w:r w:rsidRPr="007D5427">
              <w:t>ccommodation not within an aircraft that is fit for purpose for an FCM to obtain sleep, and that includes all of the following:</w:t>
            </w:r>
          </w:p>
          <w:p w14:paraId="3B85A7F4" w14:textId="77777777" w:rsidR="000C5416" w:rsidRPr="00702BF6" w:rsidRDefault="000C5416" w:rsidP="00702BF6">
            <w:pPr>
              <w:pStyle w:val="Tablebullet"/>
            </w:pPr>
            <w:r w:rsidRPr="00702BF6">
              <w:t>a comfortable room, compartment or facility</w:t>
            </w:r>
          </w:p>
          <w:p w14:paraId="1189073F" w14:textId="77777777" w:rsidR="000C5416" w:rsidRPr="00702BF6" w:rsidRDefault="000C5416" w:rsidP="00702BF6">
            <w:pPr>
              <w:pStyle w:val="Tablebullet"/>
            </w:pPr>
            <w:r w:rsidRPr="00702BF6">
              <w:t>a single occupancy, at the discretion of the FCM</w:t>
            </w:r>
          </w:p>
          <w:p w14:paraId="50E7B9ED" w14:textId="77777777" w:rsidR="000C5416" w:rsidRPr="00702BF6" w:rsidRDefault="000C5416" w:rsidP="00702BF6">
            <w:pPr>
              <w:pStyle w:val="Tablebullet"/>
            </w:pPr>
            <w:r w:rsidRPr="00702BF6">
              <w:t>access to clean, tidy and hygienic amenities, including a toilet and hand washing basin</w:t>
            </w:r>
          </w:p>
          <w:p w14:paraId="64D4A238" w14:textId="77777777" w:rsidR="000C5416" w:rsidRPr="00702BF6" w:rsidRDefault="000C5416" w:rsidP="00702BF6">
            <w:pPr>
              <w:pStyle w:val="Tablebullet"/>
            </w:pPr>
            <w:r w:rsidRPr="00702BF6">
              <w:t>a bed that is comfortable, flat and horizontal, allowing the occupant to sleep on their stomach, back, and either side</w:t>
            </w:r>
          </w:p>
          <w:p w14:paraId="4C60387A" w14:textId="77777777" w:rsidR="000C5416" w:rsidRPr="00702BF6" w:rsidRDefault="000C5416" w:rsidP="00702BF6">
            <w:pPr>
              <w:pStyle w:val="Tablebullet"/>
            </w:pPr>
            <w:r w:rsidRPr="00702BF6">
              <w:lastRenderedPageBreak/>
              <w:t>minimum noise levels, including low occurrence of random noise</w:t>
            </w:r>
          </w:p>
          <w:p w14:paraId="22637D02" w14:textId="77777777" w:rsidR="000C5416" w:rsidRPr="00702BF6" w:rsidRDefault="000C5416" w:rsidP="00702BF6">
            <w:pPr>
              <w:pStyle w:val="Tablebullet"/>
            </w:pPr>
            <w:r w:rsidRPr="00702BF6">
              <w:t>the means to control light, temperature and ventilation</w:t>
            </w:r>
          </w:p>
          <w:p w14:paraId="59149C6A" w14:textId="5DBF83A7" w:rsidR="000C5416" w:rsidRPr="00E9261E" w:rsidRDefault="000C5416" w:rsidP="00702BF6">
            <w:pPr>
              <w:pStyle w:val="Tablebullet"/>
            </w:pPr>
            <w:r w:rsidRPr="00702BF6">
              <w:t>access to adequate sustenance</w:t>
            </w:r>
            <w:r>
              <w:t>.</w:t>
            </w:r>
          </w:p>
        </w:tc>
      </w:tr>
      <w:tr w:rsidR="000C5416" w:rsidRPr="00B63514" w14:paraId="3A0D2AFE" w14:textId="77777777" w:rsidTr="002E2195">
        <w:tc>
          <w:tcPr>
            <w:tcW w:w="2122" w:type="dxa"/>
          </w:tcPr>
          <w:p w14:paraId="3ABD0C91" w14:textId="63AD2771" w:rsidR="000C5416" w:rsidRDefault="000C5416" w:rsidP="000C5416">
            <w:pPr>
              <w:pStyle w:val="Tabletext"/>
            </w:pPr>
            <w:r>
              <w:lastRenderedPageBreak/>
              <w:t>Time zone</w:t>
            </w:r>
          </w:p>
        </w:tc>
        <w:tc>
          <w:tcPr>
            <w:tcW w:w="7512" w:type="dxa"/>
          </w:tcPr>
          <w:p w14:paraId="0197DD30" w14:textId="172A73EA" w:rsidR="000C5416" w:rsidRPr="00E9261E" w:rsidRDefault="000C5416" w:rsidP="000C5416">
            <w:pPr>
              <w:pStyle w:val="Tabletext"/>
            </w:pPr>
            <w:r>
              <w:t>A</w:t>
            </w:r>
            <w:r w:rsidRPr="00682817">
              <w:t xml:space="preserve"> defined region of earth with a uniform local time which differs by one hour, or by part of one hour, from the uniform local time of an adjoining region of the earth.</w:t>
            </w:r>
          </w:p>
        </w:tc>
      </w:tr>
      <w:tr w:rsidR="000C5416" w:rsidRPr="00B63514" w14:paraId="595B0C4F" w14:textId="77777777" w:rsidTr="002E2195">
        <w:tc>
          <w:tcPr>
            <w:tcW w:w="2122" w:type="dxa"/>
          </w:tcPr>
          <w:p w14:paraId="1543857B" w14:textId="04CF1576" w:rsidR="000C5416" w:rsidRDefault="000C5416" w:rsidP="000C5416">
            <w:pPr>
              <w:pStyle w:val="Tabletext"/>
            </w:pPr>
            <w:r>
              <w:t>Unforeseen operational circumstance</w:t>
            </w:r>
          </w:p>
        </w:tc>
        <w:tc>
          <w:tcPr>
            <w:tcW w:w="7512" w:type="dxa"/>
          </w:tcPr>
          <w:p w14:paraId="5A646A9E" w14:textId="52AD8E1B" w:rsidR="000C5416" w:rsidRPr="00E9261E" w:rsidRDefault="000C5416" w:rsidP="000C5416">
            <w:pPr>
              <w:pStyle w:val="Tabletext"/>
            </w:pPr>
            <w:r>
              <w:t>A</w:t>
            </w:r>
            <w:r w:rsidRPr="00682817">
              <w:t>n</w:t>
            </w:r>
            <w:r w:rsidRPr="007D5427">
              <w:t xml:space="preserve"> unplanned exceptional event that becomes evident after the commencement of the FDP (i.e. un-forecast weather, equipment malfunction, or air traffic delay).</w:t>
            </w:r>
          </w:p>
        </w:tc>
      </w:tr>
      <w:tr w:rsidR="000C5416" w:rsidRPr="00B63514" w14:paraId="6D613953" w14:textId="77777777" w:rsidTr="002E2195">
        <w:tc>
          <w:tcPr>
            <w:tcW w:w="2122" w:type="dxa"/>
          </w:tcPr>
          <w:p w14:paraId="10C11DE9" w14:textId="17770991" w:rsidR="000C5416" w:rsidRDefault="000C5416" w:rsidP="000C5416">
            <w:pPr>
              <w:pStyle w:val="Tabletext"/>
            </w:pPr>
            <w:r>
              <w:t>Window of circadian low (WOCL)</w:t>
            </w:r>
          </w:p>
        </w:tc>
        <w:tc>
          <w:tcPr>
            <w:tcW w:w="7512" w:type="dxa"/>
          </w:tcPr>
          <w:p w14:paraId="67318131" w14:textId="77777777" w:rsidR="000C5416" w:rsidRDefault="000C5416" w:rsidP="000C5416">
            <w:pPr>
              <w:pStyle w:val="Tabletext"/>
            </w:pPr>
            <w:r>
              <w:t>A</w:t>
            </w:r>
            <w:r w:rsidRPr="007D5427">
              <w:t>n FDP that commences between the hours of 0200 and 0559 local time at the location where an FCM commences the FDP.</w:t>
            </w:r>
          </w:p>
          <w:p w14:paraId="5BA53EA5" w14:textId="71361767" w:rsidR="000C5416" w:rsidRPr="00E9261E" w:rsidRDefault="000C5416" w:rsidP="00E405B4">
            <w:pPr>
              <w:pStyle w:val="Tabletext"/>
              <w:ind w:left="701" w:hanging="701"/>
            </w:pPr>
            <w:r w:rsidRPr="00682817">
              <w:rPr>
                <w:rStyle w:val="Strong"/>
              </w:rPr>
              <w:t>Note:</w:t>
            </w:r>
            <w:r w:rsidRPr="00906EE0">
              <w:rPr>
                <w:rStyle w:val="Strong"/>
              </w:rPr>
              <w:tab/>
            </w:r>
            <w:r w:rsidRPr="00906EE0">
              <w:t>An FCM infringes the WOCL if they perform duty during all or any part of the WOCL.</w:t>
            </w:r>
          </w:p>
        </w:tc>
      </w:tr>
    </w:tbl>
    <w:p w14:paraId="664BE171" w14:textId="77777777" w:rsidR="007D336A" w:rsidRDefault="007D336A" w:rsidP="007D336A">
      <w:pPr>
        <w:pStyle w:val="unHeading2"/>
      </w:pPr>
      <w:bookmarkStart w:id="14" w:name="_Toc191467295"/>
      <w:bookmarkStart w:id="15" w:name="_Toc191475777"/>
      <w:bookmarkStart w:id="16" w:name="_Toc191480859"/>
      <w:bookmarkStart w:id="17" w:name="_Toc191533295"/>
      <w:r>
        <w:t>Reference material</w:t>
      </w:r>
      <w:bookmarkEnd w:id="14"/>
      <w:bookmarkEnd w:id="15"/>
      <w:bookmarkEnd w:id="16"/>
      <w:bookmarkEnd w:id="17"/>
    </w:p>
    <w:p w14:paraId="081492C8" w14:textId="77777777" w:rsidR="007D336A" w:rsidRDefault="007D336A" w:rsidP="007D336A">
      <w:pPr>
        <w:pStyle w:val="Caption"/>
        <w:keepNext/>
      </w:pPr>
      <w:r>
        <w:t xml:space="preserve">Table </w:t>
      </w:r>
      <w:r>
        <w:fldChar w:fldCharType="begin"/>
      </w:r>
      <w:r>
        <w:instrText xml:space="preserve"> SEQ Table \* ARABIC </w:instrText>
      </w:r>
      <w:r>
        <w:fldChar w:fldCharType="separate"/>
      </w:r>
      <w:r>
        <w:rPr>
          <w:noProof/>
        </w:rPr>
        <w:t>4</w:t>
      </w:r>
      <w:r>
        <w:fldChar w:fldCharType="end"/>
      </w:r>
      <w:r w:rsidRPr="000A5D92">
        <w:tab/>
        <w:t>Reference material</w:t>
      </w:r>
    </w:p>
    <w:tbl>
      <w:tblPr>
        <w:tblStyle w:val="SD-generalcontent"/>
        <w:tblW w:w="9634" w:type="dxa"/>
        <w:tblLook w:val="0620" w:firstRow="1" w:lastRow="0" w:firstColumn="0" w:lastColumn="0" w:noHBand="1" w:noVBand="1"/>
        <w:tblCaption w:val="Acronyms and abbreviations"/>
        <w:tblDescription w:val="List of Acronyms and abbreviations"/>
      </w:tblPr>
      <w:tblGrid>
        <w:gridCol w:w="2122"/>
        <w:gridCol w:w="7512"/>
      </w:tblGrid>
      <w:tr w:rsidR="007D336A" w:rsidRPr="00B63514" w14:paraId="495FDBEE" w14:textId="77777777" w:rsidTr="000C1DD8">
        <w:trPr>
          <w:cnfStyle w:val="100000000000" w:firstRow="1" w:lastRow="0" w:firstColumn="0" w:lastColumn="0" w:oddVBand="0" w:evenVBand="0" w:oddHBand="0" w:evenHBand="0" w:firstRowFirstColumn="0" w:firstRowLastColumn="0" w:lastRowFirstColumn="0" w:lastRowLastColumn="0"/>
        </w:trPr>
        <w:tc>
          <w:tcPr>
            <w:tcW w:w="2122" w:type="dxa"/>
          </w:tcPr>
          <w:p w14:paraId="184FB742" w14:textId="77777777" w:rsidR="007D336A" w:rsidRPr="00B63514" w:rsidRDefault="007D336A" w:rsidP="000C1DD8">
            <w:pPr>
              <w:pStyle w:val="Tabletext"/>
              <w:rPr>
                <w:color w:val="FFFFFF" w:themeColor="background1"/>
              </w:rPr>
            </w:pPr>
            <w:r>
              <w:rPr>
                <w:color w:val="FFFFFF" w:themeColor="background1"/>
              </w:rPr>
              <w:t>Document type</w:t>
            </w:r>
          </w:p>
        </w:tc>
        <w:tc>
          <w:tcPr>
            <w:tcW w:w="7512" w:type="dxa"/>
          </w:tcPr>
          <w:p w14:paraId="45362615" w14:textId="77777777" w:rsidR="007D336A" w:rsidRPr="00B63514" w:rsidRDefault="007D336A" w:rsidP="000C1DD8">
            <w:pPr>
              <w:pStyle w:val="Tabletext"/>
              <w:rPr>
                <w:color w:val="FFFFFF" w:themeColor="background1"/>
              </w:rPr>
            </w:pPr>
            <w:r>
              <w:rPr>
                <w:color w:val="FFFFFF" w:themeColor="background1"/>
              </w:rPr>
              <w:t>Title</w:t>
            </w:r>
          </w:p>
        </w:tc>
      </w:tr>
      <w:tr w:rsidR="007D336A" w:rsidRPr="00E9261E" w14:paraId="1402763B" w14:textId="77777777" w:rsidTr="000C1DD8">
        <w:tc>
          <w:tcPr>
            <w:tcW w:w="2122" w:type="dxa"/>
          </w:tcPr>
          <w:p w14:paraId="7D850D4D" w14:textId="77777777" w:rsidR="007D336A" w:rsidRPr="00E9261E" w:rsidRDefault="007D336A" w:rsidP="000C1DD8">
            <w:pPr>
              <w:pStyle w:val="Tabletext"/>
              <w:rPr>
                <w:rStyle w:val="Authorexampletext"/>
                <w:color w:val="000000"/>
              </w:rPr>
            </w:pPr>
            <w:r>
              <w:rPr>
                <w:rStyle w:val="Authorexampletext"/>
                <w:color w:val="000000"/>
              </w:rPr>
              <w:t>Civil Aviation Order</w:t>
            </w:r>
          </w:p>
        </w:tc>
        <w:tc>
          <w:tcPr>
            <w:tcW w:w="7512" w:type="dxa"/>
          </w:tcPr>
          <w:p w14:paraId="745C4CFD" w14:textId="77777777" w:rsidR="007D336A" w:rsidRPr="00E9261E" w:rsidRDefault="007D336A" w:rsidP="000C1DD8">
            <w:pPr>
              <w:pStyle w:val="Tabletext"/>
              <w:rPr>
                <w:rStyle w:val="italics"/>
              </w:rPr>
            </w:pPr>
            <w:r>
              <w:rPr>
                <w:rStyle w:val="italics"/>
              </w:rPr>
              <w:t xml:space="preserve">CAO 48.1 Instrument 2019 </w:t>
            </w:r>
          </w:p>
        </w:tc>
      </w:tr>
      <w:tr w:rsidR="007D336A" w:rsidRPr="00E9261E" w14:paraId="4BFB8112" w14:textId="77777777" w:rsidTr="000C1DD8">
        <w:tc>
          <w:tcPr>
            <w:tcW w:w="2122" w:type="dxa"/>
          </w:tcPr>
          <w:p w14:paraId="3D7E73B3" w14:textId="77777777" w:rsidR="007D336A" w:rsidRPr="00E9261E" w:rsidRDefault="007D336A" w:rsidP="000C1DD8">
            <w:pPr>
              <w:pStyle w:val="Tabletext"/>
              <w:rPr>
                <w:rStyle w:val="Authorexampletext"/>
                <w:color w:val="000000"/>
              </w:rPr>
            </w:pPr>
          </w:p>
        </w:tc>
        <w:tc>
          <w:tcPr>
            <w:tcW w:w="7512" w:type="dxa"/>
          </w:tcPr>
          <w:p w14:paraId="372971B2" w14:textId="77777777" w:rsidR="007D336A" w:rsidRPr="00E9261E" w:rsidRDefault="007D336A" w:rsidP="000C1DD8">
            <w:pPr>
              <w:pStyle w:val="Tabletext"/>
              <w:rPr>
                <w:rStyle w:val="italics"/>
              </w:rPr>
            </w:pPr>
          </w:p>
        </w:tc>
      </w:tr>
      <w:tr w:rsidR="007D336A" w:rsidRPr="00B63514" w14:paraId="5151D33D" w14:textId="77777777" w:rsidTr="000C1DD8">
        <w:tc>
          <w:tcPr>
            <w:tcW w:w="2122" w:type="dxa"/>
          </w:tcPr>
          <w:p w14:paraId="0A936D5A" w14:textId="77777777" w:rsidR="007D336A" w:rsidRDefault="007D336A" w:rsidP="000C1DD8">
            <w:pPr>
              <w:pStyle w:val="Tabletext"/>
            </w:pPr>
          </w:p>
        </w:tc>
        <w:tc>
          <w:tcPr>
            <w:tcW w:w="7512" w:type="dxa"/>
          </w:tcPr>
          <w:p w14:paraId="54D6D90E" w14:textId="77777777" w:rsidR="007D336A" w:rsidRDefault="007D336A" w:rsidP="000C1DD8">
            <w:pPr>
              <w:pStyle w:val="Tabletext"/>
            </w:pPr>
          </w:p>
        </w:tc>
      </w:tr>
    </w:tbl>
    <w:p w14:paraId="215D48D3" w14:textId="26DCC91A" w:rsidR="007D336A" w:rsidRDefault="007D336A">
      <w:r>
        <w:br w:type="page"/>
      </w:r>
    </w:p>
    <w:p w14:paraId="0B8AD626" w14:textId="6713E7B3" w:rsidR="00954F8B" w:rsidRDefault="00713EB1" w:rsidP="00DF6F0D">
      <w:pPr>
        <w:pStyle w:val="Heading1"/>
      </w:pPr>
      <w:bookmarkStart w:id="18" w:name="_Toc191533296"/>
      <w:r>
        <w:lastRenderedPageBreak/>
        <w:t xml:space="preserve">Flight </w:t>
      </w:r>
      <w:r w:rsidR="00C3118B">
        <w:t>c</w:t>
      </w:r>
      <w:r>
        <w:t xml:space="preserve">rew </w:t>
      </w:r>
      <w:r w:rsidR="00C3118B">
        <w:t>m</w:t>
      </w:r>
      <w:r>
        <w:t xml:space="preserve">ember </w:t>
      </w:r>
      <w:r w:rsidR="003B07C4">
        <w:t>f</w:t>
      </w:r>
      <w:r>
        <w:t xml:space="preserve">atigue </w:t>
      </w:r>
      <w:r w:rsidR="003B07C4">
        <w:t>m</w:t>
      </w:r>
      <w:r>
        <w:t>anagement</w:t>
      </w:r>
      <w:bookmarkEnd w:id="18"/>
    </w:p>
    <w:p w14:paraId="684613D8" w14:textId="69B00127" w:rsidR="00E9261E" w:rsidRDefault="00713EB1" w:rsidP="00E9261E">
      <w:pPr>
        <w:pStyle w:val="Heading2"/>
      </w:pPr>
      <w:bookmarkStart w:id="19" w:name="_Toc191533297"/>
      <w:r>
        <w:t>Fatigue management policy</w:t>
      </w:r>
      <w:bookmarkEnd w:id="19"/>
    </w:p>
    <w:p w14:paraId="29C963E6" w14:textId="77777777" w:rsidR="00C64694" w:rsidRPr="001D551B" w:rsidRDefault="00C64694" w:rsidP="00C64694">
      <w:r w:rsidRPr="002E584A">
        <w:rPr>
          <w:highlight w:val="green"/>
        </w:rPr>
        <w:t>&lt;XXXX&gt;</w:t>
      </w:r>
      <w:r w:rsidRPr="001D551B">
        <w:t xml:space="preserve"> is committed to ensuring accumulated fatigue does not reach a level where it results in unsafe working practices and procedures. In terms of pilot fatigue management, we are committed to:</w:t>
      </w:r>
    </w:p>
    <w:p w14:paraId="2E0A3F07" w14:textId="77777777" w:rsidR="00C64694" w:rsidRPr="00FF24CC" w:rsidRDefault="00C64694" w:rsidP="00C64694">
      <w:pPr>
        <w:pStyle w:val="CASADotPoint1"/>
        <w:rPr>
          <w:rFonts w:asciiTheme="minorHAnsi" w:hAnsiTheme="minorHAnsi" w:cstheme="minorHAnsi"/>
          <w:sz w:val="20"/>
          <w:szCs w:val="20"/>
        </w:rPr>
      </w:pPr>
      <w:r w:rsidRPr="00FF24CC">
        <w:rPr>
          <w:rFonts w:asciiTheme="minorHAnsi" w:hAnsiTheme="minorHAnsi" w:cstheme="minorHAnsi"/>
          <w:sz w:val="20"/>
          <w:szCs w:val="20"/>
        </w:rPr>
        <w:t xml:space="preserve">ensuring that our pilots are aware of the way fatigue builds up, to identify it, manage it and recover from it </w:t>
      </w:r>
    </w:p>
    <w:p w14:paraId="5A20CC87" w14:textId="77777777" w:rsidR="00C64694" w:rsidRPr="00FF24CC" w:rsidRDefault="00C64694" w:rsidP="00C64694">
      <w:pPr>
        <w:pStyle w:val="CASADotPoint1"/>
        <w:rPr>
          <w:rFonts w:asciiTheme="minorHAnsi" w:hAnsiTheme="minorHAnsi" w:cstheme="minorHAnsi"/>
          <w:sz w:val="20"/>
          <w:szCs w:val="20"/>
        </w:rPr>
      </w:pPr>
      <w:r w:rsidRPr="00FF24CC">
        <w:rPr>
          <w:rFonts w:asciiTheme="minorHAnsi" w:hAnsiTheme="minorHAnsi" w:cstheme="minorHAnsi"/>
          <w:sz w:val="20"/>
          <w:szCs w:val="20"/>
        </w:rPr>
        <w:t>embracing a just safety culture that enables open and fair reporting which allows us to learn and improve our understanding of the impact of fatigue and the best ways to manage it</w:t>
      </w:r>
    </w:p>
    <w:p w14:paraId="375340D8" w14:textId="77777777" w:rsidR="00C64694" w:rsidRPr="00FF24CC" w:rsidRDefault="00C64694" w:rsidP="00C64694">
      <w:pPr>
        <w:pStyle w:val="CASADotPoint1"/>
        <w:rPr>
          <w:rFonts w:asciiTheme="minorHAnsi" w:hAnsiTheme="minorHAnsi" w:cstheme="minorHAnsi"/>
          <w:sz w:val="20"/>
          <w:szCs w:val="20"/>
        </w:rPr>
      </w:pPr>
      <w:r w:rsidRPr="00FF24CC">
        <w:rPr>
          <w:rFonts w:asciiTheme="minorHAnsi" w:hAnsiTheme="minorHAnsi" w:cstheme="minorHAnsi"/>
          <w:sz w:val="20"/>
          <w:szCs w:val="20"/>
        </w:rPr>
        <w:t>fatigue management rostering practices that avoid disruptive roster patterns and minimise the risks associated with fatigued pilots, with the goal of having no flights on which pilots are impaired by fatigue to the extent that safety is impacted.</w:t>
      </w:r>
    </w:p>
    <w:p w14:paraId="0FEB643B" w14:textId="77777777" w:rsidR="00C64694" w:rsidRPr="00FF24CC" w:rsidRDefault="00C64694" w:rsidP="000F355C">
      <w:pPr>
        <w:pStyle w:val="WarningBoxText"/>
      </w:pPr>
      <w:r w:rsidRPr="00FF24CC">
        <w:rPr>
          <w:highlight w:val="green"/>
        </w:rPr>
        <w:t>&lt;XXXX&gt;</w:t>
      </w:r>
      <w:r w:rsidRPr="00FF24CC">
        <w:t xml:space="preserve"> will not require a pilot to operate an aircraft if the pilot is suffering from fatigue or considering the circumstances of the flight to be undertaken, is likely to suffer from fatigue, which may so impair the pilot’s performance that the safety of the operation may be affected. </w:t>
      </w:r>
    </w:p>
    <w:p w14:paraId="5470E308" w14:textId="77777777" w:rsidR="00C64694" w:rsidRPr="00FF24CC" w:rsidRDefault="00C64694" w:rsidP="00C64694">
      <w:pPr>
        <w:pStyle w:val="Normalafterlist"/>
        <w:rPr>
          <w:rFonts w:asciiTheme="minorHAnsi" w:hAnsiTheme="minorHAnsi" w:cstheme="minorHAnsi"/>
          <w:sz w:val="20"/>
          <w:szCs w:val="20"/>
        </w:rPr>
      </w:pPr>
      <w:r w:rsidRPr="00FF24CC">
        <w:rPr>
          <w:rFonts w:asciiTheme="minorHAnsi" w:hAnsiTheme="minorHAnsi" w:cstheme="minorHAnsi"/>
          <w:sz w:val="20"/>
          <w:szCs w:val="20"/>
        </w:rPr>
        <w:t>This policy and the fatigue management procedures noted in this manual apply to, and are expected to be followed by, (as applicable):</w:t>
      </w:r>
    </w:p>
    <w:p w14:paraId="09C27B35" w14:textId="77777777" w:rsidR="00C64694" w:rsidRPr="00FF24CC" w:rsidRDefault="00C64694" w:rsidP="00527462">
      <w:pPr>
        <w:pStyle w:val="ListBullet"/>
      </w:pPr>
      <w:r w:rsidRPr="00FF24CC">
        <w:t xml:space="preserve">all pilots employed or engaged by </w:t>
      </w:r>
      <w:r w:rsidRPr="00FF24CC">
        <w:rPr>
          <w:highlight w:val="green"/>
        </w:rPr>
        <w:t>&lt;XXXX&gt;</w:t>
      </w:r>
      <w:r w:rsidRPr="00FF24CC">
        <w:t xml:space="preserve"> regardless of their employment status</w:t>
      </w:r>
    </w:p>
    <w:p w14:paraId="04FD56CE" w14:textId="59D6DAF2" w:rsidR="00C64694" w:rsidRPr="00FF24CC" w:rsidRDefault="00C64694" w:rsidP="00527462">
      <w:pPr>
        <w:pStyle w:val="ListBullet"/>
      </w:pPr>
      <w:r w:rsidRPr="00FF24CC">
        <w:t>all staff, (including management), whose work may cause (or impact on) the fatigue of pilots, e.g. with their involvement in pilot rostering, extensions, reporting and continual improvement.</w:t>
      </w:r>
    </w:p>
    <w:p w14:paraId="05F7D94F" w14:textId="77777777" w:rsidR="00C64694" w:rsidRPr="001D551B" w:rsidRDefault="00C64694" w:rsidP="00C64694">
      <w:r>
        <w:t>This fatigue management policy and procedures section will be formally reviewed:</w:t>
      </w:r>
    </w:p>
    <w:p w14:paraId="10584F38" w14:textId="77777777" w:rsidR="00C64694" w:rsidRPr="00FF24CC" w:rsidRDefault="00C64694" w:rsidP="00527462">
      <w:pPr>
        <w:pStyle w:val="ListBullet"/>
      </w:pPr>
      <w:r w:rsidRPr="00FF24CC">
        <w:t>once a year on the anniversary of commencement of operations to this supplement</w:t>
      </w:r>
    </w:p>
    <w:p w14:paraId="26E3CE91" w14:textId="77777777" w:rsidR="00C64694" w:rsidRPr="00FF24CC" w:rsidRDefault="00C64694" w:rsidP="00527462">
      <w:pPr>
        <w:pStyle w:val="ListBullet"/>
      </w:pPr>
      <w:r w:rsidRPr="00FF24CC">
        <w:t>upon identification of a fatigue related issue associated with this section including extensions</w:t>
      </w:r>
    </w:p>
    <w:p w14:paraId="0C786580" w14:textId="77777777" w:rsidR="00C64694" w:rsidRPr="00FF24CC" w:rsidRDefault="00C64694" w:rsidP="00527462">
      <w:pPr>
        <w:pStyle w:val="ListBullet"/>
      </w:pPr>
      <w:r w:rsidRPr="00FF24CC">
        <w:t>upon dissemination of relevant scientific advances improving fatigue management</w:t>
      </w:r>
    </w:p>
    <w:p w14:paraId="01DA844B" w14:textId="77777777" w:rsidR="00C64694" w:rsidRPr="00FF24CC" w:rsidRDefault="00C64694" w:rsidP="00527462">
      <w:pPr>
        <w:pStyle w:val="ListBullet"/>
      </w:pPr>
      <w:r w:rsidRPr="00FF24CC">
        <w:t>if operations change significantly enough to affect rostering, crewing, training or aircraft types</w:t>
      </w:r>
    </w:p>
    <w:p w14:paraId="3711EBD7" w14:textId="77777777" w:rsidR="00C64694" w:rsidRPr="00FF24CC" w:rsidRDefault="00C64694" w:rsidP="00527462">
      <w:pPr>
        <w:pStyle w:val="ListBullet"/>
      </w:pPr>
      <w:r w:rsidRPr="00FF24CC">
        <w:t>if there are any amendments to applicable legislation.</w:t>
      </w:r>
    </w:p>
    <w:p w14:paraId="45917298" w14:textId="77777777" w:rsidR="00C64694" w:rsidRPr="00FF24CC" w:rsidRDefault="00C64694" w:rsidP="00C64694">
      <w:pPr>
        <w:pStyle w:val="Normalafterlist"/>
        <w:rPr>
          <w:rFonts w:asciiTheme="minorHAnsi" w:hAnsiTheme="minorHAnsi" w:cstheme="minorHAnsi"/>
          <w:sz w:val="20"/>
          <w:szCs w:val="20"/>
        </w:rPr>
      </w:pPr>
      <w:r w:rsidRPr="00FF24CC">
        <w:rPr>
          <w:rFonts w:asciiTheme="minorHAnsi" w:hAnsiTheme="minorHAnsi" w:cstheme="minorHAnsi"/>
          <w:sz w:val="20"/>
          <w:szCs w:val="20"/>
        </w:rPr>
        <w:t xml:space="preserve">The formal review will be conducted by the Chief Pilot </w:t>
      </w:r>
      <w:r w:rsidRPr="00FF24CC">
        <w:rPr>
          <w:rFonts w:asciiTheme="minorHAnsi" w:hAnsiTheme="minorHAnsi" w:cstheme="minorHAnsi"/>
          <w:sz w:val="20"/>
          <w:szCs w:val="20"/>
          <w:highlight w:val="green"/>
        </w:rPr>
        <w:t>(or delegated person)</w:t>
      </w:r>
      <w:r w:rsidRPr="00FF24CC">
        <w:rPr>
          <w:rFonts w:asciiTheme="minorHAnsi" w:hAnsiTheme="minorHAnsi" w:cstheme="minorHAnsi"/>
          <w:sz w:val="20"/>
          <w:szCs w:val="20"/>
        </w:rPr>
        <w:t xml:space="preserve"> and stored as a record associated with flight and duty times. The review is to ensure continual improvement of the system and its ongoing applicability to current operations. </w:t>
      </w:r>
    </w:p>
    <w:p w14:paraId="6356C435" w14:textId="593686E6" w:rsidR="00713EB1" w:rsidRDefault="00695D90" w:rsidP="00695D90">
      <w:pPr>
        <w:pStyle w:val="Heading2"/>
      </w:pPr>
      <w:bookmarkStart w:id="20" w:name="_Toc191533298"/>
      <w:r>
        <w:t>Flight duty limitations and fatigue management</w:t>
      </w:r>
      <w:bookmarkEnd w:id="20"/>
    </w:p>
    <w:p w14:paraId="74AE2BC6" w14:textId="77777777" w:rsidR="00516ED6" w:rsidRPr="001D551B" w:rsidRDefault="00516ED6" w:rsidP="00516ED6">
      <w:r>
        <w:rPr>
          <w:highlight w:val="green"/>
        </w:rPr>
        <w:t>&lt;XXX</w:t>
      </w:r>
      <w:r w:rsidRPr="001D551B">
        <w:rPr>
          <w:highlight w:val="green"/>
        </w:rPr>
        <w:t>X&gt;</w:t>
      </w:r>
      <w:r w:rsidRPr="001D551B">
        <w:t xml:space="preserve"> complies with CAO 48.1 Instrument 2019 Appendix 4 for </w:t>
      </w:r>
      <w:r>
        <w:t>Any Operation</w:t>
      </w:r>
      <w:r w:rsidRPr="001D551B">
        <w:t xml:space="preserve">. </w:t>
      </w:r>
    </w:p>
    <w:p w14:paraId="47D619F3" w14:textId="76A7EEF1" w:rsidR="00695D90" w:rsidRDefault="00516ED6" w:rsidP="00516ED6">
      <w:pPr>
        <w:pStyle w:val="Heading3"/>
      </w:pPr>
      <w:bookmarkStart w:id="21" w:name="_Toc191533299"/>
      <w:r>
        <w:t>Responsibilities</w:t>
      </w:r>
      <w:bookmarkEnd w:id="21"/>
    </w:p>
    <w:p w14:paraId="79640CF3" w14:textId="2D99B37A" w:rsidR="00516ED6" w:rsidRPr="00516ED6" w:rsidRDefault="000F28A2" w:rsidP="000F28A2">
      <w:pPr>
        <w:pStyle w:val="Heading4"/>
      </w:pPr>
      <w:r w:rsidRPr="001D551B">
        <w:rPr>
          <w:highlight w:val="green"/>
        </w:rPr>
        <w:t>&lt;XXXX&gt;</w:t>
      </w:r>
      <w:r w:rsidRPr="001D551B">
        <w:t xml:space="preserve"> Responsibilities</w:t>
      </w:r>
    </w:p>
    <w:p w14:paraId="7E2A0434" w14:textId="77777777" w:rsidR="004F294F" w:rsidRPr="001D551B" w:rsidRDefault="004F294F" w:rsidP="004F294F">
      <w:r>
        <w:t xml:space="preserve">The </w:t>
      </w:r>
      <w:r w:rsidRPr="001D551B">
        <w:t xml:space="preserve">Chief Pilot </w:t>
      </w:r>
      <w:r w:rsidRPr="001D551B">
        <w:rPr>
          <w:highlight w:val="green"/>
        </w:rPr>
        <w:t>(or delegated person)</w:t>
      </w:r>
      <w:r w:rsidRPr="001D551B">
        <w:t xml:space="preserve"> has responsibility for implementing and managing the fatigue management system on behalf of </w:t>
      </w:r>
      <w:r w:rsidRPr="001D551B">
        <w:rPr>
          <w:highlight w:val="green"/>
        </w:rPr>
        <w:t>&lt;XXXX&gt;</w:t>
      </w:r>
      <w:r w:rsidRPr="001D551B">
        <w:t>. Responsibilities include:</w:t>
      </w:r>
    </w:p>
    <w:p w14:paraId="2CF0314F" w14:textId="77777777" w:rsidR="004F294F" w:rsidRPr="00FF24CC" w:rsidRDefault="004F294F" w:rsidP="00527462">
      <w:pPr>
        <w:pStyle w:val="ListBullet"/>
      </w:pPr>
      <w:r w:rsidRPr="00FF24CC">
        <w:t xml:space="preserve">maintaining a reporting system for fatigue occurrences </w:t>
      </w:r>
    </w:p>
    <w:p w14:paraId="15A06544" w14:textId="77777777" w:rsidR="004F294F" w:rsidRPr="00FF24CC" w:rsidRDefault="004F294F" w:rsidP="00527462">
      <w:pPr>
        <w:pStyle w:val="ListBullet"/>
      </w:pPr>
      <w:r w:rsidRPr="00FF24CC">
        <w:lastRenderedPageBreak/>
        <w:t>ensuring roster limits are designed and promulgated in accordance with (iaw) the provisions of this manual</w:t>
      </w:r>
    </w:p>
    <w:p w14:paraId="455992B5" w14:textId="77777777" w:rsidR="004F294F" w:rsidRPr="00FF24CC" w:rsidRDefault="004F294F" w:rsidP="00527462">
      <w:pPr>
        <w:pStyle w:val="ListBullet"/>
      </w:pPr>
      <w:r w:rsidRPr="00FF24CC">
        <w:t>designating and recording a home base for each pilot and ensuring that each pilot is advised of this designation</w:t>
      </w:r>
    </w:p>
    <w:p w14:paraId="185DFBA7" w14:textId="3C0AEF91" w:rsidR="004F294F" w:rsidRPr="00FF24CC" w:rsidRDefault="004F294F" w:rsidP="00527462">
      <w:pPr>
        <w:pStyle w:val="ListBullet"/>
      </w:pPr>
      <w:r w:rsidRPr="00FF24CC">
        <w:t>ensure the roster is kept as up to date as possible and includes the most accurate account of expected operations for at least the following 7 days</w:t>
      </w:r>
    </w:p>
    <w:p w14:paraId="688BFD99" w14:textId="77777777" w:rsidR="004F294F" w:rsidRPr="00FF24CC" w:rsidRDefault="004F294F" w:rsidP="00527462">
      <w:pPr>
        <w:pStyle w:val="ListBullet"/>
      </w:pPr>
      <w:r w:rsidRPr="00FF24CC">
        <w:t>ensuring records of the following are made and stored for a minimum of 5 years:</w:t>
      </w:r>
    </w:p>
    <w:p w14:paraId="5D8CBECE" w14:textId="77777777" w:rsidR="004F294F" w:rsidRPr="00FF24CC" w:rsidRDefault="004F294F" w:rsidP="00527462">
      <w:pPr>
        <w:pStyle w:val="ListBullet2"/>
      </w:pPr>
      <w:r w:rsidRPr="00FF24CC">
        <w:t>the roster – the roster will be backed up daily and considered a reasonable prediction of operations for the following 7 days</w:t>
      </w:r>
    </w:p>
    <w:p w14:paraId="7B80D813" w14:textId="77777777" w:rsidR="004F294F" w:rsidRPr="00FF24CC" w:rsidRDefault="004F294F" w:rsidP="00527462">
      <w:pPr>
        <w:pStyle w:val="ListBullet2"/>
      </w:pPr>
      <w:r w:rsidRPr="00FF24CC">
        <w:t>ensuring records are maintained of all actual flight duty periods, standby periods, duty periods, split-duty periods. Off-duty periods and actual flight times of each pilot when acting in the capacity of a crew member</w:t>
      </w:r>
    </w:p>
    <w:p w14:paraId="18EE38AE" w14:textId="77777777" w:rsidR="004F294F" w:rsidRPr="00FF24CC" w:rsidRDefault="004F294F" w:rsidP="00527462">
      <w:pPr>
        <w:pStyle w:val="ListBullet2"/>
      </w:pPr>
      <w:r w:rsidRPr="00FF24CC">
        <w:t>extensions and exceedances including details of the situation involved and why the extension was required for the purposes of continual improvement.</w:t>
      </w:r>
    </w:p>
    <w:p w14:paraId="060134B8" w14:textId="35CDF15D" w:rsidR="004F294F" w:rsidRPr="00FF24CC" w:rsidRDefault="004F294F" w:rsidP="00527462">
      <w:pPr>
        <w:pStyle w:val="ListBullet"/>
      </w:pPr>
      <w:r w:rsidRPr="00FF24CC">
        <w:t xml:space="preserve">authorising extensions in unforeseen operational circumstances (iaw Section </w:t>
      </w:r>
      <w:r w:rsidRPr="00FF24CC">
        <w:fldChar w:fldCharType="begin"/>
      </w:r>
      <w:r w:rsidRPr="00FF24CC">
        <w:instrText xml:space="preserve"> REF _Ref32994282 \r \h </w:instrText>
      </w:r>
      <w:r w:rsidR="00FF24CC" w:rsidRPr="00FF24CC">
        <w:instrText xml:space="preserve"> \* MERGEFORMAT </w:instrText>
      </w:r>
      <w:r w:rsidRPr="00FF24CC">
        <w:fldChar w:fldCharType="separate"/>
      </w:r>
      <w:r w:rsidRPr="00FF24CC">
        <w:t>1.3</w:t>
      </w:r>
      <w:r w:rsidRPr="00FF24CC">
        <w:fldChar w:fldCharType="end"/>
      </w:r>
      <w:r w:rsidRPr="00FF24CC">
        <w:t xml:space="preserve"> Conditions and processes for extensions to limitations)</w:t>
      </w:r>
    </w:p>
    <w:p w14:paraId="77503196" w14:textId="0A9556A9" w:rsidR="004F294F" w:rsidRPr="00FF24CC" w:rsidRDefault="004F294F" w:rsidP="00527462">
      <w:pPr>
        <w:pStyle w:val="ListBullet"/>
      </w:pPr>
      <w:r w:rsidRPr="00FF24CC">
        <w:t>maintain a register of suitable accommodation locations (hotels/motels etc.) applicable to the scope of company operations</w:t>
      </w:r>
    </w:p>
    <w:p w14:paraId="5A8B30EA" w14:textId="023BD901" w:rsidR="004F294F" w:rsidRPr="00FF24CC" w:rsidRDefault="004F294F" w:rsidP="00527462">
      <w:pPr>
        <w:pStyle w:val="ListBullet"/>
      </w:pPr>
      <w:r w:rsidRPr="00FF24CC">
        <w:t xml:space="preserve">ensuring pilots are contacted only in accordance with the communication protocol (refer Section </w:t>
      </w:r>
      <w:r w:rsidRPr="00FF24CC">
        <w:fldChar w:fldCharType="begin"/>
      </w:r>
      <w:r w:rsidRPr="00FF24CC">
        <w:instrText xml:space="preserve"> REF _Ref32994331 \r \h </w:instrText>
      </w:r>
      <w:r w:rsidR="00FF24CC" w:rsidRPr="00FF24CC">
        <w:instrText xml:space="preserve"> \* MERGEFORMAT </w:instrText>
      </w:r>
      <w:r w:rsidRPr="00FF24CC">
        <w:fldChar w:fldCharType="separate"/>
      </w:r>
      <w:r w:rsidRPr="00FF24CC">
        <w:t>1.2.1.4</w:t>
      </w:r>
      <w:r w:rsidRPr="00FF24CC">
        <w:fldChar w:fldCharType="end"/>
      </w:r>
      <w:r w:rsidRPr="00FF24CC">
        <w:t xml:space="preserve"> Communication protocol) </w:t>
      </w:r>
    </w:p>
    <w:p w14:paraId="28E070BA" w14:textId="68AABE07" w:rsidR="004F294F" w:rsidRPr="00FF24CC" w:rsidRDefault="004F294F" w:rsidP="00527462">
      <w:pPr>
        <w:pStyle w:val="ListBullet"/>
      </w:pPr>
      <w:r w:rsidRPr="00FF24CC">
        <w:t xml:space="preserve">ensuring all pilots and relevant staff (including rostering staff) are trained in accordance with Section </w:t>
      </w:r>
      <w:r w:rsidRPr="00FF24CC">
        <w:fldChar w:fldCharType="begin"/>
      </w:r>
      <w:r w:rsidRPr="00FF24CC">
        <w:instrText xml:space="preserve"> REF _Ref32994379 \r \h </w:instrText>
      </w:r>
      <w:r w:rsidR="00FF24CC" w:rsidRPr="00FF24CC">
        <w:instrText xml:space="preserve"> \* MERGEFORMAT </w:instrText>
      </w:r>
      <w:r w:rsidRPr="00FF24CC">
        <w:fldChar w:fldCharType="separate"/>
      </w:r>
      <w:r w:rsidRPr="00FF24CC">
        <w:t>1.2.16</w:t>
      </w:r>
      <w:r w:rsidRPr="00FF24CC">
        <w:fldChar w:fldCharType="end"/>
      </w:r>
      <w:r w:rsidRPr="00FF24CC">
        <w:t xml:space="preserve"> Training</w:t>
      </w:r>
    </w:p>
    <w:p w14:paraId="455162BE" w14:textId="77777777" w:rsidR="004F294F" w:rsidRPr="00FF24CC" w:rsidRDefault="004F294F" w:rsidP="00527462">
      <w:pPr>
        <w:pStyle w:val="ListBullet"/>
      </w:pPr>
      <w:r w:rsidRPr="00FF24CC">
        <w:t>ensuring all pilots are aware of the fatigue management system, its limits and procedures and their responsibilities</w:t>
      </w:r>
    </w:p>
    <w:p w14:paraId="5E45DE53" w14:textId="16FB7F18" w:rsidR="004F294F" w:rsidRPr="00FF24CC" w:rsidRDefault="004F294F" w:rsidP="00527462">
      <w:pPr>
        <w:pStyle w:val="ListBullet"/>
      </w:pPr>
      <w:r w:rsidRPr="00FF24CC">
        <w:t xml:space="preserve">conducting Fatigue Hazard Identification in accordance with Section </w:t>
      </w:r>
      <w:r w:rsidRPr="00FF24CC">
        <w:fldChar w:fldCharType="begin"/>
      </w:r>
      <w:r w:rsidRPr="00FF24CC">
        <w:instrText xml:space="preserve"> REF _Ref32996186 \r \h </w:instrText>
      </w:r>
      <w:r w:rsidR="00FF24CC" w:rsidRPr="00FF24CC">
        <w:instrText xml:space="preserve"> \* MERGEFORMAT </w:instrText>
      </w:r>
      <w:r w:rsidRPr="00FF24CC">
        <w:fldChar w:fldCharType="separate"/>
      </w:r>
      <w:r w:rsidRPr="00FF24CC">
        <w:t>1.2.17</w:t>
      </w:r>
      <w:r w:rsidRPr="00FF24CC">
        <w:fldChar w:fldCharType="end"/>
      </w:r>
      <w:r w:rsidRPr="00FF24CC">
        <w:t xml:space="preserve"> Fatigue hazard identification</w:t>
      </w:r>
    </w:p>
    <w:p w14:paraId="396F050C" w14:textId="5AB7D5C5" w:rsidR="004F294F" w:rsidRPr="00FF24CC" w:rsidRDefault="004F294F" w:rsidP="00527462">
      <w:pPr>
        <w:pStyle w:val="ListBullet"/>
      </w:pPr>
      <w:r w:rsidRPr="00FF24CC">
        <w:t xml:space="preserve">conduct an annual formal review and other reviews as required by the Fatigue Management Policies and Procedures (iaw Section </w:t>
      </w:r>
      <w:r w:rsidRPr="00FF24CC">
        <w:fldChar w:fldCharType="begin"/>
      </w:r>
      <w:r w:rsidRPr="00FF24CC">
        <w:instrText xml:space="preserve"> REF _Ref32996196 \r \h </w:instrText>
      </w:r>
      <w:r w:rsidR="00FF24CC" w:rsidRPr="00FF24CC">
        <w:instrText xml:space="preserve"> \* MERGEFORMAT </w:instrText>
      </w:r>
      <w:r w:rsidRPr="00FF24CC">
        <w:fldChar w:fldCharType="separate"/>
      </w:r>
      <w:r w:rsidRPr="00FF24CC">
        <w:t>1.1</w:t>
      </w:r>
      <w:r w:rsidRPr="00FF24CC">
        <w:fldChar w:fldCharType="end"/>
      </w:r>
      <w:r w:rsidRPr="00FF24CC">
        <w:t xml:space="preserve"> Fatigue management policy).</w:t>
      </w:r>
    </w:p>
    <w:p w14:paraId="588EF2D5" w14:textId="77777777" w:rsidR="005C7AAF" w:rsidRPr="00530FDA" w:rsidRDefault="005C7AAF" w:rsidP="00530FDA">
      <w:pPr>
        <w:rPr>
          <w:b/>
          <w:bCs/>
          <w:color w:val="AC2C0C"/>
        </w:rPr>
      </w:pPr>
      <w:r w:rsidRPr="00530FDA">
        <w:rPr>
          <w:b/>
          <w:bCs/>
          <w:color w:val="AC2C0C"/>
        </w:rPr>
        <w:t>Notes:</w:t>
      </w:r>
    </w:p>
    <w:p w14:paraId="7F06C8C4" w14:textId="77777777" w:rsidR="005C7AAF" w:rsidRPr="00530FDA" w:rsidRDefault="005C7AAF" w:rsidP="00530FDA">
      <w:pPr>
        <w:ind w:left="1134" w:hanging="567"/>
        <w:rPr>
          <w:color w:val="AC2C0C"/>
        </w:rPr>
      </w:pPr>
      <w:r w:rsidRPr="00530FDA">
        <w:rPr>
          <w:color w:val="AC2C0C"/>
        </w:rPr>
        <w:t>1.</w:t>
      </w:r>
      <w:r w:rsidRPr="00530FDA">
        <w:rPr>
          <w:color w:val="AC2C0C"/>
        </w:rPr>
        <w:tab/>
        <w:t>If the duties associated with these responsibilities are delegated to another staff member the details should be documented in this section.</w:t>
      </w:r>
    </w:p>
    <w:p w14:paraId="324E0C0E" w14:textId="50F6E595" w:rsidR="00AA2773" w:rsidRPr="00530FDA" w:rsidRDefault="00AA2773" w:rsidP="00530FDA">
      <w:pPr>
        <w:ind w:left="1134" w:hanging="567"/>
        <w:rPr>
          <w:color w:val="AC2C0C"/>
        </w:rPr>
      </w:pPr>
      <w:r w:rsidRPr="00530FDA">
        <w:rPr>
          <w:color w:val="AC2C0C"/>
        </w:rPr>
        <w:t>2.</w:t>
      </w:r>
      <w:r w:rsidRPr="00530FDA">
        <w:rPr>
          <w:color w:val="AC2C0C"/>
        </w:rPr>
        <w:tab/>
        <w:t>This section should be specifically referenced in the general section on Chief Pilot responsibilities (and duty delegate if nominated).</w:t>
      </w:r>
    </w:p>
    <w:p w14:paraId="2C61922A" w14:textId="4FE39F52" w:rsidR="009C3BD5" w:rsidRDefault="00AA2773" w:rsidP="00AA2773">
      <w:pPr>
        <w:pStyle w:val="Heading4"/>
      </w:pPr>
      <w:r>
        <w:t>Pilot responsibilities</w:t>
      </w:r>
    </w:p>
    <w:p w14:paraId="57F750DA" w14:textId="77777777" w:rsidR="00DB4CB1" w:rsidRPr="0045423F" w:rsidRDefault="00DB4CB1" w:rsidP="00DB4CB1">
      <w:r w:rsidRPr="0045423F">
        <w:rPr>
          <w:highlight w:val="green"/>
        </w:rPr>
        <w:t>&lt;XXXX&gt;</w:t>
      </w:r>
      <w:r w:rsidRPr="0045423F">
        <w:t xml:space="preserve"> recognise</w:t>
      </w:r>
      <w:r>
        <w:t>s</w:t>
      </w:r>
      <w:r w:rsidRPr="0045423F">
        <w:t xml:space="preserve"> that many factors are outside the control of the individual and unforeseen circumstances will arise from time to time that will affect the individual’s ability to manage their sleep opportunities and level of fatigue. However, pilots have a legal responsibility to appropriately manage fatigue factors (and fitness for duty generally) that it is reasonable to consider are within their control and thereby prepare adequately for each flight duty period. Pilots also have a responsibility to notify the </w:t>
      </w:r>
      <w:r w:rsidRPr="0045423F">
        <w:rPr>
          <w:highlight w:val="green"/>
        </w:rPr>
        <w:t>&lt;XXXX&gt;</w:t>
      </w:r>
      <w:r w:rsidRPr="0045423F">
        <w:t xml:space="preserve"> if they believe they are not or unlikely to be fit for a flight.</w:t>
      </w:r>
    </w:p>
    <w:p w14:paraId="45E5927D" w14:textId="77777777" w:rsidR="00DB4CB1" w:rsidRPr="0045423F" w:rsidRDefault="00DB4CB1" w:rsidP="00DB4CB1">
      <w:r w:rsidRPr="0045423F">
        <w:rPr>
          <w:highlight w:val="green"/>
        </w:rPr>
        <w:t>&lt;XXXX&gt;</w:t>
      </w:r>
      <w:r w:rsidRPr="0045423F">
        <w:t xml:space="preserve"> expect</w:t>
      </w:r>
      <w:r>
        <w:t>s</w:t>
      </w:r>
      <w:r w:rsidRPr="0045423F">
        <w:t xml:space="preserve"> the following from its pilot in respect of fatigue management. All pilots must:</w:t>
      </w:r>
    </w:p>
    <w:p w14:paraId="13319057" w14:textId="77777777" w:rsidR="00DB4CB1" w:rsidRPr="00DB4CB1" w:rsidRDefault="00DB4CB1" w:rsidP="00A7418F">
      <w:pPr>
        <w:pStyle w:val="ListBullet"/>
      </w:pPr>
      <w:r w:rsidRPr="00DB4CB1">
        <w:t xml:space="preserve">participate in the </w:t>
      </w:r>
      <w:r w:rsidRPr="00DB4CB1">
        <w:rPr>
          <w:highlight w:val="green"/>
        </w:rPr>
        <w:t>&lt;XXXX&gt;</w:t>
      </w:r>
      <w:r w:rsidRPr="00DB4CB1">
        <w:t xml:space="preserve"> provided training and work towards a detailed understanding of the underlying causes, effects, mitigation strategies applicable to both fatigue and alertness management</w:t>
      </w:r>
    </w:p>
    <w:p w14:paraId="6F7B25A8" w14:textId="77777777" w:rsidR="00DB4CB1" w:rsidRPr="00DB4CB1" w:rsidRDefault="00DB4CB1" w:rsidP="00A7418F">
      <w:pPr>
        <w:pStyle w:val="ListBullet"/>
      </w:pPr>
      <w:r w:rsidRPr="00DB4CB1">
        <w:t>take advantage of sleep and rest opportunities provided to achieve required restorative sleep or rest, in order to be sufficiently alert for subsequent flight duties</w:t>
      </w:r>
    </w:p>
    <w:p w14:paraId="626085E1" w14:textId="02EA351E" w:rsidR="00DB4CB1" w:rsidRPr="00DB4CB1" w:rsidRDefault="00DB4CB1" w:rsidP="00A7418F">
      <w:pPr>
        <w:pStyle w:val="ListBullet"/>
      </w:pPr>
      <w:r w:rsidRPr="00DB4CB1">
        <w:t xml:space="preserve">monitor their fatigue state and advise the Chief Pilot (or delegated person) via the communications protocol (refer Section </w:t>
      </w:r>
      <w:r w:rsidRPr="00DB4CB1">
        <w:fldChar w:fldCharType="begin"/>
      </w:r>
      <w:r w:rsidRPr="00DB4CB1">
        <w:instrText xml:space="preserve"> REF _Ref32994331 \r \h  \* MERGEFORMAT </w:instrText>
      </w:r>
      <w:r w:rsidRPr="00DB4CB1">
        <w:fldChar w:fldCharType="separate"/>
      </w:r>
      <w:r w:rsidRPr="00DB4CB1">
        <w:t>1.2.1.4</w:t>
      </w:r>
      <w:r w:rsidRPr="00DB4CB1">
        <w:fldChar w:fldCharType="end"/>
      </w:r>
      <w:r w:rsidRPr="00DB4CB1">
        <w:t xml:space="preserve"> Communication protocol) as soon as possible once they believe it might not be available or could have an unacceptable fatigue risk level</w:t>
      </w:r>
    </w:p>
    <w:p w14:paraId="2BFCFFA7" w14:textId="77777777" w:rsidR="00DB4CB1" w:rsidRPr="00DB4CB1" w:rsidRDefault="00DB4CB1" w:rsidP="00A7418F">
      <w:pPr>
        <w:pStyle w:val="ListBullet"/>
      </w:pPr>
      <w:r w:rsidRPr="00DB4CB1">
        <w:lastRenderedPageBreak/>
        <w:t>complete a fatigue occurrence report (Form OR) when they believe that fatigue has led to an unacceptable reduction in safety margins or would have led to an unacceptable reduction in safety margins had some additional mitigating action not been taken</w:t>
      </w:r>
    </w:p>
    <w:p w14:paraId="23E86743" w14:textId="6E047C4A" w:rsidR="00DB4CB1" w:rsidRPr="00DB4CB1" w:rsidRDefault="00DB4CB1" w:rsidP="00A7418F">
      <w:pPr>
        <w:pStyle w:val="ListBullet"/>
      </w:pPr>
      <w:r w:rsidRPr="00DB4CB1">
        <w:t xml:space="preserve">accurately record actual flight and duty times (refer Section </w:t>
      </w:r>
      <w:r w:rsidRPr="00DB4CB1">
        <w:fldChar w:fldCharType="begin"/>
      </w:r>
      <w:r w:rsidRPr="00DB4CB1">
        <w:instrText xml:space="preserve"> REF _Ref32996266 \r \h  \* MERGEFORMAT </w:instrText>
      </w:r>
      <w:r w:rsidRPr="00DB4CB1">
        <w:fldChar w:fldCharType="separate"/>
      </w:r>
      <w:r w:rsidRPr="00DB4CB1">
        <w:t>1.2.12</w:t>
      </w:r>
      <w:r w:rsidRPr="00DB4CB1">
        <w:fldChar w:fldCharType="end"/>
      </w:r>
      <w:r w:rsidRPr="00DB4CB1">
        <w:t xml:space="preserve"> Recording flight and duty times)</w:t>
      </w:r>
    </w:p>
    <w:p w14:paraId="25CE34A8" w14:textId="77777777" w:rsidR="00DB4CB1" w:rsidRPr="00DB4CB1" w:rsidRDefault="00DB4CB1" w:rsidP="00A7418F">
      <w:pPr>
        <w:pStyle w:val="ListBullet"/>
      </w:pPr>
      <w:r w:rsidRPr="00DB4CB1">
        <w:t>notify the Chief Pilot (or delegated person) via the communications protocol as soon as it becomes apparent that flight and duty time limits might be exceeded (e.g. due to unforeseen operational circumstances)</w:t>
      </w:r>
    </w:p>
    <w:p w14:paraId="72C6D729" w14:textId="77777777" w:rsidR="00DB4CB1" w:rsidRPr="00DB4CB1" w:rsidRDefault="00DB4CB1" w:rsidP="00A7418F">
      <w:pPr>
        <w:pStyle w:val="ListBullet"/>
      </w:pPr>
      <w:r w:rsidRPr="00DB4CB1">
        <w:t>if working on a contract basis, provide details of previous FDPs, ODPs and cumulated flight and duty time so that rosters can be built that do not exceed any limits</w:t>
      </w:r>
    </w:p>
    <w:p w14:paraId="513940B2" w14:textId="77777777" w:rsidR="00DB4CB1" w:rsidRPr="00DB4CB1" w:rsidRDefault="00DB4CB1" w:rsidP="00A7418F">
      <w:pPr>
        <w:pStyle w:val="ListBullet"/>
      </w:pPr>
      <w:r w:rsidRPr="00DB4CB1">
        <w:t>if they become aware of any errors in rosters, or the possibility of exceeding cumulative limits bring these to the attention of the Chief Pilot (or delegated person)</w:t>
      </w:r>
    </w:p>
    <w:p w14:paraId="1C73CFCC" w14:textId="77777777" w:rsidR="00DB4CB1" w:rsidRPr="00DB4CB1" w:rsidRDefault="00DB4CB1" w:rsidP="00A7418F">
      <w:pPr>
        <w:pStyle w:val="ListBullet"/>
      </w:pPr>
      <w:r w:rsidRPr="00DB4CB1">
        <w:t>be aware of obligations relating to extensions and reassignments, including when to refuse, consideration of alertness and authorisation requirements</w:t>
      </w:r>
    </w:p>
    <w:p w14:paraId="159C1FC6" w14:textId="21F78480" w:rsidR="00AA2773" w:rsidRPr="00DB4CB1" w:rsidRDefault="00DB4CB1" w:rsidP="00A7418F">
      <w:pPr>
        <w:pStyle w:val="ListBullet"/>
      </w:pPr>
      <w:r w:rsidRPr="00DB4CB1">
        <w:t>notify the Chief Pilot (or delegated person), of their personal situation or any changes to the situation, if they believe that, because of its nature, duration, effects or for any other reason, it might impact on their ability to meet the operator’s fatigue risk management policies or their obligations. This could include factors such as; a new baby, being a caregiver, secondary employment, travelling a long distance to report for duty. Once notified this will be noted as a continuing state of affairs for the pilot and does not require repetition reporting (unless circumstances change).</w:t>
      </w:r>
    </w:p>
    <w:p w14:paraId="168FB347" w14:textId="49D89E05" w:rsidR="009C3BD5" w:rsidRDefault="004454AA" w:rsidP="004454AA">
      <w:pPr>
        <w:pStyle w:val="Heading4"/>
      </w:pPr>
      <w:r>
        <w:t>Alertness consideration table (Form ACTab)</w:t>
      </w:r>
    </w:p>
    <w:p w14:paraId="624DB0C6" w14:textId="0A1BCAC3" w:rsidR="00187A37" w:rsidRDefault="00187A37" w:rsidP="00187A37">
      <w:r w:rsidRPr="009C1BE4">
        <w:t>It is recommended that the alertness consideration table Form ACTab be used to assist a pilot in assessing their alertness before a</w:t>
      </w:r>
      <w:r>
        <w:t>n</w:t>
      </w:r>
      <w:r w:rsidRPr="009C1BE4">
        <w:t xml:space="preserve"> FDP or extension. This table is for assistance to increase the awareness of the Pilot and operator to the individual’s current fatigue status. If the pilot feels they are too fatigued to commence or continue in a</w:t>
      </w:r>
      <w:r>
        <w:t>n</w:t>
      </w:r>
      <w:r w:rsidRPr="009C1BE4">
        <w:t xml:space="preserve"> FDP or to undertake an </w:t>
      </w:r>
      <w:r w:rsidR="00645242" w:rsidRPr="009C1BE4">
        <w:t>extension,</w:t>
      </w:r>
      <w:r w:rsidRPr="009C1BE4">
        <w:t xml:space="preserve"> then they should report fatigued and discontinue the FDP. Similarly, while </w:t>
      </w:r>
      <w:r w:rsidRPr="008D3CB2">
        <w:rPr>
          <w:highlight w:val="green"/>
        </w:rPr>
        <w:t>&lt;XXXX&gt;</w:t>
      </w:r>
      <w:r w:rsidRPr="009C1BE4">
        <w:t xml:space="preserve"> may use the Form ACTab to assist in discussing the pilot’s level of fatigue, the form, similar to any predictive fatigue tool, should not be used as a means to apply any pressure pilots to continue a</w:t>
      </w:r>
      <w:r>
        <w:t>n</w:t>
      </w:r>
      <w:r w:rsidRPr="009C1BE4">
        <w:t xml:space="preserve"> FDP or undertake an extension</w:t>
      </w:r>
      <w:r>
        <w:t>.</w:t>
      </w:r>
    </w:p>
    <w:p w14:paraId="403E4268" w14:textId="59838FB1" w:rsidR="004454AA" w:rsidRPr="004454AA" w:rsidRDefault="00187A37" w:rsidP="00187A37">
      <w:r w:rsidRPr="00DD194D">
        <w:t>Alternatives to</w:t>
      </w:r>
      <w:r>
        <w:t xml:space="preserve"> Form ACTab</w:t>
      </w:r>
      <w:r w:rsidRPr="00665ACE">
        <w:t xml:space="preserve"> </w:t>
      </w:r>
      <w:r w:rsidRPr="00DD194D">
        <w:t>(Appendix B) may be found on the iOS App Store or the Google Play Store. For example: Fatigue SAFE, Fatigue App. These applications could be used as a starting point in the assessment of an individual's fatigue level.</w:t>
      </w:r>
    </w:p>
    <w:p w14:paraId="43C416C2" w14:textId="243A3AB1" w:rsidR="009C3BD5" w:rsidRDefault="003F09D5" w:rsidP="003F09D5">
      <w:pPr>
        <w:pStyle w:val="Heading4"/>
      </w:pPr>
      <w:r>
        <w:t>Communication protocol</w:t>
      </w:r>
    </w:p>
    <w:p w14:paraId="601FFBCA" w14:textId="77777777" w:rsidR="00E2270A" w:rsidRPr="0045423F" w:rsidRDefault="00E2270A" w:rsidP="00E2270A">
      <w:r w:rsidRPr="0045423F">
        <w:t xml:space="preserve">All communications between </w:t>
      </w:r>
      <w:r w:rsidRPr="0045423F">
        <w:rPr>
          <w:highlight w:val="green"/>
        </w:rPr>
        <w:t>&lt;XXXX&gt;</w:t>
      </w:r>
      <w:r w:rsidRPr="0045423F">
        <w:t xml:space="preserve"> and a pilot while the pilot is off-duty must be in accordance with the following communication protocol:</w:t>
      </w:r>
    </w:p>
    <w:p w14:paraId="460B63A7" w14:textId="77777777" w:rsidR="00E2270A" w:rsidRPr="00E2270A" w:rsidRDefault="00E2270A" w:rsidP="004F6436">
      <w:pPr>
        <w:pStyle w:val="ListBullet"/>
      </w:pPr>
      <w:r w:rsidRPr="00E2270A">
        <w:rPr>
          <w:highlight w:val="green"/>
        </w:rPr>
        <w:t>&lt;XXXX&gt;</w:t>
      </w:r>
      <w:r w:rsidRPr="00E2270A">
        <w:t xml:space="preserve"> will endeavour to contact pilots outside of their prior sleep opportunity</w:t>
      </w:r>
    </w:p>
    <w:p w14:paraId="3DFAD8DB" w14:textId="77777777" w:rsidR="00E2270A" w:rsidRPr="00E2270A" w:rsidRDefault="00E2270A" w:rsidP="004F6436">
      <w:pPr>
        <w:pStyle w:val="ListBullet"/>
      </w:pPr>
      <w:r w:rsidRPr="00E2270A">
        <w:t>if the pilot needs to be contacted during or close to their prior sleep opportunity the preferably method is by SMS. A voice message may also be left if the message is deemed too complex for SMS. If there is any doubt about mobile phone reception coverage at a location the message can be left with the hotel reception</w:t>
      </w:r>
    </w:p>
    <w:p w14:paraId="5B5E2592" w14:textId="77777777" w:rsidR="00E2270A" w:rsidRPr="00E2270A" w:rsidRDefault="00E2270A" w:rsidP="004F6436">
      <w:pPr>
        <w:pStyle w:val="ListBullet"/>
      </w:pPr>
      <w:r w:rsidRPr="00E2270A">
        <w:t>the pilot should ensure that their mobile phone is on ‘silent’ during all prior sleep opportunity periods to, as best as possible, ensure uninterrupted restorative sleep</w:t>
      </w:r>
    </w:p>
    <w:p w14:paraId="45D42DFA" w14:textId="77777777" w:rsidR="00E2270A" w:rsidRPr="00E2270A" w:rsidRDefault="00E2270A" w:rsidP="004F6436">
      <w:pPr>
        <w:pStyle w:val="ListBullet"/>
      </w:pPr>
      <w:r w:rsidRPr="00E2270A">
        <w:t>when an FCM is interrupted during sleep opportunity, this may affect the FCM’s fitness for duty before the commencement of, or during, the next FDP</w:t>
      </w:r>
    </w:p>
    <w:p w14:paraId="77F4A4C9" w14:textId="77777777" w:rsidR="00E2270A" w:rsidRPr="00E2270A" w:rsidRDefault="00E2270A" w:rsidP="004F6436">
      <w:pPr>
        <w:pStyle w:val="ListBullet"/>
      </w:pPr>
      <w:r w:rsidRPr="00E2270A">
        <w:t>the pilot must check their SMS messages and reply to any SMS or voice message notifying the pilot of a delay, before leaving the location of the prior sleep opportunity</w:t>
      </w:r>
    </w:p>
    <w:p w14:paraId="7F62B278" w14:textId="77777777" w:rsidR="00E2270A" w:rsidRPr="00E2270A" w:rsidRDefault="00E2270A" w:rsidP="004F6436">
      <w:pPr>
        <w:pStyle w:val="ListBullet"/>
      </w:pPr>
      <w:r w:rsidRPr="00E2270A">
        <w:t>an SMS sent and shown as delivered or the leaving of a voice message is deemed to be notification however the pilot shall still reply to the SMS before leaving the location of the prior sleep opportunity to confirm they understand the message</w:t>
      </w:r>
    </w:p>
    <w:p w14:paraId="0865A4C0" w14:textId="77777777" w:rsidR="00E2270A" w:rsidRPr="00E2270A" w:rsidRDefault="00E2270A" w:rsidP="004F6436">
      <w:pPr>
        <w:pStyle w:val="ListBullet"/>
      </w:pPr>
      <w:r w:rsidRPr="00E2270A">
        <w:t>the pilot will check with the hotel reception for messages prior to checking out at locations where mobile phone reception is in doubt</w:t>
      </w:r>
    </w:p>
    <w:p w14:paraId="7F6FA2B4" w14:textId="3E6E16AB" w:rsidR="003F09D5" w:rsidRPr="00E2270A" w:rsidRDefault="00E2270A" w:rsidP="001572E3">
      <w:pPr>
        <w:pStyle w:val="ListBullet"/>
      </w:pPr>
      <w:r w:rsidRPr="00E2270A">
        <w:lastRenderedPageBreak/>
        <w:t>the timing and content of SMS messages (and phone calls) regarding delays will be logged in the rostering system.</w:t>
      </w:r>
    </w:p>
    <w:p w14:paraId="690E8D6E" w14:textId="77777777" w:rsidR="004376A0" w:rsidRPr="005F56D7" w:rsidRDefault="004376A0" w:rsidP="005F56D7">
      <w:pPr>
        <w:ind w:left="1134" w:hanging="1134"/>
        <w:rPr>
          <w:color w:val="AC2C0C"/>
        </w:rPr>
      </w:pPr>
      <w:r w:rsidRPr="005F56D7">
        <w:rPr>
          <w:b/>
          <w:bCs/>
          <w:color w:val="AC2C0C"/>
        </w:rPr>
        <w:t>Note:</w:t>
      </w:r>
      <w:r w:rsidRPr="005F56D7">
        <w:rPr>
          <w:color w:val="AC2C0C"/>
        </w:rPr>
        <w:tab/>
        <w:t>SMS is only one method of contact; any effective method that did not interrupt sleep would be acceptable.</w:t>
      </w:r>
    </w:p>
    <w:p w14:paraId="2473ACFB" w14:textId="77777777" w:rsidR="00071150" w:rsidRPr="0045423F" w:rsidRDefault="00071150" w:rsidP="00071150">
      <w:r w:rsidRPr="0045423F">
        <w:t xml:space="preserve">All required or urgent communications between a pilot and </w:t>
      </w:r>
      <w:r w:rsidRPr="0045423F">
        <w:rPr>
          <w:highlight w:val="green"/>
        </w:rPr>
        <w:t>&lt;XXXX&gt;</w:t>
      </w:r>
      <w:r w:rsidRPr="0045423F">
        <w:t xml:space="preserve"> during an ODP or FDP will be in accordance with the following communication protocol:</w:t>
      </w:r>
    </w:p>
    <w:p w14:paraId="04BFD6C7" w14:textId="77777777" w:rsidR="00071150" w:rsidRPr="009F58E3" w:rsidRDefault="00071150" w:rsidP="001572E3">
      <w:pPr>
        <w:pStyle w:val="ListBullet"/>
      </w:pPr>
      <w:r w:rsidRPr="009F58E3">
        <w:t>in the first instance the pilot will contact the Chief Pilot (or delegated person) as soon as practicable on the duty phone number</w:t>
      </w:r>
    </w:p>
    <w:p w14:paraId="4E9F4F9B" w14:textId="77777777" w:rsidR="00071150" w:rsidRPr="009F58E3" w:rsidRDefault="00071150" w:rsidP="001572E3">
      <w:pPr>
        <w:pStyle w:val="ListBullet"/>
      </w:pPr>
      <w:r w:rsidRPr="009F58E3">
        <w:t>if no answer is received, the pilot will leave a detailed voice message including their name and aircraft registration (if appropriate) and send an SMS message notifying that a voice message has been left</w:t>
      </w:r>
    </w:p>
    <w:p w14:paraId="50BDD9CE" w14:textId="77777777" w:rsidR="00071150" w:rsidRPr="009F58E3" w:rsidRDefault="00071150" w:rsidP="001572E3">
      <w:pPr>
        <w:pStyle w:val="ListBullet"/>
      </w:pPr>
      <w:r w:rsidRPr="009F58E3">
        <w:t>if the message relates to an extension request, the pilot must ensure they receive a response approving the extension prior to extending.</w:t>
      </w:r>
    </w:p>
    <w:p w14:paraId="1E598E47" w14:textId="77777777" w:rsidR="00071150" w:rsidRPr="0045423F" w:rsidRDefault="00071150" w:rsidP="00071150">
      <w:r w:rsidRPr="0045423F">
        <w:t>All required or urgent communications between the Chief Pilot (or delegated person) and a pilot during an FDP will be in accordance with the following communication protocol:</w:t>
      </w:r>
    </w:p>
    <w:p w14:paraId="6CB3F67C" w14:textId="77777777" w:rsidR="00071150" w:rsidRPr="009F58E3" w:rsidRDefault="00071150" w:rsidP="005F56D7">
      <w:pPr>
        <w:pStyle w:val="ListBullet"/>
      </w:pPr>
      <w:r w:rsidRPr="009F58E3">
        <w:t>in the first instance the Chief Pilot (or delegated person) will contact the pilot on the mobile phone number supplied by the pilot</w:t>
      </w:r>
    </w:p>
    <w:p w14:paraId="4F03D1D5" w14:textId="77777777" w:rsidR="00071150" w:rsidRPr="009F58E3" w:rsidRDefault="00071150" w:rsidP="005F56D7">
      <w:pPr>
        <w:pStyle w:val="ListBullet"/>
      </w:pPr>
      <w:r w:rsidRPr="009F58E3">
        <w:t>if no answer is received, the Chief Pilot (or delegated person) will leave a detailed voice message and send an SMS message notifying that a voice message has been left</w:t>
      </w:r>
    </w:p>
    <w:p w14:paraId="4457A1AE" w14:textId="6095A9AD" w:rsidR="003F09D5" w:rsidRPr="009F58E3" w:rsidRDefault="00071150" w:rsidP="005F56D7">
      <w:pPr>
        <w:pStyle w:val="ListBullet"/>
      </w:pPr>
      <w:r w:rsidRPr="009F58E3">
        <w:t>if the message relates to an extension request, the Chief Pilot (or delegated person) will gather sufficient information about the nature of the extension and the level of fatigue of the pilot to ensure they can adequately assess whether safety will be impacted before approving the extension.</w:t>
      </w:r>
    </w:p>
    <w:p w14:paraId="37F752D0" w14:textId="4A0FDFEE" w:rsidR="003F09D5" w:rsidRDefault="009F58E3" w:rsidP="009F58E3">
      <w:pPr>
        <w:pStyle w:val="Heading3"/>
      </w:pPr>
      <w:bookmarkStart w:id="22" w:name="_Toc191533300"/>
      <w:r>
        <w:t>Prior sleep opportunity</w:t>
      </w:r>
      <w:bookmarkEnd w:id="22"/>
    </w:p>
    <w:p w14:paraId="7B5CA88B" w14:textId="01449360" w:rsidR="00D7205E" w:rsidRPr="0045423F" w:rsidRDefault="00D7205E" w:rsidP="00D7205E">
      <w:r w:rsidRPr="0045423F">
        <w:t>When rostered for a</w:t>
      </w:r>
      <w:r>
        <w:t>n</w:t>
      </w:r>
      <w:r w:rsidRPr="0045423F">
        <w:t xml:space="preserve"> FDP or period of standby at home base the pilot will have at least 8 consecutive hours sleep opportunity in the preceding 12 hours before the commencement of their duty. Unless a unique arrangement has been agreed to between the pilot and the Chief Pilot </w:t>
      </w:r>
      <w:r w:rsidRPr="0045423F">
        <w:rPr>
          <w:highlight w:val="green"/>
        </w:rPr>
        <w:t>(or delegated person)</w:t>
      </w:r>
      <w:r w:rsidRPr="0045423F">
        <w:t xml:space="preserve"> and recorded, the sleep opportunity provided before a</w:t>
      </w:r>
      <w:r>
        <w:t>n</w:t>
      </w:r>
      <w:r w:rsidRPr="0045423F">
        <w:t xml:space="preserve"> FDP will not include the 2 hours immediately before the commencement of a FDP. Any unique arrangement is to be recorded as part of the Flight and Duty Records (Section</w:t>
      </w:r>
      <w:r>
        <w:t xml:space="preserve"> </w:t>
      </w:r>
      <w:r>
        <w:fldChar w:fldCharType="begin"/>
      </w:r>
      <w:r>
        <w:instrText xml:space="preserve"> REF _Ref32996353 \r \h </w:instrText>
      </w:r>
      <w:r>
        <w:fldChar w:fldCharType="separate"/>
      </w:r>
      <w:r>
        <w:t>1.2.18</w:t>
      </w:r>
      <w:r>
        <w:fldChar w:fldCharType="end"/>
      </w:r>
      <w:r w:rsidRPr="0045423F">
        <w:t xml:space="preserve"> Flight and </w:t>
      </w:r>
      <w:r>
        <w:t>d</w:t>
      </w:r>
      <w:r w:rsidRPr="0045423F">
        <w:t xml:space="preserve">uty </w:t>
      </w:r>
      <w:r>
        <w:t>r</w:t>
      </w:r>
      <w:r w:rsidRPr="0045423F">
        <w:t>ecords).</w:t>
      </w:r>
    </w:p>
    <w:p w14:paraId="2CBACEFD" w14:textId="75E3205A" w:rsidR="00D7205E" w:rsidRPr="0045423F" w:rsidRDefault="00D7205E" w:rsidP="00D7205E">
      <w:r w:rsidRPr="0045423F">
        <w:t>When rostering away from home base the pilot will have at least 8 consecutive hours sleep opportunity in the preceding 10 hours before the commencement of their duty (including standby). For the purposes of calculating sleep opportunity, it will not include 1 hour before the commencement of a</w:t>
      </w:r>
      <w:r>
        <w:t>n</w:t>
      </w:r>
      <w:r w:rsidRPr="0045423F">
        <w:t xml:space="preserve"> FDP</w:t>
      </w:r>
      <w:r>
        <w:t>.</w:t>
      </w:r>
    </w:p>
    <w:p w14:paraId="6EFEDFEB" w14:textId="15A3885E" w:rsidR="009F58E3" w:rsidRDefault="00D7205E" w:rsidP="00D7205E">
      <w:r w:rsidRPr="0045423F">
        <w:t>If for any reason a pilot does not achieve the required sleep opportunity period</w:t>
      </w:r>
      <w:r>
        <w:t>,</w:t>
      </w:r>
      <w:r w:rsidRPr="0045423F">
        <w:t xml:space="preserve"> they cannot commence the assigned FDP until it is achieved. They must inform the Chief Pilot </w:t>
      </w:r>
      <w:r w:rsidRPr="0045423F">
        <w:rPr>
          <w:highlight w:val="green"/>
        </w:rPr>
        <w:t>(or delegated person)</w:t>
      </w:r>
      <w:r w:rsidRPr="0045423F">
        <w:t xml:space="preserve"> as soon as it is known that the sleep opportunity period cannot be achieved</w:t>
      </w:r>
      <w:r>
        <w:t>.</w:t>
      </w:r>
    </w:p>
    <w:p w14:paraId="265690C6" w14:textId="6543B179" w:rsidR="009753DA" w:rsidRDefault="009753DA" w:rsidP="009753DA">
      <w:pPr>
        <w:pStyle w:val="Caption"/>
        <w:keepNext/>
      </w:pPr>
      <w:r>
        <w:t xml:space="preserve">Table </w:t>
      </w:r>
      <w:r>
        <w:fldChar w:fldCharType="begin"/>
      </w:r>
      <w:r>
        <w:instrText xml:space="preserve"> SEQ Table \* ARABIC </w:instrText>
      </w:r>
      <w:r>
        <w:fldChar w:fldCharType="separate"/>
      </w:r>
      <w:r w:rsidR="007D336A">
        <w:rPr>
          <w:noProof/>
        </w:rPr>
        <w:t>5</w:t>
      </w:r>
      <w:r>
        <w:fldChar w:fldCharType="end"/>
      </w:r>
      <w:r>
        <w:t xml:space="preserve"> </w:t>
      </w:r>
      <w:r w:rsidRPr="00342A7E">
        <w:t>Sleep opportunity requirements</w:t>
      </w:r>
    </w:p>
    <w:tbl>
      <w:tblPr>
        <w:tblStyle w:val="SD-generalcontent"/>
        <w:tblW w:w="9639" w:type="dxa"/>
        <w:tblBorders>
          <w:top w:val="single" w:sz="4" w:space="0" w:color="0080A2" w:themeColor="accent2"/>
          <w:left w:val="single" w:sz="4" w:space="0" w:color="0080A2" w:themeColor="accent2"/>
          <w:bottom w:val="single" w:sz="4" w:space="0" w:color="0080A2" w:themeColor="accent2"/>
          <w:right w:val="single" w:sz="4" w:space="0" w:color="0080A2" w:themeColor="accent2"/>
          <w:insideH w:val="single" w:sz="4" w:space="0" w:color="0080A2" w:themeColor="accent2"/>
          <w:insideV w:val="single" w:sz="4" w:space="0" w:color="0080A2" w:themeColor="accent2"/>
        </w:tblBorders>
        <w:tblLook w:val="0620" w:firstRow="1" w:lastRow="0" w:firstColumn="0" w:lastColumn="0" w:noHBand="1" w:noVBand="1"/>
        <w:tblCaption w:val="Sleep opportunity requirements"/>
        <w:tblDescription w:val="List of locations, hours of sleep opportunities and Notes"/>
      </w:tblPr>
      <w:tblGrid>
        <w:gridCol w:w="2122"/>
        <w:gridCol w:w="2840"/>
        <w:gridCol w:w="4677"/>
      </w:tblGrid>
      <w:tr w:rsidR="0038666B" w:rsidRPr="00B63514" w14:paraId="33E0EB2A" w14:textId="77777777" w:rsidTr="00EC2D91">
        <w:trPr>
          <w:cnfStyle w:val="100000000000" w:firstRow="1" w:lastRow="0" w:firstColumn="0" w:lastColumn="0" w:oddVBand="0" w:evenVBand="0" w:oddHBand="0" w:evenHBand="0" w:firstRowFirstColumn="0" w:firstRowLastColumn="0" w:lastRowFirstColumn="0" w:lastRowLastColumn="0"/>
          <w:cantSplit/>
          <w:tblHeader/>
        </w:trPr>
        <w:tc>
          <w:tcPr>
            <w:tcW w:w="2122"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1CFBFEF" w14:textId="77777777" w:rsidR="0038666B" w:rsidRPr="00B63514" w:rsidRDefault="0038666B" w:rsidP="00B77C69">
            <w:pPr>
              <w:pStyle w:val="Tabletext"/>
              <w:rPr>
                <w:color w:val="FFFFFF" w:themeColor="background1"/>
              </w:rPr>
            </w:pPr>
            <w:r>
              <w:rPr>
                <w:color w:val="FFFFFF" w:themeColor="background1"/>
              </w:rPr>
              <w:t>Where</w:t>
            </w:r>
          </w:p>
        </w:tc>
        <w:tc>
          <w:tcPr>
            <w:tcW w:w="284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A031095" w14:textId="77777777" w:rsidR="0038666B" w:rsidRPr="00B63514" w:rsidRDefault="0038666B" w:rsidP="00B77C69">
            <w:pPr>
              <w:pStyle w:val="Tabletext"/>
              <w:rPr>
                <w:color w:val="FFFFFF" w:themeColor="background1"/>
              </w:rPr>
            </w:pPr>
            <w:r>
              <w:rPr>
                <w:color w:val="FFFFFF" w:themeColor="background1"/>
              </w:rPr>
              <w:t>Hours of sleep opportunity immediately preceding FDP or Standby</w:t>
            </w:r>
          </w:p>
        </w:tc>
        <w:tc>
          <w:tcPr>
            <w:tcW w:w="467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2A01F62" w14:textId="77777777" w:rsidR="0038666B" w:rsidRDefault="0038666B" w:rsidP="00B77C69">
            <w:pPr>
              <w:pStyle w:val="Tabletext"/>
              <w:rPr>
                <w:color w:val="FFFFFF" w:themeColor="background1"/>
              </w:rPr>
            </w:pPr>
            <w:r>
              <w:rPr>
                <w:color w:val="FFFFFF" w:themeColor="background1"/>
              </w:rPr>
              <w:t>Notes</w:t>
            </w:r>
          </w:p>
        </w:tc>
      </w:tr>
      <w:tr w:rsidR="0038666B" w:rsidRPr="00E9261E" w14:paraId="69559B3D" w14:textId="77777777" w:rsidTr="00EC2D91">
        <w:trPr>
          <w:cnfStyle w:val="100000000000" w:firstRow="1" w:lastRow="0" w:firstColumn="0" w:lastColumn="0" w:oddVBand="0" w:evenVBand="0" w:oddHBand="0" w:evenHBand="0" w:firstRowFirstColumn="0" w:firstRowLastColumn="0" w:lastRowFirstColumn="0" w:lastRowLastColumn="0"/>
          <w:cantSplit/>
          <w:tblHeader/>
        </w:trPr>
        <w:tc>
          <w:tcPr>
            <w:tcW w:w="2122"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56AA67B3" w14:textId="77777777" w:rsidR="0038666B" w:rsidRPr="00FC56AB" w:rsidRDefault="0038666B" w:rsidP="00B77C69">
            <w:pPr>
              <w:pStyle w:val="Tabletext"/>
              <w:rPr>
                <w:rStyle w:val="Authorexampletext"/>
                <w:b w:val="0"/>
                <w:bCs/>
                <w:color w:val="000000"/>
              </w:rPr>
            </w:pPr>
            <w:r w:rsidRPr="00FC56AB">
              <w:rPr>
                <w:b w:val="0"/>
                <w:bCs/>
              </w:rPr>
              <w:t>Away from base</w:t>
            </w:r>
          </w:p>
        </w:tc>
        <w:tc>
          <w:tcPr>
            <w:tcW w:w="284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625915C4" w14:textId="77777777" w:rsidR="0038666B" w:rsidRPr="00FC56AB" w:rsidRDefault="0038666B" w:rsidP="00B77C69">
            <w:pPr>
              <w:pStyle w:val="Tabletext"/>
              <w:rPr>
                <w:rStyle w:val="italics"/>
                <w:b w:val="0"/>
                <w:bCs/>
              </w:rPr>
            </w:pPr>
            <w:r w:rsidRPr="00FC56AB">
              <w:rPr>
                <w:b w:val="0"/>
                <w:bCs/>
              </w:rPr>
              <w:t>8 consecutive hours within the 10 hours preceding the FDP.</w:t>
            </w:r>
          </w:p>
        </w:tc>
        <w:tc>
          <w:tcPr>
            <w:tcW w:w="4677" w:type="dxa"/>
            <w:tcBorders>
              <w:top w:val="none" w:sz="0" w:space="0" w:color="auto"/>
              <w:left w:val="none" w:sz="0" w:space="0" w:color="auto"/>
              <w:right w:val="none" w:sz="0" w:space="0" w:color="auto"/>
              <w:tl2br w:val="none" w:sz="0" w:space="0" w:color="auto"/>
              <w:tr2bl w:val="none" w:sz="0" w:space="0" w:color="auto"/>
            </w:tcBorders>
            <w:shd w:val="clear" w:color="auto" w:fill="auto"/>
          </w:tcPr>
          <w:p w14:paraId="0EA4F4F2" w14:textId="629AE4D8" w:rsidR="0038666B" w:rsidRPr="00FC56AB" w:rsidRDefault="0038666B" w:rsidP="00B77C69">
            <w:pPr>
              <w:pStyle w:val="Tabletext"/>
              <w:rPr>
                <w:rStyle w:val="italics"/>
                <w:b w:val="0"/>
                <w:bCs/>
              </w:rPr>
            </w:pPr>
            <w:r w:rsidRPr="00FC56AB">
              <w:rPr>
                <w:b w:val="0"/>
                <w:bCs/>
              </w:rPr>
              <w:t>If reporting time is delayed by less than 10 hours the sleep opportunity remains associated with the original commencement time.</w:t>
            </w:r>
          </w:p>
        </w:tc>
      </w:tr>
      <w:tr w:rsidR="0038666B" w:rsidRPr="00E9261E" w14:paraId="01FBB89B" w14:textId="77777777" w:rsidTr="00EC2D91">
        <w:trPr>
          <w:cnfStyle w:val="100000000000" w:firstRow="1" w:lastRow="0" w:firstColumn="0" w:lastColumn="0" w:oddVBand="0" w:evenVBand="0" w:oddHBand="0" w:evenHBand="0" w:firstRowFirstColumn="0" w:firstRowLastColumn="0" w:lastRowFirstColumn="0" w:lastRowLastColumn="0"/>
          <w:cantSplit/>
          <w:tblHeader/>
        </w:trPr>
        <w:tc>
          <w:tcPr>
            <w:tcW w:w="2122"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14315D43" w14:textId="77777777" w:rsidR="0038666B" w:rsidRPr="00FC56AB" w:rsidRDefault="0038666B" w:rsidP="00B77C69">
            <w:pPr>
              <w:pStyle w:val="Tabletext"/>
              <w:rPr>
                <w:rStyle w:val="Authorexampletext"/>
                <w:b w:val="0"/>
                <w:bCs/>
                <w:color w:val="000000"/>
              </w:rPr>
            </w:pPr>
            <w:r w:rsidRPr="00FC56AB">
              <w:rPr>
                <w:b w:val="0"/>
                <w:bCs/>
              </w:rPr>
              <w:t>Home base</w:t>
            </w:r>
          </w:p>
        </w:tc>
        <w:tc>
          <w:tcPr>
            <w:tcW w:w="284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44D38E9C" w14:textId="77777777" w:rsidR="0038666B" w:rsidRPr="00FC56AB" w:rsidRDefault="0038666B" w:rsidP="00B77C69">
            <w:pPr>
              <w:pStyle w:val="Tabletext"/>
              <w:rPr>
                <w:rStyle w:val="italics"/>
                <w:b w:val="0"/>
                <w:bCs/>
              </w:rPr>
            </w:pPr>
            <w:r w:rsidRPr="00FC56AB">
              <w:rPr>
                <w:b w:val="0"/>
                <w:bCs/>
              </w:rPr>
              <w:t>8 consecutive hours within the 12 hours preceding the FDP.</w:t>
            </w:r>
          </w:p>
        </w:tc>
        <w:tc>
          <w:tcPr>
            <w:tcW w:w="4677" w:type="dxa"/>
            <w:tcBorders>
              <w:top w:val="nil"/>
              <w:left w:val="none" w:sz="0" w:space="0" w:color="auto"/>
              <w:bottom w:val="none" w:sz="0" w:space="0" w:color="auto"/>
              <w:right w:val="none" w:sz="0" w:space="0" w:color="auto"/>
              <w:tl2br w:val="none" w:sz="0" w:space="0" w:color="auto"/>
              <w:tr2bl w:val="none" w:sz="0" w:space="0" w:color="auto"/>
            </w:tcBorders>
            <w:shd w:val="clear" w:color="auto" w:fill="auto"/>
          </w:tcPr>
          <w:p w14:paraId="0312C427" w14:textId="77777777" w:rsidR="0038666B" w:rsidRPr="00FC56AB" w:rsidRDefault="0038666B" w:rsidP="00B77C69">
            <w:pPr>
              <w:pStyle w:val="Tabletext"/>
              <w:rPr>
                <w:rStyle w:val="italics"/>
                <w:b w:val="0"/>
                <w:bCs/>
              </w:rPr>
            </w:pPr>
            <w:r w:rsidRPr="00FC56AB">
              <w:rPr>
                <w:b w:val="0"/>
                <w:bCs/>
              </w:rPr>
              <w:t>If reporting time is delayed by 10 or more hours the sleep opportunity is calculated from the new FDP or Standby commencement time.</w:t>
            </w:r>
          </w:p>
        </w:tc>
      </w:tr>
    </w:tbl>
    <w:p w14:paraId="70969ECE" w14:textId="77777777" w:rsidR="0038666B" w:rsidRDefault="0038666B" w:rsidP="00D7205E"/>
    <w:p w14:paraId="793DED5D" w14:textId="52E2EF6B" w:rsidR="00420EC3" w:rsidRDefault="003B05FE" w:rsidP="003B05FE">
      <w:pPr>
        <w:pStyle w:val="Heading3"/>
      </w:pPr>
      <w:bookmarkStart w:id="23" w:name="_Toc191533301"/>
      <w:r>
        <w:lastRenderedPageBreak/>
        <w:t>Duty time, FDP flight time and cumulative limits</w:t>
      </w:r>
      <w:bookmarkEnd w:id="23"/>
    </w:p>
    <w:p w14:paraId="0945D9B8" w14:textId="77777777" w:rsidR="002C55D5" w:rsidRPr="0045423F" w:rsidRDefault="002C55D5" w:rsidP="002C55D5">
      <w:r w:rsidRPr="0045423F">
        <w:t xml:space="preserve">For </w:t>
      </w:r>
      <w:r w:rsidRPr="0045423F">
        <w:rPr>
          <w:highlight w:val="green"/>
        </w:rPr>
        <w:t>&lt;XXXX&gt;</w:t>
      </w:r>
      <w:r w:rsidRPr="0045423F">
        <w:t xml:space="preserve"> a flight duty period (FDP) is a period of time which starts when a pilot is required by </w:t>
      </w:r>
      <w:r w:rsidRPr="0045423F">
        <w:rPr>
          <w:highlight w:val="green"/>
        </w:rPr>
        <w:t>&lt;XXXX&gt;</w:t>
      </w:r>
      <w:r w:rsidRPr="0045423F">
        <w:t xml:space="preserve"> to report for a duty period in which one or more flights as a crew</w:t>
      </w:r>
      <w:r>
        <w:t xml:space="preserve"> </w:t>
      </w:r>
      <w:r w:rsidRPr="0045423F">
        <w:t xml:space="preserve">member are undertaken and ends not less than </w:t>
      </w:r>
      <w:r w:rsidRPr="000B320E">
        <w:rPr>
          <w:highlight w:val="green"/>
        </w:rPr>
        <w:t>15</w:t>
      </w:r>
      <w:r w:rsidRPr="0045423F">
        <w:rPr>
          <w:highlight w:val="green"/>
        </w:rPr>
        <w:t xml:space="preserve"> </w:t>
      </w:r>
      <w:r w:rsidRPr="0045423F">
        <w:t>minutes after the end of the pilot’s final flight as a crew member.</w:t>
      </w:r>
    </w:p>
    <w:p w14:paraId="79A8A85F" w14:textId="77777777" w:rsidR="00AE374D" w:rsidRPr="001A57D4" w:rsidRDefault="00AE374D" w:rsidP="001A57D4">
      <w:pPr>
        <w:ind w:left="1134" w:hanging="1134"/>
        <w:rPr>
          <w:color w:val="AC2C0C"/>
        </w:rPr>
      </w:pPr>
      <w:r w:rsidRPr="001A57D4">
        <w:rPr>
          <w:b/>
          <w:bCs/>
          <w:color w:val="AC2C0C"/>
        </w:rPr>
        <w:t>Note:</w:t>
      </w:r>
      <w:r w:rsidRPr="001A57D4">
        <w:rPr>
          <w:color w:val="AC2C0C"/>
        </w:rPr>
        <w:tab/>
        <w:t xml:space="preserve">The minimum time according to CAO 48.1 Instrument 2019 that the FDP can end after the final flight is 15 minutes after shutdown, however the operator should choose a time that reflects their operations and that typically enables the pilot to complete all safety critical actions such as post flight inspections and necessary paperwork associated with the flight. </w:t>
      </w:r>
    </w:p>
    <w:p w14:paraId="5597E38A" w14:textId="3ED6848B" w:rsidR="003F1F43" w:rsidRPr="0045423F" w:rsidRDefault="003F1F43" w:rsidP="003F1F43">
      <w:r w:rsidRPr="0045423F">
        <w:t>Any period of duty that precedes a flight as a crew</w:t>
      </w:r>
      <w:r>
        <w:t xml:space="preserve"> </w:t>
      </w:r>
      <w:r w:rsidRPr="0045423F">
        <w:t xml:space="preserve">member such as a positioning flight, a period of simulator flying, management duties, administrative tasks, maintenance tasks etc., will be included in the FDP unless it is separated from the flight by a period of time sufficient for a prior sleep opportunity (refer Section </w:t>
      </w:r>
      <w:r>
        <w:fldChar w:fldCharType="begin"/>
      </w:r>
      <w:r>
        <w:instrText xml:space="preserve"> REF _Ref32996408 \r \h </w:instrText>
      </w:r>
      <w:r>
        <w:fldChar w:fldCharType="separate"/>
      </w:r>
      <w:r>
        <w:t>1.2.2</w:t>
      </w:r>
      <w:r>
        <w:fldChar w:fldCharType="end"/>
      </w:r>
      <w:r w:rsidRPr="0045423F">
        <w:t xml:space="preserve"> Prior </w:t>
      </w:r>
      <w:r>
        <w:t>s</w:t>
      </w:r>
      <w:r w:rsidRPr="0045423F">
        <w:t xml:space="preserve">leep </w:t>
      </w:r>
      <w:r>
        <w:t>o</w:t>
      </w:r>
      <w:r w:rsidRPr="0045423F">
        <w:t>pportunity).</w:t>
      </w:r>
    </w:p>
    <w:p w14:paraId="3F00FCE0" w14:textId="77777777" w:rsidR="003F1F43" w:rsidRPr="0045423F" w:rsidRDefault="003F1F43" w:rsidP="003F1F43">
      <w:r w:rsidRPr="0045423F">
        <w:t xml:space="preserve">Any period of duty after an FDP (after the final flight) and before the ODP such as positioning, management tasks etc., will be taken into account when determining the minimum ODP. </w:t>
      </w:r>
    </w:p>
    <w:p w14:paraId="23F1EBC1" w14:textId="77777777" w:rsidR="003F1F43" w:rsidRDefault="003F1F43" w:rsidP="003F1F43">
      <w:r w:rsidRPr="0045423F">
        <w:t>These are the maximum FDP limits:</w:t>
      </w:r>
    </w:p>
    <w:p w14:paraId="3A36D623" w14:textId="35080613" w:rsidR="009753DA" w:rsidRDefault="009753DA" w:rsidP="009753DA">
      <w:pPr>
        <w:pStyle w:val="Caption"/>
        <w:keepNext/>
      </w:pPr>
      <w:r>
        <w:t xml:space="preserve">Table </w:t>
      </w:r>
      <w:r>
        <w:fldChar w:fldCharType="begin"/>
      </w:r>
      <w:r>
        <w:instrText xml:space="preserve"> SEQ Table \* ARABIC </w:instrText>
      </w:r>
      <w:r>
        <w:fldChar w:fldCharType="separate"/>
      </w:r>
      <w:r w:rsidR="007D336A">
        <w:rPr>
          <w:noProof/>
        </w:rPr>
        <w:t>6</w:t>
      </w:r>
      <w:r>
        <w:fldChar w:fldCharType="end"/>
      </w:r>
      <w:r>
        <w:t xml:space="preserve"> </w:t>
      </w:r>
      <w:r w:rsidRPr="00B36796">
        <w:t>Maximum FDP (in hours) according to local time at the start of the FDP</w:t>
      </w:r>
    </w:p>
    <w:tbl>
      <w:tblPr>
        <w:tblStyle w:val="SD-generalcontent"/>
        <w:tblW w:w="9781" w:type="dxa"/>
        <w:tblBorders>
          <w:left w:val="single" w:sz="4" w:space="0" w:color="0080A2"/>
          <w:right w:val="single" w:sz="4" w:space="0" w:color="0080A2"/>
          <w:insideV w:val="single" w:sz="4" w:space="0" w:color="0080A2"/>
        </w:tblBorders>
        <w:tblLook w:val="0620" w:firstRow="1" w:lastRow="0" w:firstColumn="0" w:lastColumn="0" w:noHBand="1" w:noVBand="1"/>
        <w:tblCaption w:val="Sleep opportunity requirements"/>
        <w:tblDescription w:val="List of locations, hours of sleep opportunities and Notes"/>
      </w:tblPr>
      <w:tblGrid>
        <w:gridCol w:w="3539"/>
        <w:gridCol w:w="6242"/>
      </w:tblGrid>
      <w:tr w:rsidR="00D223A2" w:rsidRPr="00B63514" w14:paraId="2CFEE0EB" w14:textId="77777777" w:rsidTr="00561399">
        <w:trPr>
          <w:cnfStyle w:val="100000000000" w:firstRow="1" w:lastRow="0" w:firstColumn="0" w:lastColumn="0" w:oddVBand="0" w:evenVBand="0" w:oddHBand="0" w:evenHBand="0" w:firstRowFirstColumn="0" w:firstRowLastColumn="0" w:lastRowFirstColumn="0" w:lastRowLastColumn="0"/>
          <w:cantSplit/>
          <w:tblHeader/>
        </w:trPr>
        <w:tc>
          <w:tcPr>
            <w:tcW w:w="3539"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C52DC54" w14:textId="77777777" w:rsidR="00D223A2" w:rsidRPr="00B63514" w:rsidRDefault="00D223A2" w:rsidP="00B77C69">
            <w:pPr>
              <w:pStyle w:val="Tabletext"/>
              <w:rPr>
                <w:color w:val="FFFFFF" w:themeColor="background1"/>
              </w:rPr>
            </w:pPr>
            <w:r>
              <w:rPr>
                <w:color w:val="FFFFFF" w:themeColor="background1"/>
              </w:rPr>
              <w:t>Acclimatised time at start of FDP</w:t>
            </w:r>
          </w:p>
        </w:tc>
        <w:tc>
          <w:tcPr>
            <w:tcW w:w="6242"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62A6478" w14:textId="77777777" w:rsidR="00D223A2" w:rsidRDefault="00D223A2" w:rsidP="00B77C69">
            <w:pPr>
              <w:pStyle w:val="Tabletext"/>
              <w:rPr>
                <w:b w:val="0"/>
                <w:color w:val="FFFFFF" w:themeColor="background1"/>
              </w:rPr>
            </w:pPr>
            <w:r>
              <w:rPr>
                <w:color w:val="FFFFFF" w:themeColor="background1"/>
              </w:rPr>
              <w:t>Maximum FDP hours according to sectors flown</w:t>
            </w:r>
          </w:p>
        </w:tc>
      </w:tr>
      <w:tr w:rsidR="00D223A2" w:rsidRPr="00E9261E" w14:paraId="436CC63D" w14:textId="77777777" w:rsidTr="00561399">
        <w:trPr>
          <w:cantSplit/>
        </w:trPr>
        <w:tc>
          <w:tcPr>
            <w:tcW w:w="3539" w:type="dxa"/>
          </w:tcPr>
          <w:p w14:paraId="1664F23B" w14:textId="7F758E71" w:rsidR="00D223A2" w:rsidRPr="00D223A2" w:rsidRDefault="00D223A2" w:rsidP="00B523AC">
            <w:pPr>
              <w:pStyle w:val="Tabletext"/>
              <w:rPr>
                <w:rStyle w:val="Authorexampletext"/>
                <w:color w:val="000000"/>
              </w:rPr>
            </w:pPr>
            <w:r w:rsidRPr="00D223A2">
              <w:t>0500 – 0559</w:t>
            </w:r>
          </w:p>
        </w:tc>
        <w:tc>
          <w:tcPr>
            <w:tcW w:w="6242" w:type="dxa"/>
            <w:shd w:val="clear" w:color="auto" w:fill="00FF00"/>
          </w:tcPr>
          <w:p w14:paraId="39AD7669" w14:textId="77777777" w:rsidR="00D223A2" w:rsidRPr="00CA3FDF" w:rsidRDefault="00D223A2" w:rsidP="00B523AC">
            <w:pPr>
              <w:pStyle w:val="Tabletext"/>
              <w:rPr>
                <w:rStyle w:val="italics"/>
                <w:i w:val="0"/>
                <w:iCs w:val="0"/>
              </w:rPr>
            </w:pPr>
          </w:p>
        </w:tc>
      </w:tr>
      <w:tr w:rsidR="00D223A2" w:rsidRPr="00E9261E" w14:paraId="6A10BF8F" w14:textId="77777777" w:rsidTr="00561399">
        <w:trPr>
          <w:cantSplit/>
        </w:trPr>
        <w:tc>
          <w:tcPr>
            <w:tcW w:w="3539" w:type="dxa"/>
          </w:tcPr>
          <w:p w14:paraId="3EFDEDCC" w14:textId="3428B0A8" w:rsidR="00D223A2" w:rsidRPr="00B523AC" w:rsidRDefault="00D223A2" w:rsidP="00B523AC">
            <w:pPr>
              <w:pStyle w:val="Tabletext"/>
              <w:rPr>
                <w:rStyle w:val="Authorexampletext"/>
                <w:bCs/>
                <w:color w:val="000000"/>
              </w:rPr>
            </w:pPr>
            <w:r w:rsidRPr="00B523AC">
              <w:rPr>
                <w:bCs/>
              </w:rPr>
              <w:t>0600 – 0759</w:t>
            </w:r>
          </w:p>
        </w:tc>
        <w:tc>
          <w:tcPr>
            <w:tcW w:w="6242" w:type="dxa"/>
            <w:shd w:val="clear" w:color="auto" w:fill="00FF00"/>
          </w:tcPr>
          <w:p w14:paraId="2E988A92" w14:textId="77777777" w:rsidR="00D223A2" w:rsidRPr="00CA3FDF" w:rsidRDefault="00D223A2" w:rsidP="00B523AC">
            <w:pPr>
              <w:pStyle w:val="Tabletext"/>
              <w:rPr>
                <w:rStyle w:val="italics"/>
                <w:i w:val="0"/>
                <w:iCs w:val="0"/>
              </w:rPr>
            </w:pPr>
          </w:p>
        </w:tc>
      </w:tr>
      <w:tr w:rsidR="00D223A2" w:rsidRPr="00E9261E" w14:paraId="5154947E" w14:textId="77777777" w:rsidTr="00561399">
        <w:trPr>
          <w:cantSplit/>
        </w:trPr>
        <w:tc>
          <w:tcPr>
            <w:tcW w:w="3539" w:type="dxa"/>
          </w:tcPr>
          <w:p w14:paraId="1F91BB93" w14:textId="69128E36" w:rsidR="00D223A2" w:rsidRPr="00B523AC" w:rsidRDefault="00D223A2" w:rsidP="00B523AC">
            <w:pPr>
              <w:pStyle w:val="Tabletext"/>
              <w:rPr>
                <w:rStyle w:val="Authorexampletext"/>
                <w:bCs/>
                <w:color w:val="000000"/>
              </w:rPr>
            </w:pPr>
            <w:r w:rsidRPr="00B523AC">
              <w:rPr>
                <w:bCs/>
              </w:rPr>
              <w:t>0800 – 1059</w:t>
            </w:r>
          </w:p>
        </w:tc>
        <w:tc>
          <w:tcPr>
            <w:tcW w:w="6242" w:type="dxa"/>
            <w:shd w:val="clear" w:color="auto" w:fill="00FF00"/>
          </w:tcPr>
          <w:p w14:paraId="34D5BC16" w14:textId="77777777" w:rsidR="00D223A2" w:rsidRPr="00CA3FDF" w:rsidRDefault="00D223A2" w:rsidP="00B523AC">
            <w:pPr>
              <w:pStyle w:val="Tabletext"/>
              <w:rPr>
                <w:rStyle w:val="italics"/>
                <w:i w:val="0"/>
                <w:iCs w:val="0"/>
              </w:rPr>
            </w:pPr>
          </w:p>
        </w:tc>
      </w:tr>
      <w:tr w:rsidR="00D223A2" w:rsidRPr="00E9261E" w14:paraId="59F7FD53" w14:textId="77777777" w:rsidTr="00561399">
        <w:trPr>
          <w:cantSplit/>
        </w:trPr>
        <w:tc>
          <w:tcPr>
            <w:tcW w:w="3539" w:type="dxa"/>
          </w:tcPr>
          <w:p w14:paraId="34D183F6" w14:textId="331AF757" w:rsidR="00D223A2" w:rsidRPr="00B523AC" w:rsidRDefault="00D223A2" w:rsidP="00B523AC">
            <w:pPr>
              <w:pStyle w:val="Tabletext"/>
              <w:rPr>
                <w:rStyle w:val="Authorexampletext"/>
                <w:bCs/>
                <w:color w:val="000000"/>
              </w:rPr>
            </w:pPr>
            <w:r w:rsidRPr="00B523AC">
              <w:rPr>
                <w:bCs/>
              </w:rPr>
              <w:t>1100 – 1359</w:t>
            </w:r>
          </w:p>
        </w:tc>
        <w:tc>
          <w:tcPr>
            <w:tcW w:w="6242" w:type="dxa"/>
            <w:shd w:val="clear" w:color="auto" w:fill="00FF00"/>
          </w:tcPr>
          <w:p w14:paraId="64C03FAB" w14:textId="77777777" w:rsidR="00D223A2" w:rsidRPr="00CA3FDF" w:rsidRDefault="00D223A2" w:rsidP="00B523AC">
            <w:pPr>
              <w:pStyle w:val="Tabletext"/>
              <w:rPr>
                <w:rStyle w:val="italics"/>
                <w:i w:val="0"/>
                <w:iCs w:val="0"/>
              </w:rPr>
            </w:pPr>
          </w:p>
        </w:tc>
      </w:tr>
    </w:tbl>
    <w:p w14:paraId="0C0DBB6C" w14:textId="77777777" w:rsidR="003F1F43" w:rsidRPr="0045423F" w:rsidRDefault="003F1F43" w:rsidP="003F1F43">
      <w:r w:rsidRPr="0045423F">
        <w:t xml:space="preserve">Any flight training conducted during an FDP will be conducted during the first </w:t>
      </w:r>
      <w:r w:rsidRPr="0045423F">
        <w:rPr>
          <w:highlight w:val="green"/>
        </w:rPr>
        <w:t>7</w:t>
      </w:r>
      <w:r w:rsidRPr="0045423F">
        <w:t xml:space="preserve"> hours of flight time in the FDP.</w:t>
      </w:r>
    </w:p>
    <w:p w14:paraId="0FB2179A" w14:textId="3AE706E8" w:rsidR="00103598" w:rsidRPr="001B33F0" w:rsidRDefault="00103598" w:rsidP="001B33F0">
      <w:pPr>
        <w:rPr>
          <w:b/>
          <w:bCs/>
          <w:color w:val="AC2C0C"/>
        </w:rPr>
      </w:pPr>
      <w:r w:rsidRPr="001B33F0">
        <w:rPr>
          <w:b/>
          <w:bCs/>
          <w:color w:val="AC2C0C"/>
        </w:rPr>
        <w:t>Notes</w:t>
      </w:r>
      <w:r w:rsidR="001B33F0">
        <w:rPr>
          <w:b/>
          <w:bCs/>
          <w:color w:val="AC2C0C"/>
        </w:rPr>
        <w:t>:</w:t>
      </w:r>
    </w:p>
    <w:p w14:paraId="3E401A2E" w14:textId="77777777" w:rsidR="00103598" w:rsidRPr="001B33F0" w:rsidRDefault="00103598" w:rsidP="001B33F0">
      <w:pPr>
        <w:ind w:left="1134" w:hanging="567"/>
        <w:rPr>
          <w:color w:val="AC2C0C"/>
        </w:rPr>
      </w:pPr>
      <w:r w:rsidRPr="001B33F0">
        <w:rPr>
          <w:color w:val="AC2C0C"/>
        </w:rPr>
        <w:t>1.</w:t>
      </w:r>
      <w:r w:rsidRPr="001B33F0">
        <w:rPr>
          <w:color w:val="AC2C0C"/>
        </w:rPr>
        <w:tab/>
        <w:t>The maximum FDP hours in the table above need to be determined by each organisation after taking the hazard identification and risk mitigation processes into account. The resulting limits cannot exceed the limits within Appendix 4 of CAO 48.1.</w:t>
      </w:r>
    </w:p>
    <w:p w14:paraId="3C392922" w14:textId="77777777" w:rsidR="00103598" w:rsidRPr="001B33F0" w:rsidRDefault="00103598" w:rsidP="001B33F0">
      <w:pPr>
        <w:ind w:left="1134" w:hanging="567"/>
        <w:rPr>
          <w:color w:val="AC2C0C"/>
        </w:rPr>
      </w:pPr>
      <w:r w:rsidRPr="001B33F0">
        <w:rPr>
          <w:color w:val="AC2C0C"/>
        </w:rPr>
        <w:t>2.</w:t>
      </w:r>
      <w:r w:rsidRPr="001B33F0">
        <w:rPr>
          <w:color w:val="AC2C0C"/>
        </w:rPr>
        <w:tab/>
        <w:t>A separate table can be used to list limits for sub-groups of pilots such as new pilots, pilots at different bases, or for different conditions such as above certain temperatures or at different times of the year, for example dry and wet season limits.</w:t>
      </w:r>
    </w:p>
    <w:p w14:paraId="77EBCFB2" w14:textId="77777777" w:rsidR="00103598" w:rsidRPr="001B33F0" w:rsidRDefault="00103598" w:rsidP="001B33F0">
      <w:pPr>
        <w:ind w:left="1134" w:hanging="567"/>
        <w:rPr>
          <w:color w:val="AC2C0C"/>
        </w:rPr>
      </w:pPr>
      <w:r w:rsidRPr="001B33F0">
        <w:rPr>
          <w:color w:val="AC2C0C"/>
        </w:rPr>
        <w:t>3.</w:t>
      </w:r>
      <w:r w:rsidRPr="001B33F0">
        <w:rPr>
          <w:color w:val="AC2C0C"/>
        </w:rPr>
        <w:tab/>
        <w:t>It is possible to list different limits for different types of operations under the one AOC by expanding the table and, while this is recommended, attention must then be paid to procedures for transferring pilot between operations. An example is adding the aerial work FDP limits from Appendix 5 to allow pilots to conduct aerial work up to the aerial work FDP limit on any one day. The following limits will apply.</w:t>
      </w:r>
    </w:p>
    <w:p w14:paraId="2DAC33D4" w14:textId="5266F5A8" w:rsidR="00103598" w:rsidRDefault="00772FF0" w:rsidP="001B33F0">
      <w:pPr>
        <w:ind w:left="1134" w:hanging="567"/>
        <w:rPr>
          <w:color w:val="AC2C0C"/>
        </w:rPr>
      </w:pPr>
      <w:r w:rsidRPr="001B33F0">
        <w:rPr>
          <w:color w:val="AC2C0C"/>
        </w:rPr>
        <w:t>4.</w:t>
      </w:r>
      <w:r w:rsidRPr="001B33F0">
        <w:rPr>
          <w:color w:val="AC2C0C"/>
        </w:rPr>
        <w:tab/>
      </w:r>
      <w:r w:rsidR="005C5572" w:rsidRPr="001B33F0">
        <w:rPr>
          <w:color w:val="AC2C0C"/>
        </w:rPr>
        <w:t>Refer to CAAP 48.1-01 section 4.1 and Appendix F for detailed guidance.</w:t>
      </w:r>
    </w:p>
    <w:p w14:paraId="2689FDAF" w14:textId="2DA1E04F" w:rsidR="009753DA" w:rsidRDefault="009753DA" w:rsidP="009753DA">
      <w:pPr>
        <w:pStyle w:val="Caption"/>
        <w:keepNext/>
      </w:pPr>
      <w:r>
        <w:t xml:space="preserve">Table </w:t>
      </w:r>
      <w:r>
        <w:fldChar w:fldCharType="begin"/>
      </w:r>
      <w:r>
        <w:instrText xml:space="preserve"> SEQ Table \* ARABIC </w:instrText>
      </w:r>
      <w:r>
        <w:fldChar w:fldCharType="separate"/>
      </w:r>
      <w:r w:rsidR="007D336A">
        <w:rPr>
          <w:noProof/>
        </w:rPr>
        <w:t>7</w:t>
      </w:r>
      <w:r>
        <w:fldChar w:fldCharType="end"/>
      </w:r>
      <w:r>
        <w:t xml:space="preserve"> </w:t>
      </w:r>
      <w:r w:rsidRPr="009D275A">
        <w:t>Cumulative limits on flight and duty times</w:t>
      </w:r>
    </w:p>
    <w:tbl>
      <w:tblPr>
        <w:tblStyle w:val="SD-generalcontent"/>
        <w:tblW w:w="9634" w:type="dxa"/>
        <w:tblBorders>
          <w:left w:val="single" w:sz="4" w:space="0" w:color="0080A2"/>
          <w:right w:val="single" w:sz="4" w:space="0" w:color="0080A2"/>
          <w:insideV w:val="single" w:sz="4" w:space="0" w:color="0080A2"/>
        </w:tblBorders>
        <w:tblLook w:val="0620" w:firstRow="1" w:lastRow="0" w:firstColumn="0" w:lastColumn="0" w:noHBand="1" w:noVBand="1"/>
        <w:tblCaption w:val="Table 6. Cumulative limits on flight and duty times"/>
        <w:tblDescription w:val="Table identifying limits on flight and duty times"/>
      </w:tblPr>
      <w:tblGrid>
        <w:gridCol w:w="3544"/>
        <w:gridCol w:w="6090"/>
      </w:tblGrid>
      <w:tr w:rsidR="003F2F78" w:rsidRPr="00B63514" w14:paraId="3E1727FC" w14:textId="77777777" w:rsidTr="00EC2D91">
        <w:trPr>
          <w:cnfStyle w:val="100000000000" w:firstRow="1" w:lastRow="0" w:firstColumn="0" w:lastColumn="0" w:oddVBand="0" w:evenVBand="0" w:oddHBand="0" w:evenHBand="0" w:firstRowFirstColumn="0" w:firstRowLastColumn="0" w:lastRowFirstColumn="0" w:lastRowLastColumn="0"/>
        </w:trPr>
        <w:tc>
          <w:tcPr>
            <w:tcW w:w="3544"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4DF5615" w14:textId="77777777" w:rsidR="003F2F78" w:rsidRPr="00B63514" w:rsidRDefault="003F2F78" w:rsidP="00B77C69">
            <w:pPr>
              <w:pStyle w:val="Tabletext"/>
              <w:rPr>
                <w:color w:val="FFFFFF" w:themeColor="background1"/>
              </w:rPr>
            </w:pPr>
            <w:r>
              <w:rPr>
                <w:color w:val="FFFFFF" w:themeColor="background1"/>
              </w:rPr>
              <w:t>Period</w:t>
            </w:r>
          </w:p>
        </w:tc>
        <w:tc>
          <w:tcPr>
            <w:tcW w:w="609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6F63334" w14:textId="77777777" w:rsidR="003F2F78" w:rsidRPr="00B63514" w:rsidRDefault="003F2F78" w:rsidP="00B77C69">
            <w:pPr>
              <w:pStyle w:val="Tabletext"/>
              <w:rPr>
                <w:color w:val="FFFFFF" w:themeColor="background1"/>
              </w:rPr>
            </w:pPr>
            <w:r>
              <w:rPr>
                <w:color w:val="FFFFFF" w:themeColor="background1"/>
              </w:rPr>
              <w:t>Flight time limit (must not exceed)</w:t>
            </w:r>
          </w:p>
        </w:tc>
      </w:tr>
      <w:tr w:rsidR="003F2F78" w:rsidRPr="00DF2558" w14:paraId="5104841D" w14:textId="77777777" w:rsidTr="00EC2D91">
        <w:tc>
          <w:tcPr>
            <w:tcW w:w="3544" w:type="dxa"/>
          </w:tcPr>
          <w:p w14:paraId="1965BD13" w14:textId="6CEB5056" w:rsidR="003F2F78" w:rsidRPr="00E9261E" w:rsidRDefault="003F2F78" w:rsidP="00B77C69">
            <w:pPr>
              <w:pStyle w:val="Tabletext"/>
              <w:rPr>
                <w:rStyle w:val="Authorexampletext"/>
                <w:color w:val="000000"/>
              </w:rPr>
            </w:pPr>
            <w:r w:rsidRPr="003277FE">
              <w:t xml:space="preserve">28 </w:t>
            </w:r>
            <w:r w:rsidR="001C7133">
              <w:t>c</w:t>
            </w:r>
            <w:r w:rsidRPr="003277FE">
              <w:t xml:space="preserve">onsecutive </w:t>
            </w:r>
            <w:r w:rsidR="001C7133">
              <w:t>d</w:t>
            </w:r>
            <w:r w:rsidRPr="003277FE">
              <w:t>ays</w:t>
            </w:r>
          </w:p>
        </w:tc>
        <w:tc>
          <w:tcPr>
            <w:tcW w:w="6090" w:type="dxa"/>
          </w:tcPr>
          <w:p w14:paraId="6F13432A" w14:textId="77777777" w:rsidR="003F2F78" w:rsidRPr="00DF2558" w:rsidRDefault="003F2F78" w:rsidP="00B77C69">
            <w:pPr>
              <w:pStyle w:val="Tabletext"/>
              <w:rPr>
                <w:rStyle w:val="italics"/>
                <w:i w:val="0"/>
                <w:iCs w:val="0"/>
              </w:rPr>
            </w:pPr>
            <w:r w:rsidRPr="00F55FF0">
              <w:rPr>
                <w:highlight w:val="green"/>
              </w:rPr>
              <w:t>100</w:t>
            </w:r>
            <w:r w:rsidRPr="003277FE">
              <w:t xml:space="preserve"> hours </w:t>
            </w:r>
          </w:p>
        </w:tc>
      </w:tr>
      <w:tr w:rsidR="003F2F78" w:rsidRPr="00DF2558" w14:paraId="1E448991" w14:textId="77777777" w:rsidTr="00EC2D91">
        <w:tc>
          <w:tcPr>
            <w:tcW w:w="3544" w:type="dxa"/>
          </w:tcPr>
          <w:p w14:paraId="354D2F11" w14:textId="3E7BA410" w:rsidR="003F2F78" w:rsidRPr="00E9261E" w:rsidRDefault="003F2F78" w:rsidP="00B77C69">
            <w:pPr>
              <w:pStyle w:val="Tabletext"/>
              <w:rPr>
                <w:rStyle w:val="Authorexampletext"/>
                <w:color w:val="000000"/>
              </w:rPr>
            </w:pPr>
            <w:r w:rsidRPr="003277FE">
              <w:t xml:space="preserve">365 </w:t>
            </w:r>
            <w:r w:rsidR="001C7133">
              <w:t>c</w:t>
            </w:r>
            <w:r w:rsidRPr="003277FE">
              <w:t xml:space="preserve">onsecutive </w:t>
            </w:r>
            <w:r w:rsidR="001C7133">
              <w:t>d</w:t>
            </w:r>
            <w:r w:rsidRPr="003277FE">
              <w:t xml:space="preserve">ays </w:t>
            </w:r>
          </w:p>
        </w:tc>
        <w:tc>
          <w:tcPr>
            <w:tcW w:w="6090" w:type="dxa"/>
          </w:tcPr>
          <w:p w14:paraId="6D13738B" w14:textId="77777777" w:rsidR="003F2F78" w:rsidRPr="00DF2558" w:rsidRDefault="003F2F78" w:rsidP="00B77C69">
            <w:pPr>
              <w:pStyle w:val="Tabletext"/>
              <w:rPr>
                <w:rStyle w:val="italics"/>
                <w:i w:val="0"/>
                <w:iCs w:val="0"/>
              </w:rPr>
            </w:pPr>
            <w:r w:rsidRPr="00F55FF0">
              <w:rPr>
                <w:highlight w:val="green"/>
              </w:rPr>
              <w:t>1000</w:t>
            </w:r>
            <w:r w:rsidRPr="003277FE">
              <w:t xml:space="preserve"> hours</w:t>
            </w:r>
          </w:p>
        </w:tc>
      </w:tr>
    </w:tbl>
    <w:p w14:paraId="2C8BD168" w14:textId="4F9F9F26" w:rsidR="00103598" w:rsidRPr="008D340A" w:rsidRDefault="00103598" w:rsidP="008D340A">
      <w:pPr>
        <w:spacing w:before="0" w:after="0"/>
        <w:rPr>
          <w:rStyle w:val="Authorinstructions"/>
          <w:sz w:val="4"/>
          <w:szCs w:val="4"/>
        </w:rPr>
      </w:pPr>
    </w:p>
    <w:tbl>
      <w:tblPr>
        <w:tblStyle w:val="SD-generalcontent"/>
        <w:tblW w:w="9634" w:type="dxa"/>
        <w:tblBorders>
          <w:left w:val="single" w:sz="4" w:space="0" w:color="0080A2"/>
          <w:right w:val="single" w:sz="4" w:space="0" w:color="0080A2"/>
          <w:insideV w:val="single" w:sz="4" w:space="0" w:color="0080A2"/>
        </w:tblBorders>
        <w:tblLook w:val="0620" w:firstRow="1" w:lastRow="0" w:firstColumn="0" w:lastColumn="0" w:noHBand="1" w:noVBand="1"/>
      </w:tblPr>
      <w:tblGrid>
        <w:gridCol w:w="3544"/>
        <w:gridCol w:w="6090"/>
      </w:tblGrid>
      <w:tr w:rsidR="00B76048" w:rsidRPr="00B63514" w14:paraId="4842018E" w14:textId="77777777" w:rsidTr="00EC2D91">
        <w:trPr>
          <w:cnfStyle w:val="100000000000" w:firstRow="1" w:lastRow="0" w:firstColumn="0" w:lastColumn="0" w:oddVBand="0" w:evenVBand="0" w:oddHBand="0" w:evenHBand="0" w:firstRowFirstColumn="0" w:firstRowLastColumn="0" w:lastRowFirstColumn="0" w:lastRowLastColumn="0"/>
        </w:trPr>
        <w:tc>
          <w:tcPr>
            <w:tcW w:w="3544"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530DCC4" w14:textId="77777777" w:rsidR="00B76048" w:rsidRPr="00B63514" w:rsidRDefault="00B76048" w:rsidP="00B77C69">
            <w:pPr>
              <w:pStyle w:val="Tabletext"/>
              <w:rPr>
                <w:color w:val="FFFFFF" w:themeColor="background1"/>
              </w:rPr>
            </w:pPr>
            <w:r>
              <w:rPr>
                <w:color w:val="FFFFFF" w:themeColor="background1"/>
              </w:rPr>
              <w:t>Period</w:t>
            </w:r>
          </w:p>
        </w:tc>
        <w:tc>
          <w:tcPr>
            <w:tcW w:w="609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E922929" w14:textId="77777777" w:rsidR="00B76048" w:rsidRPr="008D340A" w:rsidRDefault="00B76048" w:rsidP="00B77C69">
            <w:pPr>
              <w:pStyle w:val="Tabletext"/>
              <w:rPr>
                <w:b w:val="0"/>
                <w:bCs/>
                <w:color w:val="FFFFFF" w:themeColor="background1"/>
              </w:rPr>
            </w:pPr>
            <w:r w:rsidRPr="008D340A">
              <w:rPr>
                <w:rStyle w:val="bold"/>
                <w:b/>
                <w:bCs w:val="0"/>
                <w:color w:val="FFFFFF" w:themeColor="background1"/>
              </w:rPr>
              <w:t>Cumulative limits on duty time</w:t>
            </w:r>
          </w:p>
        </w:tc>
      </w:tr>
      <w:tr w:rsidR="00B76048" w:rsidRPr="00DF2558" w14:paraId="4C40A8DD" w14:textId="77777777" w:rsidTr="00EC2D91">
        <w:tc>
          <w:tcPr>
            <w:tcW w:w="3544" w:type="dxa"/>
          </w:tcPr>
          <w:p w14:paraId="27428193" w14:textId="66B5B964" w:rsidR="00B76048" w:rsidRPr="00E9261E" w:rsidRDefault="00B76048" w:rsidP="00B77C69">
            <w:pPr>
              <w:pStyle w:val="Tabletext"/>
              <w:rPr>
                <w:rStyle w:val="Authorexampletext"/>
                <w:color w:val="000000"/>
              </w:rPr>
            </w:pPr>
            <w:r w:rsidRPr="00B37654">
              <w:t xml:space="preserve">Any consecutive 168 hours (7 </w:t>
            </w:r>
            <w:r w:rsidR="001C7133">
              <w:t>d</w:t>
            </w:r>
            <w:r w:rsidRPr="00B37654">
              <w:t>ays)</w:t>
            </w:r>
          </w:p>
        </w:tc>
        <w:tc>
          <w:tcPr>
            <w:tcW w:w="6090" w:type="dxa"/>
          </w:tcPr>
          <w:p w14:paraId="3D71A7D7" w14:textId="77777777" w:rsidR="00B76048" w:rsidRPr="00DF2558" w:rsidRDefault="00B76048" w:rsidP="00B77C69">
            <w:pPr>
              <w:pStyle w:val="Tabletext"/>
              <w:rPr>
                <w:rStyle w:val="italics"/>
                <w:i w:val="0"/>
                <w:iCs w:val="0"/>
              </w:rPr>
            </w:pPr>
            <w:r w:rsidRPr="00B37654">
              <w:t xml:space="preserve">Maximum </w:t>
            </w:r>
            <w:r w:rsidRPr="00F55FF0">
              <w:rPr>
                <w:highlight w:val="green"/>
              </w:rPr>
              <w:t>60</w:t>
            </w:r>
            <w:r w:rsidRPr="00B37654">
              <w:t xml:space="preserve"> hours duty</w:t>
            </w:r>
          </w:p>
        </w:tc>
      </w:tr>
      <w:tr w:rsidR="00B76048" w:rsidRPr="00DF2558" w14:paraId="06A005FD" w14:textId="77777777" w:rsidTr="00EC2D91">
        <w:tc>
          <w:tcPr>
            <w:tcW w:w="3544" w:type="dxa"/>
          </w:tcPr>
          <w:p w14:paraId="679B043E" w14:textId="6B7C3F30" w:rsidR="00B76048" w:rsidRPr="00E9261E" w:rsidRDefault="00B76048" w:rsidP="00B77C69">
            <w:pPr>
              <w:pStyle w:val="Tabletext"/>
              <w:rPr>
                <w:rStyle w:val="Authorexampletext"/>
                <w:color w:val="000000"/>
              </w:rPr>
            </w:pPr>
            <w:r w:rsidRPr="00B37654">
              <w:t xml:space="preserve">Any consecutive 336 hours (14 </w:t>
            </w:r>
            <w:r w:rsidR="001C7133">
              <w:t>d</w:t>
            </w:r>
            <w:r w:rsidRPr="00B37654">
              <w:t>ays)</w:t>
            </w:r>
          </w:p>
        </w:tc>
        <w:tc>
          <w:tcPr>
            <w:tcW w:w="6090" w:type="dxa"/>
          </w:tcPr>
          <w:p w14:paraId="40FEB62F" w14:textId="77777777" w:rsidR="00B76048" w:rsidRPr="00DF2558" w:rsidRDefault="00B76048" w:rsidP="00B77C69">
            <w:pPr>
              <w:pStyle w:val="Tabletext"/>
              <w:rPr>
                <w:rStyle w:val="italics"/>
                <w:i w:val="0"/>
                <w:iCs w:val="0"/>
              </w:rPr>
            </w:pPr>
            <w:r w:rsidRPr="00B37654">
              <w:t xml:space="preserve">Maximum </w:t>
            </w:r>
            <w:r w:rsidRPr="00F55FF0">
              <w:rPr>
                <w:highlight w:val="green"/>
              </w:rPr>
              <w:t xml:space="preserve">100 </w:t>
            </w:r>
            <w:r w:rsidRPr="00B37654">
              <w:t>hours duty</w:t>
            </w:r>
          </w:p>
        </w:tc>
      </w:tr>
    </w:tbl>
    <w:p w14:paraId="5B3AB0C5" w14:textId="77777777" w:rsidR="001B33F0" w:rsidRPr="008D340A" w:rsidRDefault="001B33F0" w:rsidP="008D340A">
      <w:pPr>
        <w:spacing w:before="0" w:after="0"/>
        <w:rPr>
          <w:rStyle w:val="Authorinstructions"/>
          <w:sz w:val="4"/>
          <w:szCs w:val="4"/>
        </w:rPr>
      </w:pPr>
    </w:p>
    <w:tbl>
      <w:tblPr>
        <w:tblStyle w:val="SD-generalcontent"/>
        <w:tblW w:w="9634" w:type="dxa"/>
        <w:tblBorders>
          <w:left w:val="single" w:sz="4" w:space="0" w:color="0080A2"/>
          <w:right w:val="single" w:sz="4" w:space="0" w:color="0080A2"/>
          <w:insideV w:val="single" w:sz="4" w:space="0" w:color="0080A2"/>
        </w:tblBorders>
        <w:tblLook w:val="0620" w:firstRow="1" w:lastRow="0" w:firstColumn="0" w:lastColumn="0" w:noHBand="1" w:noVBand="1"/>
      </w:tblPr>
      <w:tblGrid>
        <w:gridCol w:w="3544"/>
        <w:gridCol w:w="6090"/>
      </w:tblGrid>
      <w:tr w:rsidR="00992500" w:rsidRPr="00B63514" w14:paraId="05A0D222" w14:textId="77777777" w:rsidTr="00EC2D91">
        <w:trPr>
          <w:cnfStyle w:val="100000000000" w:firstRow="1" w:lastRow="0" w:firstColumn="0" w:lastColumn="0" w:oddVBand="0" w:evenVBand="0" w:oddHBand="0" w:evenHBand="0" w:firstRowFirstColumn="0" w:firstRowLastColumn="0" w:lastRowFirstColumn="0" w:lastRowLastColumn="0"/>
        </w:trPr>
        <w:tc>
          <w:tcPr>
            <w:tcW w:w="3544"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89AC825" w14:textId="77777777" w:rsidR="00992500" w:rsidRPr="00B63514" w:rsidRDefault="00992500" w:rsidP="00B77C69">
            <w:pPr>
              <w:pStyle w:val="Tabletext"/>
              <w:rPr>
                <w:color w:val="FFFFFF" w:themeColor="background1"/>
              </w:rPr>
            </w:pPr>
            <w:r>
              <w:rPr>
                <w:color w:val="FFFFFF" w:themeColor="background1"/>
              </w:rPr>
              <w:lastRenderedPageBreak/>
              <w:t>Period</w:t>
            </w:r>
          </w:p>
        </w:tc>
        <w:tc>
          <w:tcPr>
            <w:tcW w:w="609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4FCE9C3" w14:textId="77777777" w:rsidR="00992500" w:rsidRPr="00B63514" w:rsidRDefault="00992500" w:rsidP="00B77C69">
            <w:pPr>
              <w:pStyle w:val="Tabletext"/>
              <w:rPr>
                <w:color w:val="FFFFFF" w:themeColor="background1"/>
              </w:rPr>
            </w:pPr>
            <w:r w:rsidRPr="008D340A">
              <w:rPr>
                <w:color w:val="FFFFFF" w:themeColor="background1"/>
              </w:rPr>
              <w:t>Cumulative fatigue recovery</w:t>
            </w:r>
          </w:p>
        </w:tc>
      </w:tr>
      <w:tr w:rsidR="00992500" w:rsidRPr="00DF2558" w14:paraId="1A755994" w14:textId="77777777" w:rsidTr="00EC2D91">
        <w:tc>
          <w:tcPr>
            <w:tcW w:w="3544" w:type="dxa"/>
          </w:tcPr>
          <w:p w14:paraId="05AA123C" w14:textId="0D6D9062" w:rsidR="00992500" w:rsidRPr="00E9261E" w:rsidRDefault="00992500" w:rsidP="00B77C69">
            <w:pPr>
              <w:pStyle w:val="Tabletext"/>
              <w:rPr>
                <w:rStyle w:val="Authorexampletext"/>
                <w:color w:val="000000"/>
              </w:rPr>
            </w:pPr>
            <w:r w:rsidRPr="00B01853">
              <w:t xml:space="preserve">Any consecutive 168 hours (7 </w:t>
            </w:r>
            <w:r w:rsidR="001C7133">
              <w:t>d</w:t>
            </w:r>
            <w:r w:rsidRPr="00B01853">
              <w:t>ays)</w:t>
            </w:r>
          </w:p>
        </w:tc>
        <w:tc>
          <w:tcPr>
            <w:tcW w:w="6090" w:type="dxa"/>
          </w:tcPr>
          <w:p w14:paraId="688A3DE5" w14:textId="77777777" w:rsidR="00992500" w:rsidRPr="00DF2558" w:rsidRDefault="00992500" w:rsidP="00B77C69">
            <w:pPr>
              <w:pStyle w:val="Tabletext"/>
              <w:rPr>
                <w:rStyle w:val="italics"/>
                <w:i w:val="0"/>
                <w:iCs w:val="0"/>
              </w:rPr>
            </w:pPr>
            <w:r w:rsidRPr="00B01853">
              <w:t xml:space="preserve">Minimum of </w:t>
            </w:r>
            <w:r w:rsidRPr="00F55FF0">
              <w:rPr>
                <w:highlight w:val="green"/>
              </w:rPr>
              <w:t>36</w:t>
            </w:r>
            <w:r w:rsidRPr="00B01853">
              <w:t xml:space="preserve"> consecutive hours off-duty that must include at least 2 local nights</w:t>
            </w:r>
          </w:p>
        </w:tc>
      </w:tr>
      <w:tr w:rsidR="00992500" w:rsidRPr="00DF2558" w14:paraId="1AC54EC4" w14:textId="77777777" w:rsidTr="00EC2D91">
        <w:tc>
          <w:tcPr>
            <w:tcW w:w="3544" w:type="dxa"/>
          </w:tcPr>
          <w:p w14:paraId="22FA3F03" w14:textId="77777777" w:rsidR="00992500" w:rsidRPr="00E9261E" w:rsidRDefault="00992500" w:rsidP="00B77C69">
            <w:pPr>
              <w:pStyle w:val="Tabletext"/>
              <w:rPr>
                <w:rStyle w:val="Authorexampletext"/>
                <w:color w:val="000000"/>
              </w:rPr>
            </w:pPr>
            <w:r w:rsidRPr="00B01853">
              <w:t xml:space="preserve">28 </w:t>
            </w:r>
            <w:r>
              <w:t>c</w:t>
            </w:r>
            <w:r w:rsidRPr="00B01853">
              <w:t xml:space="preserve">onsecutive </w:t>
            </w:r>
            <w:r>
              <w:t>d</w:t>
            </w:r>
            <w:r w:rsidRPr="00B01853">
              <w:t>ays</w:t>
            </w:r>
          </w:p>
        </w:tc>
        <w:tc>
          <w:tcPr>
            <w:tcW w:w="6090" w:type="dxa"/>
          </w:tcPr>
          <w:p w14:paraId="75500B10" w14:textId="77777777" w:rsidR="00992500" w:rsidRPr="00DF2558" w:rsidRDefault="00992500" w:rsidP="00B77C69">
            <w:pPr>
              <w:pStyle w:val="Tabletext"/>
              <w:rPr>
                <w:rStyle w:val="italics"/>
                <w:i w:val="0"/>
                <w:iCs w:val="0"/>
              </w:rPr>
            </w:pPr>
            <w:r w:rsidRPr="00B01853">
              <w:t xml:space="preserve">Must have had at least </w:t>
            </w:r>
            <w:r w:rsidRPr="00F55FF0">
              <w:rPr>
                <w:highlight w:val="green"/>
              </w:rPr>
              <w:t>6</w:t>
            </w:r>
            <w:r w:rsidRPr="00B01853">
              <w:t xml:space="preserve"> days off-duty in the 28 consecutive days before commencing the FDP or standby</w:t>
            </w:r>
            <w:r>
              <w:t>.</w:t>
            </w:r>
          </w:p>
        </w:tc>
      </w:tr>
    </w:tbl>
    <w:p w14:paraId="30B6508B" w14:textId="148140CC" w:rsidR="005C5572" w:rsidRDefault="0048620E" w:rsidP="0048620E">
      <w:pPr>
        <w:pStyle w:val="Heading3"/>
      </w:pPr>
      <w:bookmarkStart w:id="24" w:name="_Toc191533302"/>
      <w:r>
        <w:t>Increase in FDP limits by split duty</w:t>
      </w:r>
      <w:bookmarkEnd w:id="24"/>
    </w:p>
    <w:p w14:paraId="2D390D21" w14:textId="700AD2F0" w:rsidR="0048620E" w:rsidRPr="0048620E" w:rsidRDefault="008A100D" w:rsidP="008A100D">
      <w:r w:rsidRPr="000264BE">
        <w:t>Split-duty rest periods will only be assigned as part of the rostered FDP. The split-duty rest period must have a designated rest location and must not result in exceeding cumulative limits.</w:t>
      </w:r>
    </w:p>
    <w:p w14:paraId="36627E75" w14:textId="5444AEE4" w:rsidR="00C63D3E" w:rsidRPr="00DB57EB" w:rsidRDefault="00C63D3E" w:rsidP="00F63DD1">
      <w:pPr>
        <w:ind w:left="1134" w:hanging="1134"/>
        <w:rPr>
          <w:color w:val="AC2C0C"/>
        </w:rPr>
      </w:pPr>
      <w:r w:rsidRPr="00F63DD1">
        <w:rPr>
          <w:b/>
          <w:bCs/>
          <w:color w:val="AC2C0C"/>
        </w:rPr>
        <w:t>Note:</w:t>
      </w:r>
      <w:r w:rsidRPr="00F63DD1">
        <w:rPr>
          <w:color w:val="AC2C0C"/>
        </w:rPr>
        <w:tab/>
        <w:t xml:space="preserve">In the following example, the operator has suitable resting accommodation facilities at the base facility but does not have suitable sleeping </w:t>
      </w:r>
      <w:r w:rsidRPr="00DB57EB">
        <w:rPr>
          <w:color w:val="AC2C0C"/>
        </w:rPr>
        <w:t>accommodation</w:t>
      </w:r>
      <w:r w:rsidRPr="00F63DD1">
        <w:rPr>
          <w:color w:val="AC2C0C"/>
        </w:rPr>
        <w:t>.</w:t>
      </w:r>
    </w:p>
    <w:p w14:paraId="25898D0B" w14:textId="77777777" w:rsidR="00745789" w:rsidRDefault="00745789" w:rsidP="00745789">
      <w:r w:rsidRPr="000264BE">
        <w:t>The split duty times and limits are as follows:</w:t>
      </w:r>
    </w:p>
    <w:p w14:paraId="7DF28B52" w14:textId="39F642AF" w:rsidR="009753DA" w:rsidRDefault="009753DA" w:rsidP="009753DA">
      <w:pPr>
        <w:pStyle w:val="Caption"/>
        <w:keepNext/>
      </w:pPr>
      <w:r>
        <w:t xml:space="preserve">Table </w:t>
      </w:r>
      <w:r>
        <w:fldChar w:fldCharType="begin"/>
      </w:r>
      <w:r>
        <w:instrText xml:space="preserve"> SEQ Table \* ARABIC </w:instrText>
      </w:r>
      <w:r>
        <w:fldChar w:fldCharType="separate"/>
      </w:r>
      <w:r w:rsidR="007D336A">
        <w:rPr>
          <w:noProof/>
        </w:rPr>
        <w:t>8</w:t>
      </w:r>
      <w:r>
        <w:fldChar w:fldCharType="end"/>
      </w:r>
      <w:r>
        <w:t xml:space="preserve"> </w:t>
      </w:r>
      <w:r w:rsidRPr="000C30BA">
        <w:t>Split duty times and limits</w:t>
      </w:r>
    </w:p>
    <w:tbl>
      <w:tblPr>
        <w:tblStyle w:val="SD-generalcontent"/>
        <w:tblW w:w="9639" w:type="dxa"/>
        <w:tblBorders>
          <w:left w:val="single" w:sz="4" w:space="0" w:color="0080A2"/>
          <w:right w:val="single" w:sz="4" w:space="0" w:color="0080A2"/>
          <w:insideV w:val="single" w:sz="4" w:space="0" w:color="0080A2"/>
        </w:tblBorders>
        <w:tblLook w:val="0620" w:firstRow="1" w:lastRow="0" w:firstColumn="0" w:lastColumn="0" w:noHBand="1" w:noVBand="1"/>
        <w:tblCaption w:val="Table 6. Cumulative limits on flight and duty times"/>
        <w:tblDescription w:val="Table identifying limits on flight and duty times"/>
      </w:tblPr>
      <w:tblGrid>
        <w:gridCol w:w="3544"/>
        <w:gridCol w:w="2977"/>
        <w:gridCol w:w="3118"/>
      </w:tblGrid>
      <w:tr w:rsidR="004B7C87" w:rsidRPr="00B63514" w14:paraId="3A254449" w14:textId="10780443" w:rsidTr="00EC2D91">
        <w:trPr>
          <w:cnfStyle w:val="100000000000" w:firstRow="1" w:lastRow="0" w:firstColumn="0" w:lastColumn="0" w:oddVBand="0" w:evenVBand="0" w:oddHBand="0" w:evenHBand="0" w:firstRowFirstColumn="0" w:firstRowLastColumn="0" w:lastRowFirstColumn="0" w:lastRowLastColumn="0"/>
        </w:trPr>
        <w:tc>
          <w:tcPr>
            <w:tcW w:w="3544"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D73C02A" w14:textId="0A44B685" w:rsidR="004B7C87" w:rsidRPr="004B7C87" w:rsidRDefault="004B7C87" w:rsidP="004B7C87">
            <w:pPr>
              <w:pStyle w:val="TableHeader"/>
              <w:rPr>
                <w:b/>
                <w:bCs/>
                <w:color w:val="FFFFFF" w:themeColor="background1"/>
              </w:rPr>
            </w:pPr>
            <w:r w:rsidRPr="004B7C87">
              <w:rPr>
                <w:b/>
                <w:bCs/>
                <w:color w:val="FFFFFF" w:themeColor="background1"/>
              </w:rPr>
              <w:t>Location/time</w:t>
            </w:r>
          </w:p>
        </w:tc>
        <w:tc>
          <w:tcPr>
            <w:tcW w:w="297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C9FD118" w14:textId="621A21F8" w:rsidR="004B7C87" w:rsidRPr="004B7C87" w:rsidRDefault="004B7C87" w:rsidP="004B7C87">
            <w:pPr>
              <w:pStyle w:val="TableHeader"/>
              <w:rPr>
                <w:b/>
                <w:bCs/>
                <w:color w:val="FFFFFF" w:themeColor="background1"/>
              </w:rPr>
            </w:pPr>
            <w:r w:rsidRPr="004B7C87">
              <w:rPr>
                <w:b/>
                <w:bCs/>
                <w:color w:val="FFFFFF" w:themeColor="background1"/>
              </w:rPr>
              <w:t>Minimum rostering time</w:t>
            </w:r>
          </w:p>
        </w:tc>
        <w:tc>
          <w:tcPr>
            <w:tcW w:w="3118"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748443F" w14:textId="1F960B93" w:rsidR="004B7C87" w:rsidRPr="004B7C87" w:rsidRDefault="004B7C87" w:rsidP="004B7C87">
            <w:pPr>
              <w:pStyle w:val="TableHeader"/>
              <w:rPr>
                <w:b/>
                <w:bCs/>
                <w:color w:val="FFFFFF" w:themeColor="background1"/>
              </w:rPr>
            </w:pPr>
            <w:r w:rsidRPr="004B7C87">
              <w:rPr>
                <w:b/>
                <w:bCs/>
                <w:color w:val="FFFFFF" w:themeColor="background1"/>
              </w:rPr>
              <w:t>FDP limits</w:t>
            </w:r>
          </w:p>
        </w:tc>
      </w:tr>
      <w:tr w:rsidR="004B7C87" w:rsidRPr="00DF2558" w14:paraId="71EAC795" w14:textId="48198E90" w:rsidTr="00EC2D91">
        <w:tc>
          <w:tcPr>
            <w:tcW w:w="3544" w:type="dxa"/>
          </w:tcPr>
          <w:p w14:paraId="42B971B2" w14:textId="455A69D0" w:rsidR="004B7C87" w:rsidRPr="00E9261E" w:rsidRDefault="004B7C87" w:rsidP="004B7C87">
            <w:pPr>
              <w:pStyle w:val="Tabletext"/>
              <w:rPr>
                <w:rStyle w:val="Authorexampletext"/>
                <w:color w:val="000000"/>
              </w:rPr>
            </w:pPr>
            <w:r w:rsidRPr="004045A5">
              <w:t>Suitable resting accommodation.</w:t>
            </w:r>
          </w:p>
        </w:tc>
        <w:tc>
          <w:tcPr>
            <w:tcW w:w="2977" w:type="dxa"/>
          </w:tcPr>
          <w:p w14:paraId="5F4B96F3" w14:textId="389A3C63" w:rsidR="004B7C87" w:rsidRPr="00DF2558" w:rsidRDefault="004B7C87" w:rsidP="004B7C87">
            <w:pPr>
              <w:pStyle w:val="Tabletext"/>
              <w:rPr>
                <w:rStyle w:val="italics"/>
                <w:i w:val="0"/>
                <w:iCs w:val="0"/>
              </w:rPr>
            </w:pPr>
            <w:r w:rsidRPr="004045A5">
              <w:t>Roster a minimum of 2 consecutive hours with access to suitable resting accommodation plus time for commuting.</w:t>
            </w:r>
          </w:p>
        </w:tc>
        <w:tc>
          <w:tcPr>
            <w:tcW w:w="3118" w:type="dxa"/>
          </w:tcPr>
          <w:p w14:paraId="177F0641" w14:textId="100B640E" w:rsidR="004B7C87" w:rsidRPr="00F55FF0" w:rsidRDefault="004B7C87" w:rsidP="004B7C87">
            <w:pPr>
              <w:pStyle w:val="Tabletext"/>
              <w:rPr>
                <w:highlight w:val="green"/>
              </w:rPr>
            </w:pPr>
            <w:r w:rsidRPr="004045A5">
              <w:t>Can be increased by up to half the time that the pilot has access to suitable resting accommodation up to a maximum of 2 hours.</w:t>
            </w:r>
          </w:p>
        </w:tc>
      </w:tr>
      <w:tr w:rsidR="004B7C87" w:rsidRPr="00DF2558" w14:paraId="4EEA34DC" w14:textId="23648E1E" w:rsidTr="00EC2D91">
        <w:tc>
          <w:tcPr>
            <w:tcW w:w="3544" w:type="dxa"/>
          </w:tcPr>
          <w:p w14:paraId="38A30CF3" w14:textId="77777777" w:rsidR="004B7C87" w:rsidRDefault="004B7C87" w:rsidP="004B7C87">
            <w:pPr>
              <w:pStyle w:val="Tabletext"/>
            </w:pPr>
            <w:r w:rsidRPr="000264BE">
              <w:t>Suitable sleeping accommodation</w:t>
            </w:r>
            <w:r>
              <w:t>.</w:t>
            </w:r>
          </w:p>
          <w:p w14:paraId="62349B9E" w14:textId="77777777" w:rsidR="004B7C87" w:rsidRPr="000264BE" w:rsidRDefault="004B7C87" w:rsidP="004B7C87">
            <w:pPr>
              <w:pStyle w:val="Tabletext"/>
            </w:pPr>
          </w:p>
          <w:p w14:paraId="56F7A121" w14:textId="1742F855" w:rsidR="004B7C87" w:rsidRPr="00E9261E" w:rsidRDefault="004B7C87" w:rsidP="004B7C87">
            <w:pPr>
              <w:pStyle w:val="Tabletext"/>
              <w:rPr>
                <w:rStyle w:val="Authorexampletext"/>
                <w:color w:val="000000"/>
              </w:rPr>
            </w:pPr>
            <w:r w:rsidRPr="00564A11">
              <w:rPr>
                <w:rStyle w:val="Strong"/>
              </w:rPr>
              <w:t>Note:</w:t>
            </w:r>
            <w:r>
              <w:tab/>
              <w:t>T</w:t>
            </w:r>
            <w:r w:rsidRPr="000264BE">
              <w:t>he pilot is responsible for ensuring the home always meets this standard</w:t>
            </w:r>
            <w:r>
              <w:t>.</w:t>
            </w:r>
          </w:p>
        </w:tc>
        <w:tc>
          <w:tcPr>
            <w:tcW w:w="2977" w:type="dxa"/>
          </w:tcPr>
          <w:p w14:paraId="7F3D98FC" w14:textId="77777777" w:rsidR="004B7C87" w:rsidRDefault="004B7C87" w:rsidP="004B7C87">
            <w:pPr>
              <w:pStyle w:val="Tabletext"/>
            </w:pPr>
            <w:r w:rsidRPr="000264BE">
              <w:t>Roster a minimum of 4 consecutive hours plus time for commuting</w:t>
            </w:r>
            <w:r>
              <w:t>.</w:t>
            </w:r>
          </w:p>
          <w:p w14:paraId="79230004" w14:textId="77777777" w:rsidR="004B7C87" w:rsidRPr="000264BE" w:rsidRDefault="004B7C87" w:rsidP="004B7C87">
            <w:pPr>
              <w:pStyle w:val="Tabletext"/>
            </w:pPr>
          </w:p>
          <w:p w14:paraId="4EC49F0D" w14:textId="77777777" w:rsidR="004B7C87" w:rsidRPr="000264BE" w:rsidRDefault="004B7C87" w:rsidP="004B7C87">
            <w:pPr>
              <w:pStyle w:val="Tabletext"/>
            </w:pPr>
            <w:r w:rsidRPr="000264BE">
              <w:t>At home base allow enough time for a 1 hour commute to home and back-30 minutes each way</w:t>
            </w:r>
            <w:r>
              <w:t>.</w:t>
            </w:r>
          </w:p>
          <w:p w14:paraId="74ED4E85" w14:textId="68168A77" w:rsidR="004B7C87" w:rsidRPr="00DF2558" w:rsidRDefault="004B7C87" w:rsidP="004B7C87">
            <w:pPr>
              <w:pStyle w:val="Tabletext"/>
              <w:rPr>
                <w:rStyle w:val="italics"/>
                <w:i w:val="0"/>
                <w:iCs w:val="0"/>
              </w:rPr>
            </w:pPr>
            <w:r w:rsidRPr="00E75C14">
              <w:rPr>
                <w:rStyle w:val="bold"/>
              </w:rPr>
              <w:t>Note:</w:t>
            </w:r>
            <w:r w:rsidRPr="00E75C14">
              <w:rPr>
                <w:rStyle w:val="bold"/>
              </w:rPr>
              <w:tab/>
            </w:r>
            <w:r w:rsidRPr="000264BE">
              <w:t xml:space="preserve">Pilots should notify Chief Pilot </w:t>
            </w:r>
            <w:r w:rsidRPr="000264BE">
              <w:rPr>
                <w:highlight w:val="green"/>
              </w:rPr>
              <w:t>(or delegated person)</w:t>
            </w:r>
            <w:r w:rsidRPr="000264BE">
              <w:t>, if this commute time is insufficient</w:t>
            </w:r>
            <w:r>
              <w:t>.</w:t>
            </w:r>
          </w:p>
        </w:tc>
        <w:tc>
          <w:tcPr>
            <w:tcW w:w="3118" w:type="dxa"/>
          </w:tcPr>
          <w:p w14:paraId="63ACD1D0" w14:textId="43CAE1C7" w:rsidR="004B7C87" w:rsidRPr="00F55FF0" w:rsidRDefault="004B7C87" w:rsidP="004B7C87">
            <w:pPr>
              <w:pStyle w:val="Tabletext"/>
              <w:rPr>
                <w:highlight w:val="green"/>
              </w:rPr>
            </w:pPr>
            <w:r w:rsidRPr="000264BE">
              <w:t>FDP can be increased up to 4 hours</w:t>
            </w:r>
            <w:r>
              <w:t>.</w:t>
            </w:r>
          </w:p>
        </w:tc>
      </w:tr>
    </w:tbl>
    <w:p w14:paraId="6AAC3F15" w14:textId="77777777" w:rsidR="00EA411B" w:rsidRPr="008513E0" w:rsidRDefault="00EA411B" w:rsidP="008513E0">
      <w:pPr>
        <w:spacing w:before="0" w:after="0"/>
        <w:rPr>
          <w:sz w:val="4"/>
          <w:szCs w:val="4"/>
        </w:rPr>
      </w:pPr>
    </w:p>
    <w:tbl>
      <w:tblPr>
        <w:tblStyle w:val="SD-generalcontent"/>
        <w:tblW w:w="9634" w:type="dxa"/>
        <w:tblBorders>
          <w:top w:val="single" w:sz="4" w:space="0" w:color="0080A2" w:themeColor="accent2"/>
          <w:left w:val="single" w:sz="4" w:space="0" w:color="0080A2" w:themeColor="accent2"/>
          <w:bottom w:val="single" w:sz="4" w:space="0" w:color="0080A2" w:themeColor="accent2"/>
          <w:right w:val="single" w:sz="4" w:space="0" w:color="0080A2" w:themeColor="accent2"/>
          <w:insideH w:val="single" w:sz="4" w:space="0" w:color="FFFFFF" w:themeColor="background1"/>
          <w:insideV w:val="single" w:sz="4" w:space="0" w:color="0080A2" w:themeColor="accent2"/>
        </w:tblBorders>
        <w:tblLook w:val="0620" w:firstRow="1" w:lastRow="0" w:firstColumn="0" w:lastColumn="0" w:noHBand="1" w:noVBand="1"/>
        <w:tblCaption w:val="Table 6. Cumulative limits on flight and duty times"/>
        <w:tblDescription w:val="Table identifying limits on flight and duty times"/>
      </w:tblPr>
      <w:tblGrid>
        <w:gridCol w:w="3544"/>
        <w:gridCol w:w="6090"/>
      </w:tblGrid>
      <w:tr w:rsidR="008555D4" w:rsidRPr="00DF2558" w14:paraId="11310547" w14:textId="77777777" w:rsidTr="004B7C87">
        <w:trPr>
          <w:cnfStyle w:val="100000000000" w:firstRow="1" w:lastRow="0" w:firstColumn="0" w:lastColumn="0" w:oddVBand="0" w:evenVBand="0" w:oddHBand="0" w:evenHBand="0" w:firstRowFirstColumn="0" w:firstRowLastColumn="0" w:lastRowFirstColumn="0" w:lastRowLastColumn="0"/>
        </w:trPr>
        <w:tc>
          <w:tcPr>
            <w:tcW w:w="3544"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7455E0C1" w14:textId="6D0EEE0F" w:rsidR="008555D4" w:rsidRPr="00E330FF" w:rsidRDefault="008555D4" w:rsidP="008555D4">
            <w:pPr>
              <w:pStyle w:val="Tabletext"/>
              <w:rPr>
                <w:rStyle w:val="Authorexampletext"/>
                <w:b w:val="0"/>
                <w:bCs/>
                <w:color w:val="000000"/>
              </w:rPr>
            </w:pPr>
            <w:r w:rsidRPr="00E330FF">
              <w:rPr>
                <w:b w:val="0"/>
                <w:bCs/>
              </w:rPr>
              <w:t>If a split-duty rest period covers any period between 2300 to 0529 local time.</w:t>
            </w:r>
          </w:p>
        </w:tc>
        <w:tc>
          <w:tcPr>
            <w:tcW w:w="6090"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1D9C5336" w14:textId="70CFB529" w:rsidR="008555D4" w:rsidRPr="00E330FF" w:rsidRDefault="008555D4" w:rsidP="008555D4">
            <w:pPr>
              <w:pStyle w:val="Tabletext"/>
              <w:rPr>
                <w:rStyle w:val="italics"/>
                <w:b w:val="0"/>
                <w:bCs/>
                <w:i w:val="0"/>
                <w:iCs w:val="0"/>
              </w:rPr>
            </w:pPr>
            <w:r w:rsidRPr="00E330FF">
              <w:rPr>
                <w:b w:val="0"/>
                <w:bCs/>
              </w:rPr>
              <w:t>The split duty rest period will include enough time for both the commute and to provide sufficient time for 7 hours access to the suitable sleep accommodation. The maximum FDP may be increased up to 15 hours.</w:t>
            </w:r>
          </w:p>
        </w:tc>
      </w:tr>
    </w:tbl>
    <w:p w14:paraId="7C855FA0" w14:textId="25ACCFA8" w:rsidR="00420EC3" w:rsidRDefault="00745789" w:rsidP="00745789">
      <w:pPr>
        <w:pStyle w:val="Heading3"/>
      </w:pPr>
      <w:bookmarkStart w:id="25" w:name="_Toc191533303"/>
      <w:r>
        <w:t>Delayed reporting time</w:t>
      </w:r>
      <w:bookmarkEnd w:id="25"/>
    </w:p>
    <w:p w14:paraId="22F1F3E6" w14:textId="77777777" w:rsidR="003A165F" w:rsidRPr="00B61815" w:rsidRDefault="003A165F" w:rsidP="003A165F">
      <w:r w:rsidRPr="00B61815">
        <w:t>The decisions and procedures in delayed reporting are illustrated in the decision flow chart below. Key outcomes to manage risk are:</w:t>
      </w:r>
    </w:p>
    <w:p w14:paraId="37267D1F" w14:textId="77777777" w:rsidR="003A165F" w:rsidRPr="00B61815" w:rsidRDefault="003A165F" w:rsidP="003A165F">
      <w:pPr>
        <w:pStyle w:val="ListBullet"/>
      </w:pPr>
      <w:r>
        <w:t>i</w:t>
      </w:r>
      <w:r w:rsidRPr="00B61815">
        <w:t>f notifying before the prior sleep opportunity, notification will be as early as possible to the pilot so they may arrange their rest accordingly</w:t>
      </w:r>
    </w:p>
    <w:p w14:paraId="5A9ADB70" w14:textId="77777777" w:rsidR="003A165F" w:rsidRPr="00B61815" w:rsidRDefault="003A165F" w:rsidP="003A165F">
      <w:pPr>
        <w:pStyle w:val="ListBullet"/>
      </w:pPr>
      <w:r>
        <w:t>i</w:t>
      </w:r>
      <w:r w:rsidRPr="00B61815">
        <w:t>f notification is after the prior sleep opportunity, notification should be before a pilot commences their journey to work. In the case of a pilot at home base this is deemed to be 2 hours prior to the FDP commencing and in the case of a pilot at an away base location, 1 hour prior to the FDP commencing</w:t>
      </w:r>
    </w:p>
    <w:p w14:paraId="01E134FA" w14:textId="46A7AAF4" w:rsidR="003A165F" w:rsidRPr="00B61815" w:rsidRDefault="003A165F" w:rsidP="003A165F">
      <w:pPr>
        <w:pStyle w:val="ListBullet"/>
      </w:pPr>
      <w:r>
        <w:t>n</w:t>
      </w:r>
      <w:r w:rsidRPr="00B61815">
        <w:t xml:space="preserve">otification shall be in accordance with the communication protocol (refer Section </w:t>
      </w:r>
      <w:r>
        <w:fldChar w:fldCharType="begin"/>
      </w:r>
      <w:r>
        <w:instrText xml:space="preserve"> REF _Ref32994331 \r \h  \* MERGEFORMAT </w:instrText>
      </w:r>
      <w:r>
        <w:fldChar w:fldCharType="separate"/>
      </w:r>
      <w:r>
        <w:t>1.2.1.4</w:t>
      </w:r>
      <w:r>
        <w:fldChar w:fldCharType="end"/>
      </w:r>
      <w:r w:rsidRPr="00B61815">
        <w:t xml:space="preserve"> Communication </w:t>
      </w:r>
      <w:r>
        <w:t>p</w:t>
      </w:r>
      <w:r w:rsidRPr="00B61815">
        <w:t xml:space="preserve">rotocol) </w:t>
      </w:r>
    </w:p>
    <w:p w14:paraId="37BA13C4" w14:textId="77777777" w:rsidR="003A165F" w:rsidRPr="00B61815" w:rsidRDefault="003A165F" w:rsidP="003A165F">
      <w:pPr>
        <w:pStyle w:val="ListBullet"/>
      </w:pPr>
      <w:r>
        <w:t>t</w:t>
      </w:r>
      <w:r w:rsidRPr="00B61815">
        <w:t>he new roster will be updated and republished as soon as practicable.</w:t>
      </w:r>
    </w:p>
    <w:p w14:paraId="339B3D44" w14:textId="69CFDE09" w:rsidR="00745789" w:rsidRPr="00745789" w:rsidRDefault="003A165F" w:rsidP="003A165F">
      <w:r w:rsidRPr="00B61815">
        <w:lastRenderedPageBreak/>
        <w:t xml:space="preserve">The timing and content of SMS messages (and phone calls) regarding delays will be logged in the rostering system as per the communication protocol (refer Section </w:t>
      </w:r>
      <w:r>
        <w:fldChar w:fldCharType="begin"/>
      </w:r>
      <w:r>
        <w:instrText xml:space="preserve"> REF _Ref32994331 \r \h  \* MERGEFORMAT </w:instrText>
      </w:r>
      <w:r>
        <w:fldChar w:fldCharType="separate"/>
      </w:r>
      <w:r>
        <w:t>1.2.1.4</w:t>
      </w:r>
      <w:r>
        <w:fldChar w:fldCharType="end"/>
      </w:r>
      <w:r w:rsidRPr="00B61815">
        <w:t xml:space="preserve"> Communication Protocol) and form part of the flight and duty records (refer Section </w:t>
      </w:r>
      <w:r>
        <w:fldChar w:fldCharType="begin"/>
      </w:r>
      <w:r>
        <w:instrText xml:space="preserve"> REF _Ref32996692 \r \h  \* MERGEFORMAT </w:instrText>
      </w:r>
      <w:r>
        <w:fldChar w:fldCharType="separate"/>
      </w:r>
      <w:r>
        <w:t>1.2.12</w:t>
      </w:r>
      <w:r>
        <w:fldChar w:fldCharType="end"/>
      </w:r>
      <w:r w:rsidRPr="00B61815">
        <w:t xml:space="preserve"> Recording </w:t>
      </w:r>
      <w:r>
        <w:t>f</w:t>
      </w:r>
      <w:r w:rsidRPr="00B61815">
        <w:t xml:space="preserve">light and </w:t>
      </w:r>
      <w:r>
        <w:t>d</w:t>
      </w:r>
      <w:r w:rsidRPr="00B61815">
        <w:t xml:space="preserve">uty </w:t>
      </w:r>
      <w:r>
        <w:t>t</w:t>
      </w:r>
      <w:r w:rsidRPr="00B61815">
        <w:t>imes).</w:t>
      </w:r>
    </w:p>
    <w:p w14:paraId="461810BE" w14:textId="77777777" w:rsidR="001D2DA3" w:rsidRDefault="00A90B95" w:rsidP="001D2DA3">
      <w:pPr>
        <w:keepNext/>
      </w:pPr>
      <w:r w:rsidRPr="00EA4576">
        <w:rPr>
          <w:noProof/>
        </w:rPr>
        <w:drawing>
          <wp:inline distT="0" distB="0" distL="0" distR="0" wp14:anchorId="0F8396A0" wp14:editId="46362A54">
            <wp:extent cx="4583365" cy="6385035"/>
            <wp:effectExtent l="0" t="0" r="8255" b="0"/>
            <wp:docPr id="1" name="Picture 1" descr="Delayed reporting and decision char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3"/>
                    <a:stretch>
                      <a:fillRect/>
                    </a:stretch>
                  </pic:blipFill>
                  <pic:spPr>
                    <a:xfrm>
                      <a:off x="0" y="0"/>
                      <a:ext cx="4590388" cy="6394818"/>
                    </a:xfrm>
                    <a:prstGeom prst="rect">
                      <a:avLst/>
                    </a:prstGeom>
                  </pic:spPr>
                </pic:pic>
              </a:graphicData>
            </a:graphic>
          </wp:inline>
        </w:drawing>
      </w:r>
    </w:p>
    <w:p w14:paraId="7834489C" w14:textId="1B2280E4" w:rsidR="00321887" w:rsidRDefault="001D2DA3" w:rsidP="001D2DA3">
      <w:pPr>
        <w:pStyle w:val="Caption"/>
      </w:pPr>
      <w:r>
        <w:t xml:space="preserve">Figure </w:t>
      </w:r>
      <w:r>
        <w:fldChar w:fldCharType="begin"/>
      </w:r>
      <w:r>
        <w:instrText xml:space="preserve"> SEQ Figure \* ARABIC </w:instrText>
      </w:r>
      <w:r>
        <w:fldChar w:fldCharType="separate"/>
      </w:r>
      <w:r w:rsidR="00E371BF">
        <w:rPr>
          <w:noProof/>
        </w:rPr>
        <w:t>1</w:t>
      </w:r>
      <w:r>
        <w:fldChar w:fldCharType="end"/>
      </w:r>
      <w:r>
        <w:t xml:space="preserve"> </w:t>
      </w:r>
      <w:r w:rsidRPr="001352F3">
        <w:t>Delayed reporting decision chart</w:t>
      </w:r>
    </w:p>
    <w:p w14:paraId="54F043B9" w14:textId="5206C645" w:rsidR="00DA55A3" w:rsidRDefault="00DA55A3" w:rsidP="00DA55A3">
      <w:r>
        <w:t>The following table (</w:t>
      </w:r>
      <w:r w:rsidRPr="0024476A">
        <w:t xml:space="preserve">Table </w:t>
      </w:r>
      <w:r w:rsidR="007D336A">
        <w:t>9</w:t>
      </w:r>
      <w:r w:rsidRPr="0024476A">
        <w:t xml:space="preserve"> – Delayed reporting limits) is used for determining the maximum FDP when reporting times are delayed. The hours of multiple delays need to be combined to calculate the maximum FDP.</w:t>
      </w:r>
    </w:p>
    <w:p w14:paraId="1A5EF760" w14:textId="77777777" w:rsidR="002A784E" w:rsidRDefault="002A784E" w:rsidP="00DA55A3"/>
    <w:p w14:paraId="2B078562" w14:textId="6F4313B2" w:rsidR="001D2DA3" w:rsidRDefault="001D2DA3" w:rsidP="001D2DA3">
      <w:pPr>
        <w:pStyle w:val="Caption"/>
        <w:keepNext/>
      </w:pPr>
      <w:r>
        <w:lastRenderedPageBreak/>
        <w:t xml:space="preserve">Table </w:t>
      </w:r>
      <w:r>
        <w:fldChar w:fldCharType="begin"/>
      </w:r>
      <w:r>
        <w:instrText xml:space="preserve"> SEQ Table \* ARABIC </w:instrText>
      </w:r>
      <w:r>
        <w:fldChar w:fldCharType="separate"/>
      </w:r>
      <w:r w:rsidR="007D336A">
        <w:rPr>
          <w:noProof/>
        </w:rPr>
        <w:t>9</w:t>
      </w:r>
      <w:r>
        <w:fldChar w:fldCharType="end"/>
      </w:r>
      <w:r>
        <w:t xml:space="preserve"> </w:t>
      </w:r>
      <w:r w:rsidRPr="00BB4422">
        <w:t>Delayed reporting limits</w:t>
      </w:r>
    </w:p>
    <w:tbl>
      <w:tblPr>
        <w:tblStyle w:val="SD-MOStable"/>
        <w:tblW w:w="0" w:type="auto"/>
        <w:tblLook w:val="0620" w:firstRow="1" w:lastRow="0" w:firstColumn="0" w:lastColumn="0" w:noHBand="1" w:noVBand="1"/>
      </w:tblPr>
      <w:tblGrid>
        <w:gridCol w:w="2830"/>
        <w:gridCol w:w="6521"/>
      </w:tblGrid>
      <w:tr w:rsidR="002A784E" w:rsidRPr="00962D25" w14:paraId="037EE929" w14:textId="77777777" w:rsidTr="00B77C69">
        <w:trPr>
          <w:cnfStyle w:val="100000000000" w:firstRow="1" w:lastRow="0" w:firstColumn="0" w:lastColumn="0" w:oddVBand="0" w:evenVBand="0" w:oddHBand="0" w:evenHBand="0" w:firstRowFirstColumn="0" w:firstRowLastColumn="0" w:lastRowFirstColumn="0" w:lastRowLastColumn="0"/>
          <w:tblHeader/>
        </w:trPr>
        <w:tc>
          <w:tcPr>
            <w:tcW w:w="2830" w:type="dxa"/>
          </w:tcPr>
          <w:p w14:paraId="4EAF4FB3" w14:textId="77777777" w:rsidR="002A784E" w:rsidRPr="00962D25" w:rsidRDefault="002A784E" w:rsidP="00AB687C">
            <w:pPr>
              <w:keepNext/>
              <w:keepLines/>
            </w:pPr>
            <w:bookmarkStart w:id="26" w:name="_Hlk191375771"/>
            <w:r>
              <w:t>Delay</w:t>
            </w:r>
          </w:p>
        </w:tc>
        <w:tc>
          <w:tcPr>
            <w:tcW w:w="6521" w:type="dxa"/>
          </w:tcPr>
          <w:p w14:paraId="3691693C" w14:textId="77777777" w:rsidR="002A784E" w:rsidRPr="00962D25" w:rsidRDefault="002A784E" w:rsidP="00AB687C">
            <w:pPr>
              <w:keepNext/>
              <w:keepLines/>
            </w:pPr>
            <w:r w:rsidRPr="00202BC4">
              <w:rPr>
                <w:rStyle w:val="Strong"/>
              </w:rPr>
              <w:t xml:space="preserve">Determining maximum FDP for delayed FDP reporting time </w:t>
            </w:r>
            <w:r>
              <w:rPr>
                <w:rStyle w:val="Strong"/>
              </w:rPr>
              <w:br/>
            </w:r>
            <w:r w:rsidRPr="00202BC4">
              <w:rPr>
                <w:rStyle w:val="Strong"/>
              </w:rPr>
              <w:t>(use maximum FDP limits in table FD)</w:t>
            </w:r>
          </w:p>
        </w:tc>
      </w:tr>
      <w:bookmarkEnd w:id="26"/>
    </w:tbl>
    <w:p w14:paraId="1F9F468C" w14:textId="77777777" w:rsidR="002A784E" w:rsidRPr="00AB687C" w:rsidRDefault="002A784E" w:rsidP="00AB687C">
      <w:pPr>
        <w:keepNext/>
        <w:keepLines/>
        <w:spacing w:before="0" w:after="0"/>
        <w:rPr>
          <w:sz w:val="4"/>
          <w:szCs w:val="4"/>
        </w:rPr>
      </w:pPr>
    </w:p>
    <w:tbl>
      <w:tblPr>
        <w:tblStyle w:val="SD-MOStable"/>
        <w:tblW w:w="0" w:type="auto"/>
        <w:shd w:val="clear" w:color="auto" w:fill="0080A2" w:themeFill="accent2"/>
        <w:tblLook w:val="0620" w:firstRow="1" w:lastRow="0" w:firstColumn="0" w:lastColumn="0" w:noHBand="1" w:noVBand="1"/>
      </w:tblPr>
      <w:tblGrid>
        <w:gridCol w:w="2830"/>
        <w:gridCol w:w="3261"/>
        <w:gridCol w:w="3260"/>
      </w:tblGrid>
      <w:tr w:rsidR="00281526" w:rsidRPr="00CC300E" w14:paraId="15AC3EBC" w14:textId="77777777" w:rsidTr="00EE51F9">
        <w:trPr>
          <w:cnfStyle w:val="100000000000" w:firstRow="1" w:lastRow="0" w:firstColumn="0" w:lastColumn="0" w:oddVBand="0" w:evenVBand="0" w:oddHBand="0" w:evenHBand="0" w:firstRowFirstColumn="0" w:firstRowLastColumn="0" w:lastRowFirstColumn="0" w:lastRowLastColumn="0"/>
        </w:trPr>
        <w:tc>
          <w:tcPr>
            <w:tcW w:w="2830" w:type="dxa"/>
            <w:tcBorders>
              <w:bottom w:val="single" w:sz="4" w:space="0" w:color="FFFFFF" w:themeColor="background1"/>
              <w:right w:val="none" w:sz="0" w:space="0" w:color="auto"/>
            </w:tcBorders>
            <w:shd w:val="clear" w:color="auto" w:fill="0080A2" w:themeFill="accent2"/>
          </w:tcPr>
          <w:p w14:paraId="21BA18AB" w14:textId="7F8607FF" w:rsidR="00281526" w:rsidRPr="00CC300E" w:rsidRDefault="00281526" w:rsidP="00AB687C">
            <w:pPr>
              <w:pStyle w:val="Tabletext"/>
              <w:keepNext/>
              <w:keepLines/>
              <w:rPr>
                <w:b w:val="0"/>
                <w:bCs/>
                <w:color w:val="FFFFFF" w:themeColor="background1"/>
              </w:rPr>
            </w:pPr>
            <w:r w:rsidRPr="00CC300E">
              <w:rPr>
                <w:b w:val="0"/>
                <w:bCs/>
                <w:color w:val="FFFFFF" w:themeColor="background1"/>
              </w:rPr>
              <w:t>Single or multiple delay</w:t>
            </w:r>
            <w:r w:rsidR="0021495A">
              <w:rPr>
                <w:b w:val="0"/>
                <w:bCs/>
                <w:color w:val="FFFFFF" w:themeColor="background1"/>
              </w:rPr>
              <w:t>(</w:t>
            </w:r>
            <w:r w:rsidRPr="00CC300E">
              <w:rPr>
                <w:b w:val="0"/>
                <w:bCs/>
                <w:color w:val="FFFFFF" w:themeColor="background1"/>
              </w:rPr>
              <w:t>s</w:t>
            </w:r>
            <w:r w:rsidR="0021495A">
              <w:rPr>
                <w:b w:val="0"/>
                <w:bCs/>
                <w:color w:val="FFFFFF" w:themeColor="background1"/>
              </w:rPr>
              <w:t>)</w:t>
            </w:r>
            <w:r w:rsidRPr="00CC300E">
              <w:rPr>
                <w:b w:val="0"/>
                <w:bCs/>
                <w:color w:val="FFFFFF" w:themeColor="background1"/>
              </w:rPr>
              <w:t xml:space="preserve"> that total &lt; 4 hours</w:t>
            </w:r>
          </w:p>
        </w:tc>
        <w:tc>
          <w:tcPr>
            <w:tcW w:w="3261" w:type="dxa"/>
            <w:tcBorders>
              <w:left w:val="none" w:sz="0" w:space="0" w:color="auto"/>
              <w:bottom w:val="single" w:sz="4" w:space="0" w:color="FFFFFF" w:themeColor="background1"/>
              <w:right w:val="none" w:sz="0" w:space="0" w:color="auto"/>
            </w:tcBorders>
            <w:shd w:val="clear" w:color="auto" w:fill="FFFFFF" w:themeFill="background1"/>
          </w:tcPr>
          <w:p w14:paraId="7B51273E" w14:textId="06D60689" w:rsidR="00281526" w:rsidRPr="00CC300E" w:rsidRDefault="00AB687C" w:rsidP="00AB687C">
            <w:pPr>
              <w:pStyle w:val="Tabletext"/>
              <w:keepNext/>
              <w:keepLines/>
              <w:rPr>
                <w:b w:val="0"/>
                <w:bCs/>
                <w:color w:val="auto"/>
              </w:rPr>
            </w:pPr>
            <w:r w:rsidRPr="00AB687C">
              <w:rPr>
                <w:b w:val="0"/>
                <w:bCs/>
                <w:color w:val="auto"/>
              </w:rPr>
              <w:t>If the new maximum FDP limit is higher or the same at the original maximum FDP limit, retain original maximum FDP limit</w:t>
            </w:r>
          </w:p>
        </w:tc>
        <w:tc>
          <w:tcPr>
            <w:tcW w:w="3260" w:type="dxa"/>
            <w:tcBorders>
              <w:left w:val="none" w:sz="0" w:space="0" w:color="auto"/>
              <w:bottom w:val="single" w:sz="4" w:space="0" w:color="FFFFFF" w:themeColor="background1"/>
            </w:tcBorders>
            <w:shd w:val="clear" w:color="auto" w:fill="FFFFFF" w:themeFill="background1"/>
          </w:tcPr>
          <w:p w14:paraId="735B6E88" w14:textId="4BA2691A" w:rsidR="00281526" w:rsidRPr="00CC300E" w:rsidRDefault="00AB687C" w:rsidP="00AB687C">
            <w:pPr>
              <w:pStyle w:val="Tabletext"/>
              <w:keepNext/>
              <w:keepLines/>
              <w:rPr>
                <w:b w:val="0"/>
                <w:bCs/>
                <w:color w:val="auto"/>
              </w:rPr>
            </w:pPr>
            <w:r w:rsidRPr="00AB687C">
              <w:rPr>
                <w:b w:val="0"/>
                <w:bCs/>
                <w:color w:val="auto"/>
              </w:rPr>
              <w:t>If the new maximum FDP limit is lower than original maximum FDP limit, use the new, lower maximum FDP limit</w:t>
            </w:r>
          </w:p>
        </w:tc>
      </w:tr>
      <w:tr w:rsidR="00AB687C" w:rsidRPr="00CC300E" w14:paraId="757C9AD3" w14:textId="77777777" w:rsidTr="00EE51F9">
        <w:tc>
          <w:tcPr>
            <w:tcW w:w="2830" w:type="dxa"/>
            <w:tcBorders>
              <w:top w:val="single" w:sz="4" w:space="0" w:color="FFFFFF" w:themeColor="background1"/>
              <w:left w:val="single" w:sz="4" w:space="0" w:color="FFFFFF" w:themeColor="background1"/>
              <w:bottom w:val="nil"/>
              <w:right w:val="single" w:sz="4" w:space="0" w:color="FFFFFF" w:themeColor="background1"/>
            </w:tcBorders>
            <w:shd w:val="clear" w:color="auto" w:fill="0080A2" w:themeFill="accent2"/>
          </w:tcPr>
          <w:p w14:paraId="0BEF785C" w14:textId="39840E88" w:rsidR="00AB687C" w:rsidRPr="00CC300E" w:rsidRDefault="00AB687C" w:rsidP="00AB687C">
            <w:pPr>
              <w:pStyle w:val="Tabletext"/>
              <w:keepNext/>
              <w:keepLines/>
              <w:rPr>
                <w:color w:val="FFFFFF" w:themeColor="background1"/>
              </w:rPr>
            </w:pPr>
            <w:r w:rsidRPr="00CC300E">
              <w:rPr>
                <w:color w:val="FFFFFF" w:themeColor="background1"/>
              </w:rPr>
              <w:t>Single or multiple delay</w:t>
            </w:r>
            <w:r w:rsidR="00FD522E">
              <w:rPr>
                <w:color w:val="FFFFFF" w:themeColor="background1"/>
              </w:rPr>
              <w:t>(</w:t>
            </w:r>
            <w:r w:rsidRPr="00CC300E">
              <w:rPr>
                <w:color w:val="FFFFFF" w:themeColor="background1"/>
              </w:rPr>
              <w:t>s</w:t>
            </w:r>
            <w:r w:rsidR="00FD522E">
              <w:rPr>
                <w:color w:val="FFFFFF" w:themeColor="background1"/>
              </w:rPr>
              <w:t>)</w:t>
            </w:r>
            <w:r w:rsidRPr="00CC300E">
              <w:rPr>
                <w:color w:val="FFFFFF" w:themeColor="background1"/>
              </w:rPr>
              <w:t xml:space="preserve"> that total between 4 – 10 hours</w:t>
            </w:r>
          </w:p>
        </w:tc>
        <w:tc>
          <w:tcPr>
            <w:tcW w:w="3261"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80A2" w:themeFill="accent2"/>
          </w:tcPr>
          <w:p w14:paraId="7CE90E86" w14:textId="67373D2E" w:rsidR="00AB687C" w:rsidRPr="00AB687C" w:rsidRDefault="00AB687C" w:rsidP="00AB687C">
            <w:pPr>
              <w:pStyle w:val="Tabletext"/>
              <w:keepNext/>
              <w:keepLines/>
              <w:rPr>
                <w:color w:val="FFFFFF" w:themeColor="background1"/>
              </w:rPr>
            </w:pPr>
            <w:r w:rsidRPr="00AB687C">
              <w:rPr>
                <w:color w:val="FFFFFF" w:themeColor="background1"/>
              </w:rPr>
              <w:t xml:space="preserve">Step 1: If maximum FDP limit at 4 hour delayed reporting time is higher than original maximum FDP limit (or the same), use original maximum FDP limit </w:t>
            </w:r>
          </w:p>
        </w:tc>
        <w:tc>
          <w:tcPr>
            <w:tcW w:w="326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80A2" w:themeFill="accent2"/>
          </w:tcPr>
          <w:p w14:paraId="13DF3839" w14:textId="1B19BAFB" w:rsidR="00AB687C" w:rsidRPr="00AB687C" w:rsidRDefault="00AB687C" w:rsidP="00AB687C">
            <w:pPr>
              <w:pStyle w:val="Tabletext"/>
              <w:keepNext/>
              <w:keepLines/>
              <w:rPr>
                <w:color w:val="FFFFFF" w:themeColor="background1"/>
              </w:rPr>
            </w:pPr>
            <w:r w:rsidRPr="00AB687C">
              <w:rPr>
                <w:color w:val="FFFFFF" w:themeColor="background1"/>
              </w:rPr>
              <w:t xml:space="preserve">Step 1: If maximum FDP limit at 4 hour delayed reporting time is higher than original maximum FDP limit (or the same), use original maximum FDP limit </w:t>
            </w:r>
          </w:p>
        </w:tc>
      </w:tr>
      <w:tr w:rsidR="00AB687C" w:rsidRPr="00CC300E" w14:paraId="0BCBFCF3" w14:textId="77777777" w:rsidTr="00EE51F9">
        <w:trPr>
          <w:trHeight w:val="1614"/>
        </w:trPr>
        <w:tc>
          <w:tcPr>
            <w:tcW w:w="2830" w:type="dxa"/>
            <w:tcBorders>
              <w:top w:val="nil"/>
              <w:left w:val="single" w:sz="4" w:space="0" w:color="FFFFFF" w:themeColor="background1"/>
              <w:bottom w:val="single" w:sz="4" w:space="0" w:color="FFFFFF" w:themeColor="background1"/>
              <w:right w:val="single" w:sz="4" w:space="0" w:color="FFFFFF" w:themeColor="background1"/>
            </w:tcBorders>
            <w:shd w:val="clear" w:color="auto" w:fill="0080A2" w:themeFill="accent2"/>
          </w:tcPr>
          <w:p w14:paraId="484C92BA" w14:textId="77777777" w:rsidR="00AB687C" w:rsidRPr="00CC300E" w:rsidRDefault="00AB687C" w:rsidP="00AB687C">
            <w:pPr>
              <w:pStyle w:val="Tabletext"/>
              <w:keepNext/>
              <w:keepLines/>
              <w:rPr>
                <w:color w:val="FFFFFF" w:themeColor="background1"/>
              </w:rPr>
            </w:pPr>
          </w:p>
        </w:tc>
        <w:tc>
          <w:tcPr>
            <w:tcW w:w="3261"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80A2" w:themeFill="accent2"/>
          </w:tcPr>
          <w:p w14:paraId="3CA5CFFF" w14:textId="3684EB67" w:rsidR="00AB687C" w:rsidRPr="00AB687C" w:rsidRDefault="00AB687C" w:rsidP="00AB687C">
            <w:pPr>
              <w:pStyle w:val="Tabletext"/>
              <w:keepNext/>
              <w:keepLines/>
              <w:rPr>
                <w:color w:val="FFFFFF" w:themeColor="background1"/>
              </w:rPr>
            </w:pPr>
            <w:r w:rsidRPr="00AB687C">
              <w:rPr>
                <w:color w:val="FFFFFF" w:themeColor="background1"/>
              </w:rPr>
              <w:t>Step 2: Reduce maximum FDP limit worked out at step 1 by the amount of time the new reporting time is later than the 4 hour delayed start time</w:t>
            </w:r>
          </w:p>
        </w:tc>
        <w:tc>
          <w:tcPr>
            <w:tcW w:w="326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80A2" w:themeFill="accent2"/>
          </w:tcPr>
          <w:p w14:paraId="40294F17" w14:textId="01F7465F" w:rsidR="00AB687C" w:rsidRPr="00AB687C" w:rsidRDefault="00AB687C" w:rsidP="00AB687C">
            <w:pPr>
              <w:pStyle w:val="Tabletext"/>
              <w:keepNext/>
              <w:keepLines/>
              <w:rPr>
                <w:color w:val="FFFFFF" w:themeColor="background1"/>
              </w:rPr>
            </w:pPr>
            <w:r w:rsidRPr="00AB687C">
              <w:rPr>
                <w:color w:val="FFFFFF" w:themeColor="background1"/>
              </w:rPr>
              <w:t>Step 2: Reduce maximum FDP limit worked out at step 1 by the amount of time the new reporting time is later than the 4 hour delayed start time</w:t>
            </w:r>
          </w:p>
        </w:tc>
      </w:tr>
    </w:tbl>
    <w:p w14:paraId="3584929A" w14:textId="77777777" w:rsidR="00281526" w:rsidRPr="00AB687C" w:rsidRDefault="00281526" w:rsidP="00AB687C">
      <w:pPr>
        <w:keepNext/>
        <w:keepLines/>
        <w:spacing w:before="0" w:after="0"/>
        <w:rPr>
          <w:sz w:val="4"/>
          <w:szCs w:val="4"/>
        </w:rPr>
      </w:pPr>
    </w:p>
    <w:tbl>
      <w:tblPr>
        <w:tblStyle w:val="SD-MOStable"/>
        <w:tblW w:w="0" w:type="auto"/>
        <w:tblBorders>
          <w:insideH w:val="single" w:sz="4" w:space="0" w:color="FFFFFF"/>
        </w:tblBorders>
        <w:tblLook w:val="0620" w:firstRow="1" w:lastRow="0" w:firstColumn="0" w:lastColumn="0" w:noHBand="1" w:noVBand="1"/>
      </w:tblPr>
      <w:tblGrid>
        <w:gridCol w:w="2830"/>
        <w:gridCol w:w="6521"/>
      </w:tblGrid>
      <w:tr w:rsidR="00AB687C" w:rsidRPr="00962D25" w14:paraId="5CDEA26A" w14:textId="77777777" w:rsidTr="00AB687C">
        <w:trPr>
          <w:cnfStyle w:val="100000000000" w:firstRow="1" w:lastRow="0" w:firstColumn="0" w:lastColumn="0" w:oddVBand="0" w:evenVBand="0" w:oddHBand="0" w:evenHBand="0" w:firstRowFirstColumn="0" w:firstRowLastColumn="0" w:lastRowFirstColumn="0" w:lastRowLastColumn="0"/>
          <w:tblHeader/>
        </w:trPr>
        <w:tc>
          <w:tcPr>
            <w:tcW w:w="2830" w:type="dxa"/>
            <w:tcBorders>
              <w:right w:val="none" w:sz="0" w:space="0" w:color="auto"/>
            </w:tcBorders>
            <w:shd w:val="clear" w:color="auto" w:fill="auto"/>
          </w:tcPr>
          <w:p w14:paraId="6930017A" w14:textId="1DF06591" w:rsidR="00AB687C" w:rsidRPr="00AB687C" w:rsidRDefault="00AB687C" w:rsidP="00AB687C">
            <w:pPr>
              <w:keepNext/>
              <w:keepLines/>
              <w:rPr>
                <w:b w:val="0"/>
                <w:bCs/>
                <w:color w:val="auto"/>
              </w:rPr>
            </w:pPr>
            <w:r w:rsidRPr="00AB687C">
              <w:rPr>
                <w:b w:val="0"/>
                <w:bCs/>
                <w:color w:val="auto"/>
              </w:rPr>
              <w:t>A single delay of 10 hours or longer</w:t>
            </w:r>
          </w:p>
        </w:tc>
        <w:tc>
          <w:tcPr>
            <w:tcW w:w="6521" w:type="dxa"/>
            <w:tcBorders>
              <w:left w:val="none" w:sz="0" w:space="0" w:color="auto"/>
            </w:tcBorders>
            <w:shd w:val="clear" w:color="auto" w:fill="auto"/>
          </w:tcPr>
          <w:p w14:paraId="71B58C92" w14:textId="6BBFDB40" w:rsidR="00AB687C" w:rsidRPr="00AB687C" w:rsidRDefault="00AB687C" w:rsidP="00AB687C">
            <w:pPr>
              <w:keepNext/>
              <w:keepLines/>
              <w:rPr>
                <w:b w:val="0"/>
                <w:bCs/>
                <w:color w:val="auto"/>
              </w:rPr>
            </w:pPr>
            <w:r w:rsidRPr="00AB687C">
              <w:rPr>
                <w:b w:val="0"/>
                <w:bCs/>
                <w:color w:val="auto"/>
              </w:rPr>
              <w:t>Use new maximum FDP limit from the maximum FDP table for the delayed reporting time</w:t>
            </w:r>
          </w:p>
        </w:tc>
      </w:tr>
    </w:tbl>
    <w:p w14:paraId="5DBC0B64" w14:textId="451BBA77" w:rsidR="00A90B95" w:rsidRDefault="00314415" w:rsidP="00314415">
      <w:pPr>
        <w:pStyle w:val="Heading3"/>
      </w:pPr>
      <w:bookmarkStart w:id="27" w:name="_Toc191533304"/>
      <w:r>
        <w:t>Reassignment</w:t>
      </w:r>
      <w:bookmarkEnd w:id="27"/>
    </w:p>
    <w:p w14:paraId="1F6F8CBA" w14:textId="229A6C14" w:rsidR="00784E66" w:rsidRPr="00026D42" w:rsidRDefault="00784E66" w:rsidP="00784E66">
      <w:r w:rsidRPr="00026D42">
        <w:t>A reassignment will only be made to meet operational requirements such as changes in tasking requirements, positioning, delayed operations due to weather, maintenance or, the rostered pilot being unavailable (e.g. illness, fatigue, emergency).</w:t>
      </w:r>
    </w:p>
    <w:p w14:paraId="157678DD" w14:textId="5539AFE1" w:rsidR="00784E66" w:rsidRPr="00026D42" w:rsidRDefault="00784E66" w:rsidP="00784E66">
      <w:r w:rsidRPr="00026D42">
        <w:t xml:space="preserve">The Chief Pilot </w:t>
      </w:r>
      <w:r w:rsidRPr="00026D42">
        <w:rPr>
          <w:highlight w:val="green"/>
        </w:rPr>
        <w:t>(or delegated person)</w:t>
      </w:r>
      <w:r>
        <w:t xml:space="preserve"> </w:t>
      </w:r>
      <w:r w:rsidRPr="00026D42">
        <w:t>can authorise a reassignment. In deciding whether or not to modify a</w:t>
      </w:r>
      <w:r w:rsidR="003D4F73">
        <w:t>n</w:t>
      </w:r>
      <w:r w:rsidRPr="00026D42">
        <w:t xml:space="preserve"> FDP with a reassignment the Chief Pilot </w:t>
      </w:r>
      <w:r w:rsidRPr="00026D42">
        <w:rPr>
          <w:highlight w:val="green"/>
        </w:rPr>
        <w:t>(or delegated person)</w:t>
      </w:r>
      <w:r>
        <w:t xml:space="preserve"> </w:t>
      </w:r>
      <w:r w:rsidRPr="00026D42">
        <w:t>will consider:</w:t>
      </w:r>
    </w:p>
    <w:p w14:paraId="7D078016" w14:textId="77777777" w:rsidR="00784E66" w:rsidRPr="00026D42" w:rsidRDefault="00784E66" w:rsidP="00FD522E">
      <w:pPr>
        <w:pStyle w:val="Bullet1"/>
        <w:rPr>
          <w:lang w:val="en-US"/>
        </w:rPr>
      </w:pPr>
      <w:r>
        <w:t>a</w:t>
      </w:r>
      <w:r w:rsidRPr="00026D42">
        <w:t>vailability of alternate pilots</w:t>
      </w:r>
    </w:p>
    <w:p w14:paraId="23C9C8FA" w14:textId="77777777" w:rsidR="00784E66" w:rsidRPr="00026D42" w:rsidRDefault="00784E66" w:rsidP="00FD522E">
      <w:pPr>
        <w:pStyle w:val="Bullet1"/>
      </w:pPr>
      <w:r>
        <w:t>i</w:t>
      </w:r>
      <w:r w:rsidRPr="00026D42">
        <w:t>mpact on future rostering/planning for that pilot</w:t>
      </w:r>
      <w:r>
        <w:t>.</w:t>
      </w:r>
    </w:p>
    <w:p w14:paraId="0F2FD166" w14:textId="77777777" w:rsidR="00784E66" w:rsidRPr="00026D42" w:rsidRDefault="00784E66" w:rsidP="00784E66">
      <w:pPr>
        <w:pStyle w:val="Normalafterlist"/>
      </w:pPr>
      <w:r w:rsidRPr="00026D42">
        <w:t>After commencing an FDP a pilot can be reassigned a longer FDP but the reassignment must:</w:t>
      </w:r>
    </w:p>
    <w:p w14:paraId="388100D5" w14:textId="77777777" w:rsidR="00784E66" w:rsidRPr="00026D42" w:rsidRDefault="00784E66" w:rsidP="00FD522E">
      <w:pPr>
        <w:pStyle w:val="ListBullet"/>
        <w:rPr>
          <w:lang w:val="en-US"/>
        </w:rPr>
      </w:pPr>
      <w:r>
        <w:t>e</w:t>
      </w:r>
      <w:r w:rsidRPr="00026D42">
        <w:t>nsure the pilot considers themselves fit for the modified FDP. They must undertake a personal alertness assessment</w:t>
      </w:r>
    </w:p>
    <w:p w14:paraId="4809CFDC" w14:textId="0C606480" w:rsidR="00784E66" w:rsidRPr="00026D42" w:rsidRDefault="00784E66" w:rsidP="00FD522E">
      <w:pPr>
        <w:pStyle w:val="ListBullet"/>
      </w:pPr>
      <w:r>
        <w:t>n</w:t>
      </w:r>
      <w:r w:rsidRPr="00026D42">
        <w:t xml:space="preserve">ot increase the rostered FDP by more than </w:t>
      </w:r>
      <w:r w:rsidRPr="00665ACE">
        <w:rPr>
          <w:shd w:val="clear" w:color="auto" w:fill="92D050"/>
        </w:rPr>
        <w:t>1</w:t>
      </w:r>
      <w:r w:rsidRPr="00026D42">
        <w:t xml:space="preserve"> hour and not exceed maximum FDP or flight time limits as prescribed in Table </w:t>
      </w:r>
      <w:r w:rsidR="0047310C">
        <w:t>8</w:t>
      </w:r>
      <w:r w:rsidRPr="00026D42">
        <w:t xml:space="preserve"> (Section</w:t>
      </w:r>
      <w:r>
        <w:t xml:space="preserve"> 1.2.3 </w:t>
      </w:r>
      <w:r w:rsidRPr="00026D42">
        <w:t xml:space="preserve">Duty </w:t>
      </w:r>
      <w:r>
        <w:t>t</w:t>
      </w:r>
      <w:r w:rsidRPr="00026D42">
        <w:t>ime, FDP</w:t>
      </w:r>
      <w:r>
        <w:t xml:space="preserve"> </w:t>
      </w:r>
      <w:r w:rsidR="000134F5">
        <w:t xml:space="preserve">flight time </w:t>
      </w:r>
      <w:r>
        <w:t>and</w:t>
      </w:r>
      <w:r w:rsidRPr="00026D42">
        <w:t xml:space="preserve"> </w:t>
      </w:r>
      <w:r>
        <w:t>c</w:t>
      </w:r>
      <w:r w:rsidRPr="00026D42">
        <w:t xml:space="preserve">umulative </w:t>
      </w:r>
      <w:r>
        <w:t>l</w:t>
      </w:r>
      <w:r w:rsidRPr="00026D42">
        <w:t>imits)</w:t>
      </w:r>
    </w:p>
    <w:p w14:paraId="3B77F4A7" w14:textId="77777777" w:rsidR="00784E66" w:rsidRPr="00026D42" w:rsidRDefault="00784E66" w:rsidP="00FD522E">
      <w:pPr>
        <w:pStyle w:val="ListBullet"/>
      </w:pPr>
      <w:r>
        <w:t>c</w:t>
      </w:r>
      <w:r w:rsidRPr="00026D42">
        <w:t>onsider any additional sectors and adjust the maximum FDP accordingly</w:t>
      </w:r>
    </w:p>
    <w:p w14:paraId="03F17A52" w14:textId="77777777" w:rsidR="00784E66" w:rsidRPr="00026D42" w:rsidRDefault="00784E66" w:rsidP="00FD522E">
      <w:pPr>
        <w:pStyle w:val="ListBullet"/>
      </w:pPr>
      <w:r>
        <w:t>n</w:t>
      </w:r>
      <w:r w:rsidRPr="00026D42">
        <w:t>ot exceed cumulative, or ODP limits</w:t>
      </w:r>
    </w:p>
    <w:p w14:paraId="04741F25" w14:textId="61EE527C" w:rsidR="00314415" w:rsidRPr="00314415" w:rsidRDefault="00784E66" w:rsidP="00FD522E">
      <w:pPr>
        <w:pStyle w:val="ListBullet"/>
      </w:pPr>
      <w:r>
        <w:t>b</w:t>
      </w:r>
      <w:r w:rsidRPr="00026D42">
        <w:t>e recorded in the flight and duty records.</w:t>
      </w:r>
    </w:p>
    <w:p w14:paraId="381F1FA3" w14:textId="159FA6EA" w:rsidR="00A90B95" w:rsidRDefault="00411451" w:rsidP="00411451">
      <w:pPr>
        <w:pStyle w:val="Heading3"/>
      </w:pPr>
      <w:bookmarkStart w:id="28" w:name="_Toc191533305"/>
      <w:r>
        <w:t>Standby limits</w:t>
      </w:r>
      <w:bookmarkEnd w:id="28"/>
    </w:p>
    <w:p w14:paraId="27CDF676" w14:textId="77777777" w:rsidR="00A35E81" w:rsidRPr="00EC6C82" w:rsidRDefault="00A35E81" w:rsidP="00A35E81">
      <w:pPr>
        <w:pStyle w:val="Normalafterlist"/>
      </w:pPr>
      <w:r w:rsidRPr="00896561">
        <w:t xml:space="preserve">Standby is a period when the </w:t>
      </w:r>
      <w:r w:rsidRPr="004E7ED2">
        <w:t>pilot is free of all duties and so pilots are not to be contacted during standby unless it is for the purposes of advising of an impending FDP.</w:t>
      </w:r>
    </w:p>
    <w:p w14:paraId="2374C537" w14:textId="5600C28B" w:rsidR="00A35E81" w:rsidRPr="004E7ED2" w:rsidRDefault="00A35E81" w:rsidP="00A35E81">
      <w:pPr>
        <w:rPr>
          <w:highlight w:val="yellow"/>
        </w:rPr>
      </w:pPr>
      <w:r>
        <w:t>Standby must only be undertaken in suitable sleeping accommodation. At home base this is taken to be the pilot’s home so no assessment of suitability is required. For any accommodation away from home base the accommodation will meet the criteria in Section</w:t>
      </w:r>
      <w:r w:rsidRPr="004E7ED2">
        <w:t xml:space="preserve"> </w:t>
      </w:r>
      <w:r>
        <w:t xml:space="preserve">1.2.15 </w:t>
      </w:r>
      <w:r w:rsidRPr="004E7ED2">
        <w:t>Accommodation.</w:t>
      </w:r>
    </w:p>
    <w:p w14:paraId="51BE993C" w14:textId="77777777" w:rsidR="00A35E81" w:rsidRPr="004E7ED2" w:rsidRDefault="00A35E81" w:rsidP="00A35E81">
      <w:r>
        <w:lastRenderedPageBreak/>
        <w:t>The following standby limits will apply:</w:t>
      </w:r>
    </w:p>
    <w:p w14:paraId="18096CDD" w14:textId="77777777" w:rsidR="00A35E81" w:rsidRPr="00A35E81" w:rsidRDefault="00A35E81" w:rsidP="000134F5">
      <w:pPr>
        <w:pStyle w:val="ListBullet"/>
      </w:pPr>
      <w:r w:rsidRPr="00A35E81">
        <w:t>a pilot will not be held on standby for greater than a 14-hour period</w:t>
      </w:r>
    </w:p>
    <w:p w14:paraId="3CA21A80" w14:textId="77777777" w:rsidR="00A35E81" w:rsidRPr="00A35E81" w:rsidRDefault="00A35E81" w:rsidP="000134F5">
      <w:pPr>
        <w:pStyle w:val="ListBullet"/>
      </w:pPr>
      <w:r w:rsidRPr="00A35E81">
        <w:t>if called out from standby after a 4-hour period on standby, the maximum FDP limit that applies to that FCM is reduced by the length of time they are on standby in excess of 4 hours</w:t>
      </w:r>
    </w:p>
    <w:p w14:paraId="31DF6D87" w14:textId="77777777" w:rsidR="00A35E81" w:rsidRPr="00A35E81" w:rsidRDefault="00A35E81" w:rsidP="000134F5">
      <w:pPr>
        <w:pStyle w:val="ListBullet"/>
      </w:pPr>
      <w:r w:rsidRPr="00A35E81">
        <w:t>if not called-out from standby, the pilot will have a minimum ODP of at least 10 hours after the standby period</w:t>
      </w:r>
    </w:p>
    <w:p w14:paraId="6379A364" w14:textId="6685E7DE" w:rsidR="00A35E81" w:rsidRPr="00A35E81" w:rsidRDefault="00A35E81" w:rsidP="000134F5">
      <w:pPr>
        <w:pStyle w:val="ListBullet"/>
      </w:pPr>
      <w:r w:rsidRPr="00A35E81">
        <w:t xml:space="preserve">a standby that is terminated by advising the pilot via the communication protocol (refer Section </w:t>
      </w:r>
      <w:r w:rsidRPr="00A35E81">
        <w:fldChar w:fldCharType="begin"/>
      </w:r>
      <w:r w:rsidRPr="00A35E81">
        <w:instrText xml:space="preserve"> PAGEREF _Ref32994331 \h </w:instrText>
      </w:r>
      <w:r w:rsidRPr="00A35E81">
        <w:fldChar w:fldCharType="separate"/>
      </w:r>
      <w:r w:rsidRPr="00A35E81">
        <w:rPr>
          <w:noProof/>
        </w:rPr>
        <w:t>1.2.1.4</w:t>
      </w:r>
      <w:r w:rsidRPr="00A35E81">
        <w:fldChar w:fldCharType="end"/>
      </w:r>
      <w:r w:rsidRPr="00A35E81">
        <w:t xml:space="preserve"> Communication protocol), is taken to have been completed and the pilot will have at least 10 consecutive hours off duty from the time they were notified. Refer also to Chart OD – Calculating minimum ODPs.</w:t>
      </w:r>
    </w:p>
    <w:p w14:paraId="465EBADD" w14:textId="5FD1A077" w:rsidR="00411451" w:rsidRDefault="00A35E81" w:rsidP="00A35E81">
      <w:pPr>
        <w:pStyle w:val="Heading3"/>
      </w:pPr>
      <w:bookmarkStart w:id="29" w:name="_Toc191533306"/>
      <w:r>
        <w:t>Positioning</w:t>
      </w:r>
      <w:bookmarkEnd w:id="29"/>
    </w:p>
    <w:p w14:paraId="26410DE9" w14:textId="47F0DAE9" w:rsidR="009A5AB1" w:rsidRPr="004E7ED2" w:rsidRDefault="009A5AB1" w:rsidP="009A5AB1">
      <w:r>
        <w:t xml:space="preserve">For operational reasons the Chief Pilot </w:t>
      </w:r>
      <w:r w:rsidRPr="004E7ED2">
        <w:rPr>
          <w:highlight w:val="green"/>
        </w:rPr>
        <w:t>(or delegated person)</w:t>
      </w:r>
      <w:r w:rsidRPr="004E7ED2">
        <w:t xml:space="preserve"> may request a pilot to position to another location following a flight. The time spent in positioning is to be added to the preceding FDP when determining the subsequent minimum off-duty period (refer also to </w:t>
      </w:r>
      <w:r w:rsidR="000134F5">
        <w:t xml:space="preserve">Section </w:t>
      </w:r>
      <w:r>
        <w:fldChar w:fldCharType="begin"/>
      </w:r>
      <w:r>
        <w:instrText xml:space="preserve"> PAGEREF _Ref32998339 \h </w:instrText>
      </w:r>
      <w:r>
        <w:fldChar w:fldCharType="separate"/>
      </w:r>
      <w:r>
        <w:rPr>
          <w:noProof/>
        </w:rPr>
        <w:t>1.2.9</w:t>
      </w:r>
      <w:r>
        <w:fldChar w:fldCharType="end"/>
      </w:r>
      <w:r>
        <w:t xml:space="preserve"> </w:t>
      </w:r>
      <w:r w:rsidRPr="004E7ED2">
        <w:t>Off</w:t>
      </w:r>
      <w:r w:rsidR="000134F5">
        <w:t>-d</w:t>
      </w:r>
      <w:r w:rsidRPr="004E7ED2">
        <w:t xml:space="preserve">uty </w:t>
      </w:r>
      <w:r w:rsidR="000134F5">
        <w:t>p</w:t>
      </w:r>
      <w:r w:rsidRPr="004E7ED2">
        <w:t>eriods).</w:t>
      </w:r>
    </w:p>
    <w:p w14:paraId="28BF794A" w14:textId="77777777" w:rsidR="009A5AB1" w:rsidRPr="004E7ED2" w:rsidRDefault="009A5AB1" w:rsidP="009A5AB1">
      <w:r>
        <w:t>If requeste</w:t>
      </w:r>
      <w:r w:rsidRPr="004E7ED2">
        <w:t>d to position prior to a flight in which they will be acting as a crew</w:t>
      </w:r>
      <w:r>
        <w:t xml:space="preserve"> </w:t>
      </w:r>
      <w:r w:rsidRPr="004E7ED2">
        <w:t xml:space="preserve">member and the positioning is not separated from that flight by at least a prior sleep opportunity the positioning is included in the FDP and will be taken into account when determining whether the FDP can be achieved within the maximum FDP limit. </w:t>
      </w:r>
    </w:p>
    <w:p w14:paraId="64021EE5" w14:textId="058D8580" w:rsidR="00A35E81" w:rsidRDefault="009A5AB1" w:rsidP="009A5AB1">
      <w:pPr>
        <w:pStyle w:val="Heading3"/>
      </w:pPr>
      <w:bookmarkStart w:id="30" w:name="_Toc191533307"/>
      <w:r>
        <w:t>Off</w:t>
      </w:r>
      <w:r w:rsidR="000134F5">
        <w:t>-</w:t>
      </w:r>
      <w:r>
        <w:t>duty periods</w:t>
      </w:r>
      <w:bookmarkEnd w:id="30"/>
    </w:p>
    <w:p w14:paraId="5DF38407" w14:textId="77777777" w:rsidR="00EC2C84" w:rsidRDefault="00EC2C84" w:rsidP="00EC2C84">
      <w:r>
        <w:t>Following an FDP and duty time that does not exceed 12 hours an FCM must have an ODP of at least the duration as follows:</w:t>
      </w:r>
    </w:p>
    <w:p w14:paraId="621CE6D1" w14:textId="77777777" w:rsidR="00EC2C84" w:rsidRPr="00EC2C84" w:rsidRDefault="00EC2C84" w:rsidP="000134F5">
      <w:pPr>
        <w:pStyle w:val="ListBullet"/>
      </w:pPr>
      <w:r w:rsidRPr="00EC2C84">
        <w:t xml:space="preserve">if at home base: </w:t>
      </w:r>
    </w:p>
    <w:p w14:paraId="09CFDDCF" w14:textId="77777777" w:rsidR="00EC2C84" w:rsidRPr="00EC2C84" w:rsidRDefault="00EC2C84" w:rsidP="002C6BCF">
      <w:pPr>
        <w:pStyle w:val="ListBullet2"/>
      </w:pPr>
      <w:r w:rsidRPr="00EC2C84">
        <w:t xml:space="preserve">12 hours + </w:t>
      </w:r>
    </w:p>
    <w:p w14:paraId="067D07AC" w14:textId="77777777" w:rsidR="00EC2C84" w:rsidRPr="00EC2C84" w:rsidRDefault="00EC2C84" w:rsidP="002C6BCF">
      <w:pPr>
        <w:pStyle w:val="ListBullet2"/>
      </w:pPr>
      <w:r w:rsidRPr="00EC2C84">
        <w:t>1 hour for each time zone crossed in excess of 2 hours travelling east and 3 hours travelling west.</w:t>
      </w:r>
    </w:p>
    <w:p w14:paraId="059C112D" w14:textId="77777777" w:rsidR="00EC2C84" w:rsidRPr="00EC2C84" w:rsidRDefault="00EC2C84" w:rsidP="000134F5">
      <w:pPr>
        <w:pStyle w:val="ListBullet"/>
      </w:pPr>
      <w:r w:rsidRPr="00EC2C84">
        <w:t>if away from home base:</w:t>
      </w:r>
    </w:p>
    <w:p w14:paraId="4F4BADF5" w14:textId="77777777" w:rsidR="00EC2C84" w:rsidRPr="00EC2C84" w:rsidRDefault="00EC2C84" w:rsidP="002C6BCF">
      <w:pPr>
        <w:pStyle w:val="ListBullet2"/>
      </w:pPr>
      <w:r w:rsidRPr="00EC2C84">
        <w:t>10 hours +</w:t>
      </w:r>
    </w:p>
    <w:p w14:paraId="255D7C34" w14:textId="77777777" w:rsidR="00EC2C84" w:rsidRPr="00EC2C84" w:rsidRDefault="00EC2C84" w:rsidP="002C6BCF">
      <w:pPr>
        <w:pStyle w:val="ListBullet2"/>
      </w:pPr>
      <w:r w:rsidRPr="00EC2C84">
        <w:t>1 hour for each time zone crossed in excess of 2 hours travelling east and 3 hours travelling west.</w:t>
      </w:r>
    </w:p>
    <w:p w14:paraId="0E729576" w14:textId="77777777" w:rsidR="00EC2C84" w:rsidRPr="00EC2C84" w:rsidRDefault="00EC2C84" w:rsidP="00EC2C84">
      <w:pPr>
        <w:pStyle w:val="CASADotPoint2"/>
        <w:numPr>
          <w:ilvl w:val="0"/>
          <w:numId w:val="0"/>
        </w:numPr>
        <w:rPr>
          <w:sz w:val="20"/>
          <w:szCs w:val="20"/>
        </w:rPr>
      </w:pPr>
      <w:r w:rsidRPr="00EC2C84">
        <w:rPr>
          <w:sz w:val="20"/>
          <w:szCs w:val="20"/>
        </w:rPr>
        <w:t>Following an FDP and duty time that exceeds 12 hour an FCM must have an ODP the sum of:</w:t>
      </w:r>
    </w:p>
    <w:p w14:paraId="5CDC76AE" w14:textId="77777777" w:rsidR="00EC2C84" w:rsidRPr="00EC2C84" w:rsidRDefault="00EC2C84" w:rsidP="002C6BCF">
      <w:pPr>
        <w:pStyle w:val="ListBullet2"/>
      </w:pPr>
      <w:r w:rsidRPr="00EC2C84">
        <w:t>12 hours</w:t>
      </w:r>
    </w:p>
    <w:p w14:paraId="10C1CE80" w14:textId="7DBA7495" w:rsidR="00EC2C84" w:rsidRPr="00EC2C84" w:rsidRDefault="00EC2C84" w:rsidP="002C6BCF">
      <w:pPr>
        <w:pStyle w:val="ListBullet2"/>
      </w:pPr>
      <w:r w:rsidRPr="00EC2C84">
        <w:t>1.5 times the amount the FDP exceeded 12 hours</w:t>
      </w:r>
    </w:p>
    <w:p w14:paraId="761BBD71" w14:textId="77777777" w:rsidR="00EC2C84" w:rsidRPr="00EC2C84" w:rsidRDefault="00EC2C84" w:rsidP="002C6BCF">
      <w:pPr>
        <w:pStyle w:val="ListBullet2"/>
      </w:pPr>
      <w:r w:rsidRPr="00EC2C84">
        <w:t>1 hour for each time zone crossed in excess of 2 hours travelling east and 3 hours travelling west.</w:t>
      </w:r>
    </w:p>
    <w:p w14:paraId="213F9A0E" w14:textId="77777777" w:rsidR="00EC2C84" w:rsidRPr="00EC2C84" w:rsidRDefault="00EC2C84" w:rsidP="00EC2C84">
      <w:pPr>
        <w:pStyle w:val="Normalafterlist"/>
        <w:rPr>
          <w:sz w:val="20"/>
          <w:szCs w:val="20"/>
        </w:rPr>
      </w:pPr>
      <w:r w:rsidRPr="00EC2C84">
        <w:rPr>
          <w:sz w:val="20"/>
          <w:szCs w:val="20"/>
        </w:rPr>
        <w:t>If the calculation above results in an ODP requirement of more than 14 hours, the ODP may be reduced to not less than 14 hours, provided that:</w:t>
      </w:r>
    </w:p>
    <w:p w14:paraId="2005C442" w14:textId="77777777" w:rsidR="00EC2C84" w:rsidRPr="00EC2C84" w:rsidRDefault="00EC2C84" w:rsidP="002C6BCF">
      <w:pPr>
        <w:pStyle w:val="ListBullet"/>
      </w:pPr>
      <w:r w:rsidRPr="00EC2C84">
        <w:t>the reduced ODP is undertaken away from home base</w:t>
      </w:r>
    </w:p>
    <w:p w14:paraId="1846E229" w14:textId="5F05BD74" w:rsidR="00EC2C84" w:rsidRPr="00EC2C84" w:rsidRDefault="00EC2C84" w:rsidP="002C6BCF">
      <w:pPr>
        <w:pStyle w:val="ListBullet"/>
      </w:pPr>
      <w:r w:rsidRPr="00EC2C84">
        <w:t xml:space="preserve">the first FDP was not extended past the FDP limit as provided for under </w:t>
      </w:r>
      <w:r w:rsidR="00071FE4" w:rsidRPr="00EC2C84">
        <w:t>this operations</w:t>
      </w:r>
      <w:r w:rsidRPr="00EC2C84">
        <w:t xml:space="preserve"> manual</w:t>
      </w:r>
    </w:p>
    <w:p w14:paraId="725EEBA0" w14:textId="77777777" w:rsidR="00EC2C84" w:rsidRPr="00EC2C84" w:rsidRDefault="00EC2C84" w:rsidP="002C6BCF">
      <w:pPr>
        <w:pStyle w:val="ListBullet"/>
      </w:pPr>
      <w:r w:rsidRPr="00EC2C84">
        <w:t>no other duties were undertaken following the first FDP before the ODP commences</w:t>
      </w:r>
    </w:p>
    <w:p w14:paraId="3E8243D3" w14:textId="77777777" w:rsidR="00EC2C84" w:rsidRPr="00EC2C84" w:rsidRDefault="00EC2C84" w:rsidP="002C6BCF">
      <w:pPr>
        <w:pStyle w:val="ListBullet"/>
      </w:pPr>
      <w:r w:rsidRPr="00EC2C84">
        <w:t>the ODP following the next FDP is of at least 36 consecutive hours and includes 2 local nights.</w:t>
      </w:r>
    </w:p>
    <w:p w14:paraId="2670C24E" w14:textId="77777777" w:rsidR="00EC2C84" w:rsidRPr="00EC2C84" w:rsidRDefault="00EC2C84" w:rsidP="00EC2C84">
      <w:pPr>
        <w:pStyle w:val="Normalafterlist"/>
        <w:rPr>
          <w:sz w:val="20"/>
          <w:szCs w:val="20"/>
        </w:rPr>
      </w:pPr>
      <w:r w:rsidRPr="00EC2C84">
        <w:rPr>
          <w:sz w:val="20"/>
          <w:szCs w:val="20"/>
        </w:rPr>
        <w:t>Where an FCM’s FDP (the last FDP) and duty time does not exceed 10 hours, their following ODP (ODP 2) may be reduced to no less than 9 hours, provided that:</w:t>
      </w:r>
    </w:p>
    <w:p w14:paraId="4EDAFD35" w14:textId="77777777" w:rsidR="00EC2C84" w:rsidRPr="00EC2C84" w:rsidRDefault="00EC2C84" w:rsidP="002C6BCF">
      <w:pPr>
        <w:pStyle w:val="ListBullet"/>
      </w:pPr>
      <w:r w:rsidRPr="00EC2C84">
        <w:t>the ODP undertaken immediately before the last FDP (ODP 1) was at least 12 hours (including a local night)</w:t>
      </w:r>
    </w:p>
    <w:p w14:paraId="4230B00C" w14:textId="77777777" w:rsidR="00EC2C84" w:rsidRPr="00EC2C84" w:rsidRDefault="00EC2C84" w:rsidP="002C6BCF">
      <w:pPr>
        <w:pStyle w:val="ListBullet"/>
      </w:pPr>
      <w:r w:rsidRPr="00EC2C84">
        <w:t>the ODP 2 is undertaken over a local night</w:t>
      </w:r>
    </w:p>
    <w:p w14:paraId="60DE955F" w14:textId="77777777" w:rsidR="00EC2C84" w:rsidRPr="00EC2C84" w:rsidRDefault="00EC2C84" w:rsidP="002C6BCF">
      <w:pPr>
        <w:pStyle w:val="ListBullet"/>
      </w:pPr>
      <w:r w:rsidRPr="00EC2C84">
        <w:t>the ODP 2 is not undertaken from home base</w:t>
      </w:r>
    </w:p>
    <w:p w14:paraId="7DC174BB" w14:textId="0DEF4865" w:rsidR="009A5AB1" w:rsidRPr="00EC2C84" w:rsidRDefault="00EC2C84" w:rsidP="002C6BCF">
      <w:pPr>
        <w:pStyle w:val="ListBullet"/>
      </w:pPr>
      <w:r w:rsidRPr="00EC2C84">
        <w:lastRenderedPageBreak/>
        <w:t>the ODP following the FDP after ODP 2 is at least 12 hours, including a local night</w:t>
      </w:r>
      <w:r>
        <w:t>.</w:t>
      </w:r>
    </w:p>
    <w:p w14:paraId="740DD826" w14:textId="77777777" w:rsidR="00E73008" w:rsidRPr="003D4F73" w:rsidRDefault="00E73008" w:rsidP="00525A52">
      <w:pPr>
        <w:ind w:left="1134" w:hanging="1134"/>
        <w:rPr>
          <w:color w:val="AC2C0C"/>
        </w:rPr>
      </w:pPr>
      <w:r w:rsidRPr="00525A52">
        <w:rPr>
          <w:b/>
          <w:bCs/>
          <w:color w:val="AC2C0C"/>
        </w:rPr>
        <w:t>Note:</w:t>
      </w:r>
      <w:r w:rsidRPr="00525A52">
        <w:rPr>
          <w:color w:val="AC2C0C"/>
        </w:rPr>
        <w:tab/>
      </w:r>
      <w:r w:rsidRPr="003D4F73">
        <w:rPr>
          <w:color w:val="AC2C0C"/>
        </w:rPr>
        <w:t>If &lt;XXXX&gt; takes advantage of this 9-hour reduction provision, the procedures must reflect the requirement for the FCM’s 8-hour sleep opportunity to be met in the 10 hours prior to the FDP that starts after the reduced ODP. The FCM must still have enough time to travel to and from the suitable sleeping accommodation, meet the reasonable requirements of bodily functioning (i.e. eating, drinking, washing and dressing) and get a minimum of 8 hours sleep opportunity.</w:t>
      </w:r>
    </w:p>
    <w:p w14:paraId="129433B2" w14:textId="77777777" w:rsidR="00653291" w:rsidRPr="00653291" w:rsidRDefault="00653291" w:rsidP="00653291">
      <w:pPr>
        <w:pStyle w:val="Normalafterlist"/>
        <w:rPr>
          <w:sz w:val="20"/>
          <w:szCs w:val="20"/>
        </w:rPr>
      </w:pPr>
      <w:r w:rsidRPr="00653291">
        <w:rPr>
          <w:sz w:val="20"/>
          <w:szCs w:val="20"/>
        </w:rPr>
        <w:t xml:space="preserve">The following longer-term limits also apply: </w:t>
      </w:r>
    </w:p>
    <w:p w14:paraId="5A8FF2FA" w14:textId="77777777" w:rsidR="00653291" w:rsidRPr="00653291" w:rsidRDefault="00653291" w:rsidP="00525A52">
      <w:pPr>
        <w:pStyle w:val="ListBullet"/>
      </w:pPr>
      <w:r w:rsidRPr="00653291">
        <w:t xml:space="preserve">must have had at least </w:t>
      </w:r>
      <w:r w:rsidRPr="00653291">
        <w:rPr>
          <w:highlight w:val="green"/>
        </w:rPr>
        <w:t>6</w:t>
      </w:r>
      <w:r w:rsidRPr="00653291">
        <w:t xml:space="preserve"> days off-duty in the 28 consecutive days before commencing the FDP or standby.</w:t>
      </w:r>
    </w:p>
    <w:p w14:paraId="39514A72" w14:textId="722FA449" w:rsidR="00A90B95" w:rsidRDefault="00653291" w:rsidP="00653291">
      <w:pPr>
        <w:pStyle w:val="Heading3"/>
      </w:pPr>
      <w:bookmarkStart w:id="31" w:name="_Toc191533308"/>
      <w:r>
        <w:t>Limits</w:t>
      </w:r>
      <w:r w:rsidR="00B659CF">
        <w:t xml:space="preserve"> on infringing the WOCL and early starts</w:t>
      </w:r>
      <w:bookmarkEnd w:id="31"/>
    </w:p>
    <w:p w14:paraId="1CBF67A1" w14:textId="77777777" w:rsidR="002A07BB" w:rsidRPr="002A07BB" w:rsidRDefault="002A07BB" w:rsidP="002A07BB">
      <w:r w:rsidRPr="002A07BB">
        <w:t>When rostering duties that infringe the WOCL or are early starts, the following limits apply:</w:t>
      </w:r>
    </w:p>
    <w:p w14:paraId="75F75D15" w14:textId="77777777" w:rsidR="002A07BB" w:rsidRPr="002A07BB" w:rsidRDefault="002A07BB" w:rsidP="00525A52">
      <w:pPr>
        <w:pStyle w:val="ListBullet"/>
      </w:pPr>
      <w:r w:rsidRPr="002A07BB">
        <w:t>3 consecutive early start FDPs, and</w:t>
      </w:r>
    </w:p>
    <w:p w14:paraId="2DBAE76A" w14:textId="77777777" w:rsidR="002A07BB" w:rsidRPr="002A07BB" w:rsidRDefault="002A07BB" w:rsidP="00525A52">
      <w:pPr>
        <w:pStyle w:val="ListBullet"/>
      </w:pPr>
      <w:r w:rsidRPr="002A07BB">
        <w:t>3 consecutive infringements of the WOCL</w:t>
      </w:r>
    </w:p>
    <w:p w14:paraId="764C9FDA" w14:textId="77777777" w:rsidR="002A07BB" w:rsidRPr="002A07BB" w:rsidRDefault="002A07BB" w:rsidP="00525A52">
      <w:pPr>
        <w:pStyle w:val="ListBullet"/>
      </w:pPr>
      <w:r w:rsidRPr="002A07BB">
        <w:t>despite the above restrictions a pilot may be rostered up to 5 consecutive early starts provided the duration of the 4th and 5th consecutive early starts are reduced</w:t>
      </w:r>
    </w:p>
    <w:p w14:paraId="749D5FEF" w14:textId="77777777" w:rsidR="002A07BB" w:rsidRPr="002A07BB" w:rsidRDefault="002A07BB" w:rsidP="00525A52">
      <w:pPr>
        <w:pStyle w:val="ListBullet"/>
      </w:pPr>
      <w:r w:rsidRPr="002A07BB">
        <w:t>the normal FDP limit for the 4th consecutive early start must be reduced by 2 hours, and the normal FDP limit for the 5th consecutive early start must be reduced by 4 hours.</w:t>
      </w:r>
    </w:p>
    <w:p w14:paraId="2D83DB26" w14:textId="7BF5EA7D" w:rsidR="00B659CF" w:rsidRDefault="002A07BB" w:rsidP="002A07BB">
      <w:pPr>
        <w:pStyle w:val="Heading3"/>
      </w:pPr>
      <w:bookmarkStart w:id="32" w:name="_Toc191533309"/>
      <w:r>
        <w:t>Access to sustenance</w:t>
      </w:r>
      <w:bookmarkEnd w:id="32"/>
    </w:p>
    <w:p w14:paraId="2149B26B" w14:textId="77777777" w:rsidR="00D039CD" w:rsidRPr="00E310F2" w:rsidRDefault="00D039CD" w:rsidP="00D039CD">
      <w:r>
        <w:t xml:space="preserve">Where an FDP is to exceed 5 hours </w:t>
      </w:r>
      <w:r w:rsidRPr="00E310F2">
        <w:rPr>
          <w:highlight w:val="green"/>
        </w:rPr>
        <w:t>&lt;XXXX&gt;</w:t>
      </w:r>
      <w:r w:rsidRPr="00E310F2">
        <w:t xml:space="preserve"> will provide the pilot the opportunity for a meal break during that FDP. Not more than 5 hours will elapse between opportunities to access adequate sustenance. At home base a fridge has been provided specifically for food/beverage storage to facilitate access to adequate sustenance.</w:t>
      </w:r>
    </w:p>
    <w:p w14:paraId="1FBD6A64" w14:textId="2A2616CA" w:rsidR="002A07BB" w:rsidRDefault="00D039CD" w:rsidP="00D039CD">
      <w:pPr>
        <w:pStyle w:val="Heading3"/>
      </w:pPr>
      <w:bookmarkStart w:id="33" w:name="_Toc191533310"/>
      <w:r>
        <w:t>Recording flight and duty times</w:t>
      </w:r>
      <w:bookmarkEnd w:id="33"/>
    </w:p>
    <w:p w14:paraId="0C84104B" w14:textId="77777777" w:rsidR="004160B1" w:rsidRPr="00E310F2" w:rsidRDefault="004160B1" w:rsidP="004160B1">
      <w:r>
        <w:t xml:space="preserve">Flight and </w:t>
      </w:r>
      <w:r w:rsidRPr="00E310F2">
        <w:t xml:space="preserve">duty records (refer Section </w:t>
      </w:r>
      <w:r>
        <w:fldChar w:fldCharType="begin"/>
      </w:r>
      <w:r>
        <w:instrText xml:space="preserve"> PAGEREF _Ref32996353 \h </w:instrText>
      </w:r>
      <w:r>
        <w:fldChar w:fldCharType="separate"/>
      </w:r>
      <w:r>
        <w:rPr>
          <w:noProof/>
        </w:rPr>
        <w:t>1.2.18</w:t>
      </w:r>
      <w:r>
        <w:fldChar w:fldCharType="end"/>
      </w:r>
      <w:r w:rsidRPr="00E310F2">
        <w:t xml:space="preserve">) are stored in the </w:t>
      </w:r>
      <w:r w:rsidRPr="00E310F2">
        <w:rPr>
          <w:highlight w:val="green"/>
        </w:rPr>
        <w:t>&lt;system&gt;</w:t>
      </w:r>
      <w:r w:rsidRPr="00E310F2">
        <w:t xml:space="preserve"> and each pilot is responsible for recording accurate flight and duty times and other relevant information in the system as soon as practicable after each duty and not more than </w:t>
      </w:r>
      <w:r w:rsidRPr="00E310F2">
        <w:rPr>
          <w:highlight w:val="green"/>
        </w:rPr>
        <w:t>24</w:t>
      </w:r>
      <w:r w:rsidRPr="00E310F2">
        <w:t xml:space="preserve"> hours after the duty has been completed. If the pilot cannot record the relevant information within </w:t>
      </w:r>
      <w:r w:rsidRPr="00E310F2">
        <w:rPr>
          <w:highlight w:val="green"/>
        </w:rPr>
        <w:t>24</w:t>
      </w:r>
      <w:r w:rsidRPr="00E310F2">
        <w:t xml:space="preserve"> hours, they should contact the Chief Pilot </w:t>
      </w:r>
      <w:r w:rsidRPr="00E310F2">
        <w:rPr>
          <w:highlight w:val="green"/>
        </w:rPr>
        <w:t>(or delegated person)</w:t>
      </w:r>
      <w:r w:rsidRPr="00E310F2">
        <w:t xml:space="preserve"> with the details to maintain the accuracy of the rostering system.</w:t>
      </w:r>
    </w:p>
    <w:p w14:paraId="5E96D8AC" w14:textId="6786524D" w:rsidR="00531F35" w:rsidRPr="00525A52" w:rsidRDefault="00531F35" w:rsidP="00525A52">
      <w:pPr>
        <w:rPr>
          <w:b/>
          <w:bCs/>
          <w:color w:val="AC2C0C"/>
        </w:rPr>
      </w:pPr>
      <w:r w:rsidRPr="00525A52">
        <w:rPr>
          <w:b/>
          <w:bCs/>
          <w:color w:val="AC2C0C"/>
        </w:rPr>
        <w:t>Notes</w:t>
      </w:r>
      <w:r w:rsidR="00525A52" w:rsidRPr="00525A52">
        <w:rPr>
          <w:b/>
          <w:bCs/>
          <w:color w:val="AC2C0C"/>
        </w:rPr>
        <w:t>:</w:t>
      </w:r>
    </w:p>
    <w:p w14:paraId="5C031AB8" w14:textId="77777777" w:rsidR="00531F35" w:rsidRPr="00525A52" w:rsidRDefault="00531F35" w:rsidP="00525A52">
      <w:pPr>
        <w:ind w:left="1134" w:hanging="567"/>
        <w:rPr>
          <w:color w:val="AC2C0C"/>
        </w:rPr>
      </w:pPr>
      <w:r w:rsidRPr="00525A52">
        <w:rPr>
          <w:color w:val="AC2C0C"/>
        </w:rPr>
        <w:t>1.</w:t>
      </w:r>
      <w:r w:rsidRPr="00525A52">
        <w:rPr>
          <w:color w:val="AC2C0C"/>
        </w:rPr>
        <w:tab/>
        <w:t>the operator should make reference to how a manual system is operated if an electronic recording system is not in use. Particular reference on how limits will be monitored and kept within published parameters needs to be outlined in the procedures.</w:t>
      </w:r>
    </w:p>
    <w:p w14:paraId="7E24F5AF" w14:textId="77777777" w:rsidR="00531F35" w:rsidRPr="00525A52" w:rsidRDefault="00531F35" w:rsidP="00525A52">
      <w:pPr>
        <w:ind w:left="1134" w:hanging="567"/>
        <w:rPr>
          <w:color w:val="AC2C0C"/>
        </w:rPr>
      </w:pPr>
      <w:r w:rsidRPr="00525A52">
        <w:rPr>
          <w:color w:val="AC2C0C"/>
        </w:rPr>
        <w:t>2.</w:t>
      </w:r>
      <w:r w:rsidRPr="00525A52">
        <w:rPr>
          <w:color w:val="AC2C0C"/>
        </w:rPr>
        <w:tab/>
        <w:t>The operator should insert the most appropriate maximum time to record flight and duty times.</w:t>
      </w:r>
    </w:p>
    <w:p w14:paraId="005323F2" w14:textId="589EF957" w:rsidR="00C914E9" w:rsidRPr="00E310F2" w:rsidRDefault="00C914E9" w:rsidP="00C914E9">
      <w:r>
        <w:t>P</w:t>
      </w:r>
      <w:r w:rsidRPr="00E310F2">
        <w:t xml:space="preserve">ilots will be trained in the rostering and recording </w:t>
      </w:r>
      <w:r w:rsidRPr="00E310F2">
        <w:rPr>
          <w:highlight w:val="green"/>
        </w:rPr>
        <w:t>&lt;system&gt;</w:t>
      </w:r>
      <w:r w:rsidRPr="00E310F2">
        <w:t xml:space="preserve"> as part of the specific fatigue management processes and procedures training (refer Section </w:t>
      </w:r>
      <w:r>
        <w:fldChar w:fldCharType="begin"/>
      </w:r>
      <w:r>
        <w:instrText xml:space="preserve"> PAGEREF _Ref32994379 \h </w:instrText>
      </w:r>
      <w:r>
        <w:fldChar w:fldCharType="separate"/>
      </w:r>
      <w:r>
        <w:rPr>
          <w:noProof/>
        </w:rPr>
        <w:t>1.2.16</w:t>
      </w:r>
      <w:r>
        <w:fldChar w:fldCharType="end"/>
      </w:r>
      <w:r>
        <w:t xml:space="preserve"> </w:t>
      </w:r>
      <w:r w:rsidRPr="00E310F2">
        <w:t>Training).</w:t>
      </w:r>
    </w:p>
    <w:p w14:paraId="10969A2A" w14:textId="77777777" w:rsidR="00C914E9" w:rsidRPr="00E310F2" w:rsidRDefault="00C914E9" w:rsidP="00C914E9">
      <w:r>
        <w:t xml:space="preserve">If a </w:t>
      </w:r>
      <w:r w:rsidRPr="00E310F2">
        <w:t xml:space="preserve">pilot becomes aware of any errors in rostering (or the possibility of exceeding cumulative limits) these must be brought to the attention of the Chief Pilot </w:t>
      </w:r>
      <w:r w:rsidRPr="00E310F2">
        <w:rPr>
          <w:highlight w:val="green"/>
        </w:rPr>
        <w:t>(or delegated person)</w:t>
      </w:r>
      <w:r w:rsidRPr="00E310F2">
        <w:t xml:space="preserve"> as soon as possible.</w:t>
      </w:r>
    </w:p>
    <w:p w14:paraId="7CA4E6EB" w14:textId="77777777" w:rsidR="00C914E9" w:rsidRPr="00E310F2" w:rsidRDefault="00C914E9" w:rsidP="00C914E9">
      <w:r>
        <w:t xml:space="preserve">The </w:t>
      </w:r>
      <w:r w:rsidRPr="00E310F2">
        <w:t xml:space="preserve">rostering and recording system will be backed up at least </w:t>
      </w:r>
      <w:r w:rsidRPr="00E310F2">
        <w:rPr>
          <w:highlight w:val="green"/>
        </w:rPr>
        <w:t>weekly</w:t>
      </w:r>
      <w:r w:rsidRPr="00E310F2">
        <w:t xml:space="preserve"> and records (including electronic files) kept for 5 years.</w:t>
      </w:r>
    </w:p>
    <w:p w14:paraId="04D76C0E" w14:textId="77777777" w:rsidR="00D42FBB" w:rsidRPr="00525A52" w:rsidRDefault="00D42FBB" w:rsidP="00525A52">
      <w:pPr>
        <w:ind w:left="1134" w:hanging="1134"/>
        <w:rPr>
          <w:color w:val="AC2C0C"/>
        </w:rPr>
      </w:pPr>
      <w:r w:rsidRPr="00525A52">
        <w:rPr>
          <w:b/>
          <w:bCs/>
          <w:color w:val="AC2C0C"/>
        </w:rPr>
        <w:t>Note:</w:t>
      </w:r>
      <w:r w:rsidRPr="00525A52">
        <w:rPr>
          <w:color w:val="AC2C0C"/>
        </w:rPr>
        <w:tab/>
        <w:t>The operator should insert the most appropriate time for backup that suits their operations.</w:t>
      </w:r>
    </w:p>
    <w:p w14:paraId="3B2902CB" w14:textId="67430A4A" w:rsidR="00745789" w:rsidRDefault="00D42FBB" w:rsidP="00D42FBB">
      <w:pPr>
        <w:pStyle w:val="Heading3"/>
      </w:pPr>
      <w:bookmarkStart w:id="34" w:name="_Toc191533311"/>
      <w:r>
        <w:lastRenderedPageBreak/>
        <w:t>Reporting</w:t>
      </w:r>
      <w:bookmarkEnd w:id="34"/>
    </w:p>
    <w:p w14:paraId="0BFAACCB" w14:textId="7FE2F7EA" w:rsidR="00D42FBB" w:rsidRDefault="00D42FBB" w:rsidP="00D42FBB">
      <w:pPr>
        <w:pStyle w:val="Heading4"/>
      </w:pPr>
      <w:r>
        <w:t>Fatigue occurrence reporting</w:t>
      </w:r>
    </w:p>
    <w:p w14:paraId="2E4844D6" w14:textId="77777777" w:rsidR="00936CEA" w:rsidRPr="00936CEA" w:rsidRDefault="00936CEA" w:rsidP="00936CEA">
      <w:r w:rsidRPr="00936CEA">
        <w:rPr>
          <w:highlight w:val="green"/>
        </w:rPr>
        <w:t xml:space="preserve">&lt;XXXX&gt; </w:t>
      </w:r>
      <w:r w:rsidRPr="00936CEA">
        <w:t xml:space="preserve">hazard reporting system includes fatigue occurrence reporting. If any of the following occur, a fatigue occurrence report (Form OR) must be submitted to the Chief Pilot </w:t>
      </w:r>
      <w:r w:rsidRPr="00936CEA">
        <w:rPr>
          <w:highlight w:val="green"/>
        </w:rPr>
        <w:t>(or delegated person)</w:t>
      </w:r>
      <w:r w:rsidRPr="00936CEA">
        <w:t>:</w:t>
      </w:r>
    </w:p>
    <w:p w14:paraId="25858908" w14:textId="77777777" w:rsidR="00936CEA" w:rsidRPr="00936CEA" w:rsidRDefault="00936CEA" w:rsidP="00525A52">
      <w:pPr>
        <w:pStyle w:val="ListBullet"/>
      </w:pPr>
      <w:r w:rsidRPr="00936CEA">
        <w:t>a pilot has not commenced an FDP (or an FDP has not been completed) due entirely, or in part, to fatigue. This includes when the FDP is completed but only after some additional mitigating action such as adding an extra crew member, reducing the workload of the duty, delaying the reporting time and creating the opportunity for an unscheduled inflight rest</w:t>
      </w:r>
    </w:p>
    <w:p w14:paraId="0EE6AFBB" w14:textId="0C12C903" w:rsidR="00936CEA" w:rsidRPr="00936CEA" w:rsidRDefault="00936CEA" w:rsidP="00525A52">
      <w:pPr>
        <w:pStyle w:val="ListBullet"/>
      </w:pPr>
      <w:r w:rsidRPr="00936CEA">
        <w:t>increasing supervision/monitoring Following an FDP if the FCM believes (upon reflection) that the level of fatigue they, or other crew members, were experiencing meant sufficient safety margins had not been maintained throughout the flight(s)</w:t>
      </w:r>
    </w:p>
    <w:p w14:paraId="42F058C6" w14:textId="77777777" w:rsidR="00936CEA" w:rsidRPr="00936CEA" w:rsidRDefault="00936CEA" w:rsidP="00525A52">
      <w:pPr>
        <w:pStyle w:val="ListBullet"/>
      </w:pPr>
      <w:r w:rsidRPr="00936CEA">
        <w:t>when the FCM notices something in their operating environment that is likely to impact on their, or other crew members’, alertness to such an extent that safety margins could be reduced to unsatisfactory levels</w:t>
      </w:r>
    </w:p>
    <w:p w14:paraId="62E78B2F" w14:textId="198A747B" w:rsidR="00D42FBB" w:rsidRPr="00936CEA" w:rsidRDefault="00936CEA" w:rsidP="00525A52">
      <w:pPr>
        <w:pStyle w:val="ListBullet"/>
      </w:pPr>
      <w:r w:rsidRPr="00936CEA">
        <w:t xml:space="preserve">when an incident or event has occurred where fatigue may, or may not, have been a contributing safety factor. Additionally, an incident report form </w:t>
      </w:r>
      <w:r w:rsidRPr="00936CEA">
        <w:rPr>
          <w:highlight w:val="green"/>
        </w:rPr>
        <w:t>(Form ZZZ)</w:t>
      </w:r>
      <w:r w:rsidRPr="00936CEA">
        <w:t xml:space="preserve"> will be submitted with the fatigue details completed including the pilot’s sleep history for the previous 72 hours. The incident report form (with fatigue related issues) and/or the fatigue occurrence report will be stored as part of the Flight and Duty Records or if confidential, stored appropriately by the Chief Pilot </w:t>
      </w:r>
      <w:r w:rsidRPr="00936CEA">
        <w:rPr>
          <w:highlight w:val="green"/>
        </w:rPr>
        <w:t>(or delegated person)</w:t>
      </w:r>
      <w:r w:rsidRPr="00936CEA">
        <w:t>.</w:t>
      </w:r>
    </w:p>
    <w:p w14:paraId="75DBBDC5" w14:textId="77777777" w:rsidR="0070215E" w:rsidRPr="00165E24" w:rsidRDefault="0070215E" w:rsidP="00165E24">
      <w:pPr>
        <w:ind w:left="1134" w:hanging="1134"/>
        <w:rPr>
          <w:color w:val="AC2C0C"/>
        </w:rPr>
      </w:pPr>
      <w:r w:rsidRPr="00165E24">
        <w:rPr>
          <w:b/>
          <w:bCs/>
          <w:color w:val="AC2C0C"/>
        </w:rPr>
        <w:t>Note:</w:t>
      </w:r>
      <w:r w:rsidRPr="00165E24">
        <w:rPr>
          <w:color w:val="AC2C0C"/>
        </w:rPr>
        <w:tab/>
        <w:t>Incident and accident reporting should also be contained in the operations manual and may refer explicitly to this section and visa-versa.</w:t>
      </w:r>
    </w:p>
    <w:p w14:paraId="16B2EAC2" w14:textId="6BF3B1FE" w:rsidR="00745789" w:rsidRDefault="0070215E" w:rsidP="0070215E">
      <w:pPr>
        <w:pStyle w:val="Heading4"/>
      </w:pPr>
      <w:r>
        <w:t>Extensions reporting</w:t>
      </w:r>
    </w:p>
    <w:p w14:paraId="353E023B" w14:textId="77777777" w:rsidR="002A606C" w:rsidRPr="00E310F2" w:rsidRDefault="002A606C" w:rsidP="002A606C">
      <w:r>
        <w:t>All extension</w:t>
      </w:r>
      <w:r w:rsidRPr="00E310F2">
        <w:t xml:space="preserve">s or exceedances to FDPs or flight time limits require an extension report to be filled out (Form ER) and provided to the Chief Pilot </w:t>
      </w:r>
      <w:r w:rsidRPr="00E310F2">
        <w:rPr>
          <w:highlight w:val="green"/>
        </w:rPr>
        <w:t>(or delegated person)</w:t>
      </w:r>
      <w:r w:rsidRPr="00E310F2">
        <w:t>. There should be sufficient detail to establish what happened and what the circumstances were that led to the extension or exceedance.</w:t>
      </w:r>
    </w:p>
    <w:p w14:paraId="26E853E6" w14:textId="77777777" w:rsidR="002A606C" w:rsidRPr="00E310F2" w:rsidRDefault="002A606C" w:rsidP="002A606C">
      <w:r>
        <w:t xml:space="preserve">All extension reports will be </w:t>
      </w:r>
      <w:r w:rsidRPr="00E310F2">
        <w:t xml:space="preserve">stored for 5 years and made available to CASA upon request. </w:t>
      </w:r>
    </w:p>
    <w:p w14:paraId="39E75674" w14:textId="77777777" w:rsidR="002A606C" w:rsidRPr="00E310F2" w:rsidRDefault="002A606C" w:rsidP="002A606C">
      <w:r>
        <w:t xml:space="preserve">Extensions </w:t>
      </w:r>
      <w:r w:rsidRPr="00E310F2">
        <w:t>will also be considered in hazard identification and fatigue risk management meetings.</w:t>
      </w:r>
    </w:p>
    <w:p w14:paraId="4BD565A7" w14:textId="0364D122" w:rsidR="0070215E" w:rsidRDefault="002A606C" w:rsidP="002A606C">
      <w:pPr>
        <w:pStyle w:val="Heading3"/>
      </w:pPr>
      <w:bookmarkStart w:id="35" w:name="_Toc191533312"/>
      <w:r>
        <w:t>Home base</w:t>
      </w:r>
      <w:bookmarkEnd w:id="35"/>
    </w:p>
    <w:p w14:paraId="21F9FEE4" w14:textId="77777777" w:rsidR="00DB3178" w:rsidRDefault="00DB3178" w:rsidP="00DB3178">
      <w:r>
        <w:t xml:space="preserve">The Chief Pilot </w:t>
      </w:r>
      <w:r w:rsidRPr="00F5081D">
        <w:rPr>
          <w:highlight w:val="green"/>
        </w:rPr>
        <w:t>(or delegated person)</w:t>
      </w:r>
      <w:r>
        <w:t xml:space="preserve"> will advise all pilots of their designated home base. Any change to home base will be notified to the pilot at least 28 days in advance and will be assigned with a degree of permanence.</w:t>
      </w:r>
    </w:p>
    <w:p w14:paraId="0EB4323E" w14:textId="77777777" w:rsidR="00DB3178" w:rsidRDefault="00DB3178" w:rsidP="00DB3178">
      <w:r>
        <w:t>Any change to a pilot’s designated home base will trigger the requirement for 3 consecutive off-duty days commencing from the day the change becomes effective.</w:t>
      </w:r>
    </w:p>
    <w:p w14:paraId="042295E8" w14:textId="77777777" w:rsidR="00012AC4" w:rsidRPr="00165E24" w:rsidRDefault="00012AC4" w:rsidP="00165E24">
      <w:pPr>
        <w:ind w:left="1134" w:hanging="1134"/>
        <w:rPr>
          <w:color w:val="AC2C0C"/>
        </w:rPr>
      </w:pPr>
      <w:r w:rsidRPr="00165E24">
        <w:rPr>
          <w:b/>
          <w:bCs/>
          <w:color w:val="AC2C0C"/>
        </w:rPr>
        <w:t>Note:</w:t>
      </w:r>
      <w:r w:rsidRPr="00165E24">
        <w:rPr>
          <w:color w:val="AC2C0C"/>
        </w:rPr>
        <w:tab/>
        <w:t>The notification period and requirement for off-duty days are examples of an approach that would meet the intent of CAO 48.1 subsection 14.10 (b).</w:t>
      </w:r>
    </w:p>
    <w:p w14:paraId="4670788B" w14:textId="092E481C" w:rsidR="00936CEA" w:rsidRDefault="00012AC4" w:rsidP="00012AC4">
      <w:pPr>
        <w:pStyle w:val="Heading3"/>
      </w:pPr>
      <w:bookmarkStart w:id="36" w:name="_Toc191533313"/>
      <w:r>
        <w:t>Accommodation</w:t>
      </w:r>
      <w:bookmarkEnd w:id="36"/>
    </w:p>
    <w:p w14:paraId="11E5BE5E" w14:textId="77777777" w:rsidR="00BA00B9" w:rsidRDefault="00BA00B9" w:rsidP="00BA00B9">
      <w:r w:rsidRPr="005474B8">
        <w:t xml:space="preserve">The </w:t>
      </w:r>
      <w:r>
        <w:t>Chief Pilot</w:t>
      </w:r>
      <w:r w:rsidRPr="005474B8">
        <w:t xml:space="preserve"> </w:t>
      </w:r>
      <w:r w:rsidRPr="00F5081D">
        <w:rPr>
          <w:highlight w:val="green"/>
        </w:rPr>
        <w:t>(or delegated person)</w:t>
      </w:r>
      <w:r>
        <w:t xml:space="preserve"> </w:t>
      </w:r>
      <w:r w:rsidRPr="005474B8">
        <w:t xml:space="preserve">is responsible for ensuring that </w:t>
      </w:r>
      <w:r>
        <w:t>pilots</w:t>
      </w:r>
      <w:r w:rsidRPr="005474B8">
        <w:t xml:space="preserve"> have access to suitable accommodation when away from base, on standby</w:t>
      </w:r>
      <w:r>
        <w:t>,</w:t>
      </w:r>
      <w:r w:rsidRPr="005474B8">
        <w:t xml:space="preserve"> </w:t>
      </w:r>
      <w:r>
        <w:t>or</w:t>
      </w:r>
      <w:r w:rsidRPr="005474B8">
        <w:t xml:space="preserve"> on split duty.</w:t>
      </w:r>
    </w:p>
    <w:p w14:paraId="35C4DBEA" w14:textId="77777777" w:rsidR="00BA00B9" w:rsidRDefault="00BA00B9" w:rsidP="00BA00B9">
      <w:r w:rsidRPr="005474B8">
        <w:t xml:space="preserve">A </w:t>
      </w:r>
      <w:r>
        <w:t>pilot’s</w:t>
      </w:r>
      <w:r w:rsidRPr="005474B8">
        <w:t xml:space="preserve"> home or residence is taken to be suitable accommodation (</w:t>
      </w:r>
      <w:r>
        <w:t xml:space="preserve">i.e. it is the pilot’s responsibility to ensure their home meets the suitable </w:t>
      </w:r>
      <w:r w:rsidRPr="005474B8">
        <w:t>resting or sleeping</w:t>
      </w:r>
      <w:r>
        <w:t xml:space="preserve"> accommodation standard</w:t>
      </w:r>
      <w:r w:rsidRPr="005474B8">
        <w:t>).</w:t>
      </w:r>
    </w:p>
    <w:p w14:paraId="484270A9" w14:textId="77777777" w:rsidR="00C74033" w:rsidRPr="00165E24" w:rsidRDefault="00C74033" w:rsidP="00165E24">
      <w:pPr>
        <w:ind w:left="1134" w:hanging="1134"/>
        <w:rPr>
          <w:color w:val="AC2C0C"/>
        </w:rPr>
      </w:pPr>
      <w:r w:rsidRPr="00165E24">
        <w:rPr>
          <w:b/>
          <w:bCs/>
          <w:color w:val="AC2C0C"/>
        </w:rPr>
        <w:t>Note:</w:t>
      </w:r>
      <w:r w:rsidRPr="00165E24">
        <w:rPr>
          <w:color w:val="AC2C0C"/>
        </w:rPr>
        <w:tab/>
        <w:t>The definition of suitable sleeping accommodation (CAO 48.1 Instrument 2019) provides the standards by which to assess sleeping accommodation as being suitable.</w:t>
      </w:r>
    </w:p>
    <w:p w14:paraId="21F96D8C" w14:textId="3285E603" w:rsidR="00A71EC3" w:rsidRPr="00A71EC3" w:rsidRDefault="00A71EC3" w:rsidP="00A71EC3">
      <w:pPr>
        <w:pStyle w:val="Normalafterlist"/>
        <w:rPr>
          <w:sz w:val="20"/>
          <w:szCs w:val="20"/>
        </w:rPr>
      </w:pPr>
      <w:r w:rsidRPr="00A71EC3">
        <w:rPr>
          <w:sz w:val="20"/>
          <w:szCs w:val="20"/>
        </w:rPr>
        <w:t xml:space="preserve">The Chief Pilot </w:t>
      </w:r>
      <w:r w:rsidRPr="00A71EC3">
        <w:rPr>
          <w:sz w:val="20"/>
          <w:szCs w:val="20"/>
          <w:highlight w:val="green"/>
        </w:rPr>
        <w:t>(or delegated person)</w:t>
      </w:r>
      <w:r w:rsidRPr="00A71EC3">
        <w:rPr>
          <w:sz w:val="20"/>
          <w:szCs w:val="20"/>
        </w:rPr>
        <w:t xml:space="preserve"> may assess three star (equivalent or higher) commercial motels or hotels against the standard remotely, unless specific information is obtained that indicates that this is not the case.</w:t>
      </w:r>
    </w:p>
    <w:p w14:paraId="78EC51D2" w14:textId="77777777" w:rsidR="00A71EC3" w:rsidRPr="00E310F2" w:rsidRDefault="00A71EC3" w:rsidP="00A71EC3">
      <w:r w:rsidRPr="00E310F2">
        <w:lastRenderedPageBreak/>
        <w:t xml:space="preserve">If the accommodation is within a commercial motel or hotel that has previously been used without any adverse reports, or if a pilot can attest to the suitability of the facility, then it is deemed suitable. </w:t>
      </w:r>
    </w:p>
    <w:p w14:paraId="1D0BEDD0" w14:textId="77777777" w:rsidR="00A71EC3" w:rsidRPr="00E310F2" w:rsidRDefault="00A71EC3" w:rsidP="00A71EC3">
      <w:r>
        <w:t>If a</w:t>
      </w:r>
      <w:r w:rsidRPr="00E310F2">
        <w:t xml:space="preserve"> pilot finds any aspect of an accommodation unsuitable they must advise the Chief Pilot </w:t>
      </w:r>
      <w:r w:rsidRPr="00E310F2">
        <w:rPr>
          <w:highlight w:val="green"/>
        </w:rPr>
        <w:t>(or delegated person)</w:t>
      </w:r>
      <w:r>
        <w:t xml:space="preserve"> </w:t>
      </w:r>
      <w:r w:rsidRPr="00E310F2">
        <w:t>and submit a fatigue occurrence report (Form OR) ticking the ‘A general concern regarding fatigue’ box at the top of the form.</w:t>
      </w:r>
    </w:p>
    <w:p w14:paraId="6DAEF63D" w14:textId="77777777" w:rsidR="00A71EC3" w:rsidRPr="005474B8" w:rsidRDefault="00A71EC3" w:rsidP="00A71EC3">
      <w:r w:rsidRPr="005474B8">
        <w:t xml:space="preserve">The </w:t>
      </w:r>
      <w:r>
        <w:t>Chief Pilot</w:t>
      </w:r>
      <w:r w:rsidRPr="005474B8">
        <w:t xml:space="preserve"> </w:t>
      </w:r>
      <w:r w:rsidRPr="00F5081D">
        <w:rPr>
          <w:highlight w:val="green"/>
        </w:rPr>
        <w:t>(or delegated person)</w:t>
      </w:r>
      <w:r>
        <w:t xml:space="preserve"> </w:t>
      </w:r>
      <w:r w:rsidRPr="005474B8">
        <w:t>will retain a list of asses</w:t>
      </w:r>
      <w:r>
        <w:t>sed and suitable accommodation for the purposes of rostering and this will form part of the flight and duty records.</w:t>
      </w:r>
    </w:p>
    <w:p w14:paraId="6C296C68" w14:textId="77777777" w:rsidR="00A71EC3" w:rsidRPr="00A174B1" w:rsidRDefault="00A71EC3" w:rsidP="00A71EC3">
      <w:r w:rsidRPr="00A174B1">
        <w:t>When a</w:t>
      </w:r>
      <w:r>
        <w:t xml:space="preserve"> pilot is</w:t>
      </w:r>
      <w:r w:rsidRPr="00A174B1">
        <w:t xml:space="preserve"> away from base</w:t>
      </w:r>
      <w:r>
        <w:t>,</w:t>
      </w:r>
      <w:r w:rsidRPr="00A174B1">
        <w:t xml:space="preserve"> they should ensure the quality of their restorative sleep by as </w:t>
      </w:r>
      <w:r>
        <w:t>much</w:t>
      </w:r>
      <w:r w:rsidRPr="00A174B1">
        <w:t xml:space="preserve"> as possible ensuring they will not be disturbed. If at a hotel</w:t>
      </w:r>
      <w:r>
        <w:t>,</w:t>
      </w:r>
      <w:r w:rsidRPr="00A174B1">
        <w:t xml:space="preserve"> this can be facilitated by advising reception staff not to disturb (i</w:t>
      </w:r>
      <w:r>
        <w:t>.</w:t>
      </w:r>
      <w:r w:rsidRPr="00A174B1">
        <w:t>e</w:t>
      </w:r>
      <w:r>
        <w:t>.</w:t>
      </w:r>
      <w:r w:rsidRPr="00A174B1">
        <w:t xml:space="preserve"> no phone messages unless very urgent), by putting the ‘do not disturb’ sign on the door and by ensuring mobile phone</w:t>
      </w:r>
      <w:r>
        <w:t>s</w:t>
      </w:r>
      <w:r w:rsidRPr="00A174B1">
        <w:t xml:space="preserve"> </w:t>
      </w:r>
      <w:r>
        <w:t>are</w:t>
      </w:r>
      <w:r w:rsidRPr="00A174B1">
        <w:t xml:space="preserve"> on silent.</w:t>
      </w:r>
    </w:p>
    <w:p w14:paraId="4513BCD9" w14:textId="0C30C181" w:rsidR="00012AC4" w:rsidRDefault="00A71EC3" w:rsidP="00A71EC3">
      <w:r w:rsidRPr="00A174B1">
        <w:t xml:space="preserve">When </w:t>
      </w:r>
      <w:r>
        <w:t xml:space="preserve">rostering a </w:t>
      </w:r>
      <w:r w:rsidRPr="00A174B1">
        <w:t xml:space="preserve">split duty </w:t>
      </w:r>
      <w:r>
        <w:t xml:space="preserve">rest period at </w:t>
      </w:r>
      <w:r w:rsidRPr="00A174B1">
        <w:t xml:space="preserve">suitable resting accommodation (other than at </w:t>
      </w:r>
      <w:r>
        <w:t xml:space="preserve">the pilot’s </w:t>
      </w:r>
      <w:r w:rsidRPr="00A174B1">
        <w:t>ho</w:t>
      </w:r>
      <w:r>
        <w:t xml:space="preserve">me), the standards per the definition </w:t>
      </w:r>
      <w:r w:rsidRPr="007C3409">
        <w:rPr>
          <w:rStyle w:val="bold"/>
        </w:rPr>
        <w:t>suitable resting accommodation</w:t>
      </w:r>
      <w:r>
        <w:t xml:space="preserve"> (</w:t>
      </w:r>
      <w:r w:rsidRPr="00E310F2">
        <w:t>CAO 48.1 Instrument 2019</w:t>
      </w:r>
      <w:r>
        <w:t>) are used.</w:t>
      </w:r>
    </w:p>
    <w:p w14:paraId="474DEC43" w14:textId="160F6F28" w:rsidR="00012AC4" w:rsidRDefault="00BB4181" w:rsidP="00BB4181">
      <w:pPr>
        <w:pStyle w:val="Heading3"/>
      </w:pPr>
      <w:bookmarkStart w:id="37" w:name="_Toc191533314"/>
      <w:r>
        <w:t>Training</w:t>
      </w:r>
      <w:bookmarkEnd w:id="37"/>
    </w:p>
    <w:p w14:paraId="3F0D12A2" w14:textId="44223B39" w:rsidR="00BB4181" w:rsidRDefault="00BB4181" w:rsidP="00BB4181">
      <w:pPr>
        <w:pStyle w:val="Heading4"/>
      </w:pPr>
      <w:r>
        <w:t>Training management</w:t>
      </w:r>
    </w:p>
    <w:p w14:paraId="7A10C911" w14:textId="03E7E73C" w:rsidR="009B4844" w:rsidRPr="009B4844" w:rsidRDefault="009B4844" w:rsidP="00165E24">
      <w:pPr>
        <w:pStyle w:val="ListBullet"/>
      </w:pPr>
      <w:r w:rsidRPr="009B4844">
        <w:t xml:space="preserve">Training includes a general fatigue knowledge component and a component that addresses </w:t>
      </w:r>
      <w:r w:rsidRPr="009B4844">
        <w:rPr>
          <w:highlight w:val="green"/>
        </w:rPr>
        <w:t>&lt;XXXX&gt;’s</w:t>
      </w:r>
      <w:r w:rsidRPr="009B4844">
        <w:t xml:space="preserve"> specific fatigue management processes and procedures. A syllabus of topics for each is found below in Table </w:t>
      </w:r>
      <w:r w:rsidR="000A07EC">
        <w:t>10</w:t>
      </w:r>
      <w:r w:rsidRPr="009B4844">
        <w:t xml:space="preserve"> Fatigue training syllabus</w:t>
      </w:r>
    </w:p>
    <w:p w14:paraId="70FE956C" w14:textId="77777777" w:rsidR="009B4844" w:rsidRPr="009B4844" w:rsidRDefault="009B4844" w:rsidP="00165E24">
      <w:pPr>
        <w:pStyle w:val="ListBullet"/>
      </w:pPr>
      <w:r w:rsidRPr="009B4844">
        <w:t xml:space="preserve">the Chief Pilot, any </w:t>
      </w:r>
      <w:r w:rsidRPr="009B4844">
        <w:rPr>
          <w:highlight w:val="green"/>
        </w:rPr>
        <w:t>delegates</w:t>
      </w:r>
      <w:r w:rsidRPr="009B4844">
        <w:t xml:space="preserve"> assigned fatigue management responsibilities such as rostering, and each pilot, will complete </w:t>
      </w:r>
      <w:r w:rsidRPr="009B4844">
        <w:rPr>
          <w:highlight w:val="green"/>
        </w:rPr>
        <w:t>&lt;XXXX&gt;</w:t>
      </w:r>
      <w:r w:rsidRPr="009B4844">
        <w:t xml:space="preserve">’s specific fatigue management processes and procedures training before commencing authorisation, flying or rostering activities with </w:t>
      </w:r>
      <w:r w:rsidRPr="009B4844">
        <w:rPr>
          <w:highlight w:val="green"/>
        </w:rPr>
        <w:t>&lt;XXXX&gt;</w:t>
      </w:r>
    </w:p>
    <w:p w14:paraId="73EF14CA" w14:textId="30B60370" w:rsidR="00165E24" w:rsidRDefault="009B4844" w:rsidP="004F2114">
      <w:pPr>
        <w:pStyle w:val="ListBullet"/>
      </w:pPr>
      <w:r w:rsidRPr="009B4844">
        <w:t xml:space="preserve">the Chief Pilot and </w:t>
      </w:r>
      <w:r w:rsidRPr="00165E24">
        <w:rPr>
          <w:highlight w:val="green"/>
        </w:rPr>
        <w:t>any delegates</w:t>
      </w:r>
      <w:r w:rsidRPr="009B4844">
        <w:t xml:space="preserve"> assigned fatigue management responsibilities such as rostering, and each pilot, will complete fatigue knowledge training as soon as possible after they commences with </w:t>
      </w:r>
      <w:r w:rsidRPr="00165E24">
        <w:rPr>
          <w:highlight w:val="green"/>
        </w:rPr>
        <w:t>&lt;XXXX&gt;</w:t>
      </w:r>
      <w:r w:rsidRPr="009B4844">
        <w:t xml:space="preserve"> and may be delayed if necessary but in any case no longer than 6 months from when they commenced with </w:t>
      </w:r>
      <w:r w:rsidRPr="00165E24">
        <w:rPr>
          <w:highlight w:val="green"/>
        </w:rPr>
        <w:t>&lt;XXXX&gt;</w:t>
      </w:r>
      <w:r w:rsidR="0054213C">
        <w:t>.</w:t>
      </w:r>
    </w:p>
    <w:p w14:paraId="59D55402" w14:textId="77777777" w:rsidR="00E410B9" w:rsidRPr="00165E24" w:rsidRDefault="00E410B9" w:rsidP="00165E24">
      <w:pPr>
        <w:ind w:left="1134" w:hanging="1134"/>
        <w:rPr>
          <w:color w:val="AC2C0C"/>
        </w:rPr>
      </w:pPr>
      <w:r w:rsidRPr="00165E24">
        <w:rPr>
          <w:b/>
          <w:bCs/>
          <w:color w:val="AC2C0C"/>
        </w:rPr>
        <w:t>Note:</w:t>
      </w:r>
      <w:r w:rsidRPr="00165E24">
        <w:rPr>
          <w:color w:val="AC2C0C"/>
        </w:rPr>
        <w:tab/>
        <w:t>If fatigue training forms a part of an operations risk mitigation, the training must be completed prior to conducting those operations.</w:t>
      </w:r>
    </w:p>
    <w:p w14:paraId="38E82321" w14:textId="77777777" w:rsidR="00D24560" w:rsidRPr="00D24560" w:rsidRDefault="00D24560" w:rsidP="003D59A1">
      <w:pPr>
        <w:pStyle w:val="ListBullet"/>
      </w:pPr>
      <w:r w:rsidRPr="00D24560">
        <w:t>if the pilot can show that they have conducted training in the fatigue knowledge component with another operator that conducts similar operations then while the date of that training remains within three years (the currency period), they do not need to complete the fatigue knowledge component of this training syllabus</w:t>
      </w:r>
    </w:p>
    <w:p w14:paraId="3C9887EC" w14:textId="60685746" w:rsidR="00D24560" w:rsidRPr="00D24560" w:rsidRDefault="00D24560" w:rsidP="003D59A1">
      <w:pPr>
        <w:pStyle w:val="ListBullet"/>
      </w:pPr>
      <w:r w:rsidRPr="00D24560">
        <w:t xml:space="preserve">before commencing in the position, the Chief Pilot </w:t>
      </w:r>
      <w:r w:rsidRPr="00D24560">
        <w:rPr>
          <w:highlight w:val="green"/>
        </w:rPr>
        <w:t>(or delegated person)</w:t>
      </w:r>
      <w:r w:rsidRPr="00D24560">
        <w:t xml:space="preserve"> will be familiar with the relevant sections of the operations manual, in particular Sections </w:t>
      </w:r>
      <w:r w:rsidRPr="00D24560">
        <w:fldChar w:fldCharType="begin"/>
      </w:r>
      <w:r w:rsidRPr="00D24560">
        <w:instrText xml:space="preserve"> REF _Ref32996196 \r \h </w:instrText>
      </w:r>
      <w:r>
        <w:instrText xml:space="preserve"> \* MERGEFORMAT </w:instrText>
      </w:r>
      <w:r w:rsidRPr="00D24560">
        <w:fldChar w:fldCharType="separate"/>
      </w:r>
      <w:r w:rsidRPr="00D24560">
        <w:t>1.1</w:t>
      </w:r>
      <w:r w:rsidRPr="00D24560">
        <w:fldChar w:fldCharType="end"/>
      </w:r>
      <w:r w:rsidRPr="00D24560">
        <w:t xml:space="preserve">, </w:t>
      </w:r>
      <w:r w:rsidRPr="00D24560">
        <w:fldChar w:fldCharType="begin"/>
      </w:r>
      <w:r w:rsidRPr="00D24560">
        <w:instrText xml:space="preserve"> REF _Ref32998688 \r \h </w:instrText>
      </w:r>
      <w:r>
        <w:instrText xml:space="preserve"> \* MERGEFORMAT </w:instrText>
      </w:r>
      <w:r w:rsidRPr="00D24560">
        <w:fldChar w:fldCharType="separate"/>
      </w:r>
      <w:r w:rsidRPr="00D24560">
        <w:t>1.2</w:t>
      </w:r>
      <w:r w:rsidRPr="00D24560">
        <w:fldChar w:fldCharType="end"/>
      </w:r>
      <w:r w:rsidRPr="00D24560">
        <w:t xml:space="preserve">., </w:t>
      </w:r>
      <w:r w:rsidRPr="00D24560">
        <w:fldChar w:fldCharType="begin"/>
      </w:r>
      <w:r w:rsidRPr="00D24560">
        <w:instrText xml:space="preserve"> REF _Ref32994282 \r \h </w:instrText>
      </w:r>
      <w:r>
        <w:instrText xml:space="preserve"> \* MERGEFORMAT </w:instrText>
      </w:r>
      <w:r w:rsidRPr="00D24560">
        <w:fldChar w:fldCharType="separate"/>
      </w:r>
      <w:r w:rsidRPr="00D24560">
        <w:t>1.3</w:t>
      </w:r>
      <w:r w:rsidRPr="00D24560">
        <w:fldChar w:fldCharType="end"/>
      </w:r>
      <w:r w:rsidRPr="00D24560">
        <w:t xml:space="preserve"> &amp; </w:t>
      </w:r>
      <w:r w:rsidRPr="00D24560">
        <w:fldChar w:fldCharType="begin"/>
      </w:r>
      <w:r w:rsidRPr="00D24560">
        <w:instrText xml:space="preserve"> REF _Ref32998721 \r \h </w:instrText>
      </w:r>
      <w:r>
        <w:instrText xml:space="preserve"> \* MERGEFORMAT </w:instrText>
      </w:r>
      <w:r w:rsidRPr="00D24560">
        <w:fldChar w:fldCharType="separate"/>
      </w:r>
      <w:r w:rsidRPr="00D24560">
        <w:t>2</w:t>
      </w:r>
      <w:r w:rsidRPr="00D24560">
        <w:fldChar w:fldCharType="end"/>
      </w:r>
    </w:p>
    <w:p w14:paraId="42A347E5" w14:textId="77777777" w:rsidR="00D24560" w:rsidRPr="00D24560" w:rsidRDefault="00D24560" w:rsidP="003D59A1">
      <w:pPr>
        <w:pStyle w:val="ListBullet"/>
      </w:pPr>
      <w:r w:rsidRPr="00D24560">
        <w:t>the elements of training that relate to the management of specific fatigue risk, that is, when that training forms a part of the risk management plan in the hazard and risk register, will be completed before the pilot is permitted to conduct the specific operations concerned</w:t>
      </w:r>
    </w:p>
    <w:p w14:paraId="0D09E9E5" w14:textId="2E980033" w:rsidR="00D24560" w:rsidRPr="00D24560" w:rsidRDefault="00D24560" w:rsidP="003D59A1">
      <w:pPr>
        <w:pStyle w:val="ListBullet"/>
      </w:pPr>
      <w:r w:rsidRPr="00D24560">
        <w:t xml:space="preserve">at the completion of each training course each pilot or staff member must successfully complete an assessment and thereby satisfy the Chief Pilot </w:t>
      </w:r>
      <w:r w:rsidRPr="00D24560">
        <w:rPr>
          <w:highlight w:val="green"/>
        </w:rPr>
        <w:t>(or delegated person)</w:t>
      </w:r>
      <w:r w:rsidRPr="00D24560">
        <w:t xml:space="preserve"> that he or she has sufficient fatigue knowledge and understanding of </w:t>
      </w:r>
      <w:r w:rsidRPr="00D24560">
        <w:rPr>
          <w:highlight w:val="green"/>
        </w:rPr>
        <w:t>&lt;XXXX&gt;</w:t>
      </w:r>
      <w:r w:rsidRPr="00D24560">
        <w:t xml:space="preserve">’s specific fatigue management processes and procedures to meet their obligations under </w:t>
      </w:r>
      <w:r w:rsidRPr="00D24560">
        <w:rPr>
          <w:highlight w:val="green"/>
        </w:rPr>
        <w:t>&lt;XXXX&gt;</w:t>
      </w:r>
      <w:r w:rsidRPr="00D24560">
        <w:t xml:space="preserve">’s fatigue risk management policies, limits and procedures. A pass mark is </w:t>
      </w:r>
      <w:r w:rsidRPr="00D24560">
        <w:rPr>
          <w:highlight w:val="green"/>
        </w:rPr>
        <w:t>80</w:t>
      </w:r>
      <w:r w:rsidRPr="00D24560">
        <w:t xml:space="preserve">%, with any errors discussed with the student and corrected by the facilitator. Any mark below </w:t>
      </w:r>
      <w:r w:rsidRPr="00D24560">
        <w:rPr>
          <w:highlight w:val="green"/>
        </w:rPr>
        <w:t>80</w:t>
      </w:r>
      <w:r w:rsidRPr="00D24560">
        <w:t>% will require re-training and assessment.</w:t>
      </w:r>
    </w:p>
    <w:p w14:paraId="20974457" w14:textId="77777777" w:rsidR="00D27A67" w:rsidRPr="003D59A1" w:rsidRDefault="00D27A67" w:rsidP="003D59A1">
      <w:pPr>
        <w:ind w:left="1134" w:hanging="1134"/>
        <w:rPr>
          <w:color w:val="AC2C0C"/>
        </w:rPr>
      </w:pPr>
      <w:r w:rsidRPr="003D59A1">
        <w:rPr>
          <w:b/>
          <w:bCs/>
          <w:color w:val="AC2C0C"/>
        </w:rPr>
        <w:t>Note:</w:t>
      </w:r>
      <w:r w:rsidRPr="003D59A1">
        <w:rPr>
          <w:color w:val="AC2C0C"/>
        </w:rPr>
        <w:tab/>
        <w:t>The fatigue knowledge training may be integrated into any HF/NTS training that the organisation conducts.</w:t>
      </w:r>
    </w:p>
    <w:p w14:paraId="04BD590E" w14:textId="35C29CB2" w:rsidR="00936CEA" w:rsidRDefault="00D27A67" w:rsidP="00D27A67">
      <w:pPr>
        <w:pStyle w:val="Heading4"/>
      </w:pPr>
      <w:r>
        <w:t>Training faci</w:t>
      </w:r>
      <w:r w:rsidR="008E28F5">
        <w:t>litation</w:t>
      </w:r>
    </w:p>
    <w:p w14:paraId="0F7E5F22" w14:textId="77777777" w:rsidR="00104282" w:rsidRPr="00E310F2" w:rsidRDefault="00104282" w:rsidP="00104282">
      <w:r>
        <w:t xml:space="preserve">Training will be facilitated by </w:t>
      </w:r>
      <w:r w:rsidRPr="00E310F2">
        <w:t>a staff member who has completed a minimum of the following:</w:t>
      </w:r>
    </w:p>
    <w:p w14:paraId="7E144CF3" w14:textId="77777777" w:rsidR="00104282" w:rsidRPr="00104282" w:rsidRDefault="00104282" w:rsidP="003D59A1">
      <w:pPr>
        <w:pStyle w:val="ListBullet"/>
      </w:pPr>
      <w:r w:rsidRPr="00104282">
        <w:t xml:space="preserve">participated as a trainee in the </w:t>
      </w:r>
      <w:r w:rsidRPr="00104282">
        <w:rPr>
          <w:highlight w:val="green"/>
        </w:rPr>
        <w:t>&lt;XXXX&gt;</w:t>
      </w:r>
      <w:r w:rsidRPr="00104282">
        <w:t xml:space="preserve"> fatigue training course and received an assessment of </w:t>
      </w:r>
      <w:r w:rsidRPr="00104282">
        <w:rPr>
          <w:highlight w:val="green"/>
        </w:rPr>
        <w:t>80</w:t>
      </w:r>
      <w:r w:rsidRPr="00104282">
        <w:t>% or higher (with correction to 100% knowledge)</w:t>
      </w:r>
    </w:p>
    <w:p w14:paraId="6BD90FEB" w14:textId="77777777" w:rsidR="00104282" w:rsidRPr="00104282" w:rsidRDefault="00104282" w:rsidP="003D59A1">
      <w:pPr>
        <w:pStyle w:val="ListBullet"/>
      </w:pPr>
      <w:r w:rsidRPr="00104282">
        <w:lastRenderedPageBreak/>
        <w:t xml:space="preserve">facilitated an entire fatigue training course under the direct supervision of a </w:t>
      </w:r>
      <w:r w:rsidRPr="00104282">
        <w:rPr>
          <w:highlight w:val="green"/>
        </w:rPr>
        <w:t>&lt;XXXX&gt;</w:t>
      </w:r>
      <w:r w:rsidRPr="00104282">
        <w:t xml:space="preserve"> staff member who meets the standard required to facilitate the fatigue training course (supervisor will be present during course delivery and provide feedback), or who developed the training course.</w:t>
      </w:r>
    </w:p>
    <w:p w14:paraId="6F71E85E" w14:textId="77777777" w:rsidR="00242081" w:rsidRPr="003D59A1" w:rsidRDefault="00242081" w:rsidP="003D59A1">
      <w:pPr>
        <w:ind w:left="1134" w:hanging="1120"/>
        <w:rPr>
          <w:color w:val="AC2C0C"/>
        </w:rPr>
      </w:pPr>
      <w:r w:rsidRPr="003D59A1">
        <w:rPr>
          <w:b/>
          <w:bCs/>
          <w:color w:val="AC2C0C"/>
        </w:rPr>
        <w:t>Note:</w:t>
      </w:r>
      <w:r w:rsidRPr="003D59A1">
        <w:rPr>
          <w:color w:val="AC2C0C"/>
        </w:rPr>
        <w:tab/>
        <w:t>For the first course the facilitator shall have developed the training course.</w:t>
      </w:r>
    </w:p>
    <w:p w14:paraId="0A1C5AA8" w14:textId="0026ED2A" w:rsidR="00936CEA" w:rsidRDefault="00242081" w:rsidP="00242081">
      <w:pPr>
        <w:pStyle w:val="Heading4"/>
      </w:pPr>
      <w:r>
        <w:t>Records</w:t>
      </w:r>
    </w:p>
    <w:p w14:paraId="1CC5ED99" w14:textId="77777777" w:rsidR="00C852C9" w:rsidRPr="00E310F2" w:rsidRDefault="00C852C9" w:rsidP="00C852C9">
      <w:r w:rsidRPr="00C56676">
        <w:t>T</w:t>
      </w:r>
      <w:r w:rsidRPr="00E310F2">
        <w:t xml:space="preserve">he training and assessment records as well as records of facilitator qualification will form part of the fatigue management records and be kept for the period that the pilot is with </w:t>
      </w:r>
      <w:r w:rsidRPr="00E310F2">
        <w:rPr>
          <w:highlight w:val="green"/>
        </w:rPr>
        <w:t>&lt;XXXX&gt;</w:t>
      </w:r>
      <w:r w:rsidRPr="00E310F2">
        <w:t xml:space="preserve"> plus 1 year. Records of training and assessment should be copied and placed in each pilot’s file.</w:t>
      </w:r>
    </w:p>
    <w:p w14:paraId="7B65822A" w14:textId="77777777" w:rsidR="000232F3" w:rsidRPr="003D59A1" w:rsidRDefault="000232F3" w:rsidP="003D59A1">
      <w:pPr>
        <w:ind w:left="1134" w:hanging="1120"/>
        <w:rPr>
          <w:color w:val="AC2C0C"/>
        </w:rPr>
      </w:pPr>
      <w:r w:rsidRPr="003D59A1">
        <w:rPr>
          <w:b/>
          <w:bCs/>
          <w:color w:val="AC2C0C"/>
        </w:rPr>
        <w:t>Note:</w:t>
      </w:r>
      <w:r w:rsidRPr="003D59A1">
        <w:rPr>
          <w:color w:val="AC2C0C"/>
        </w:rPr>
        <w:tab/>
        <w:t>Fatigue Training completion and recurrency training dates may need to be referenced in induction and recurrency checklists in the operations manual. Pilot records may also need a reference to Fatigue Training expiry date.</w:t>
      </w:r>
    </w:p>
    <w:p w14:paraId="2E58B079" w14:textId="75576F3B" w:rsidR="00745789" w:rsidRDefault="000232F3" w:rsidP="000232F3">
      <w:pPr>
        <w:pStyle w:val="Heading4"/>
      </w:pPr>
      <w:r>
        <w:t>Fatigue knowledge</w:t>
      </w:r>
      <w:r w:rsidR="00C61533">
        <w:t xml:space="preserve"> training</w:t>
      </w:r>
    </w:p>
    <w:p w14:paraId="376D058D" w14:textId="77777777" w:rsidR="00CE36E9" w:rsidRPr="00E310F2" w:rsidRDefault="00CE36E9" w:rsidP="00CE36E9">
      <w:r>
        <w:t xml:space="preserve">There are three main subject areas which form the substance of the fatigue knowledge training program (fatigue, sleep and countermeasures) listed in sections 1 to 3 of the fatigue training </w:t>
      </w:r>
      <w:r w:rsidRPr="00E310F2">
        <w:t>syllabus.</w:t>
      </w:r>
    </w:p>
    <w:p w14:paraId="2C084A09" w14:textId="5762F699" w:rsidR="00C61533" w:rsidRDefault="00CE36E9" w:rsidP="00CE36E9">
      <w:pPr>
        <w:pStyle w:val="Heading4"/>
      </w:pPr>
      <w:r>
        <w:t>Company specific procedures training</w:t>
      </w:r>
    </w:p>
    <w:p w14:paraId="50B6EB5B" w14:textId="77777777" w:rsidR="00C50DF0" w:rsidRPr="00E310F2" w:rsidRDefault="00C50DF0" w:rsidP="00C50DF0">
      <w:r>
        <w:t>The training for company specific procedures includes all topics as listed in section 4 of the fatigue training syllabus.</w:t>
      </w:r>
    </w:p>
    <w:p w14:paraId="7DA3EA25" w14:textId="20599AD4" w:rsidR="00CE36E9" w:rsidRDefault="00C50DF0" w:rsidP="00C50DF0">
      <w:pPr>
        <w:pStyle w:val="Heading4"/>
      </w:pPr>
      <w:r>
        <w:t>Recurrent fatigue training</w:t>
      </w:r>
    </w:p>
    <w:p w14:paraId="20987E59" w14:textId="77777777" w:rsidR="003E67EB" w:rsidRPr="00E310F2" w:rsidRDefault="003E67EB" w:rsidP="003E67EB">
      <w:r>
        <w:t>Chief Pilot</w:t>
      </w:r>
      <w:r w:rsidRPr="00E310F2">
        <w:t xml:space="preserve"> </w:t>
      </w:r>
      <w:r w:rsidRPr="00E310F2">
        <w:rPr>
          <w:highlight w:val="green"/>
        </w:rPr>
        <w:t>(or delegated person)</w:t>
      </w:r>
      <w:r w:rsidRPr="00E310F2">
        <w:t xml:space="preserve">, each pilot and each rostering staff member will have recurrent training, both knowledge and company specific procedures, at intervals no longer than </w:t>
      </w:r>
      <w:r w:rsidRPr="00E310F2">
        <w:rPr>
          <w:highlight w:val="green"/>
        </w:rPr>
        <w:t>3</w:t>
      </w:r>
      <w:r w:rsidRPr="00E310F2">
        <w:t xml:space="preserve"> years. </w:t>
      </w:r>
    </w:p>
    <w:p w14:paraId="1533D342" w14:textId="77777777" w:rsidR="003E67EB" w:rsidRPr="00E310F2" w:rsidRDefault="003E67EB" w:rsidP="003E67EB">
      <w:r w:rsidRPr="002641E5">
        <w:t>The</w:t>
      </w:r>
      <w:r w:rsidRPr="00E310F2">
        <w:t xml:space="preserve"> recurrent training syllabus will revise previous fatigue topics (fatigue, sleep and countermeasures) as well as revision of company specific fatigue topics, especially any operations manual changes that have been promulgated solely by internal communication channels</w:t>
      </w:r>
      <w:r>
        <w:t xml:space="preserve">. </w:t>
      </w:r>
      <w:r w:rsidRPr="00E310F2">
        <w:t>This revision will be covered with a simple question and answer format.</w:t>
      </w:r>
    </w:p>
    <w:p w14:paraId="09901984" w14:textId="003C43ED" w:rsidR="00C50DF0" w:rsidRDefault="003E67EB" w:rsidP="003E67EB">
      <w:r w:rsidRPr="002641E5">
        <w:t xml:space="preserve">The recurrent training syllabus </w:t>
      </w:r>
      <w:r w:rsidRPr="00E310F2">
        <w:t>should consider including knowledge and understanding captured in the fatigue hazard section and include de-identified scenarios from the reporting systems to both expand on the pilot’s knowledge and to raise awareness of company specific hazards and mitigations.</w:t>
      </w:r>
    </w:p>
    <w:p w14:paraId="06F2CA77" w14:textId="77777777" w:rsidR="00497F0E" w:rsidRPr="003D59A1" w:rsidRDefault="00497F0E" w:rsidP="003D59A1">
      <w:pPr>
        <w:ind w:left="1134" w:hanging="1134"/>
        <w:rPr>
          <w:color w:val="AC2C0C"/>
        </w:rPr>
      </w:pPr>
      <w:r w:rsidRPr="003D59A1">
        <w:rPr>
          <w:b/>
          <w:bCs/>
          <w:color w:val="AC2C0C"/>
        </w:rPr>
        <w:t>Note:</w:t>
      </w:r>
      <w:r w:rsidRPr="003D59A1">
        <w:rPr>
          <w:color w:val="AC2C0C"/>
        </w:rPr>
        <w:tab/>
        <w:t>A further method could be to review adverse events from either the ATSB or NTSB data bases where fatigue was a known factor and examine current company management techniques that provide adequate defences to mitigate.</w:t>
      </w:r>
    </w:p>
    <w:p w14:paraId="601F0244" w14:textId="4F33D933" w:rsidR="00CE36E9" w:rsidRDefault="00E56E2F" w:rsidP="00CE36E9">
      <w:r w:rsidRPr="002641E5">
        <w:t xml:space="preserve">At the completion of each training course each </w:t>
      </w:r>
      <w:r w:rsidRPr="00E310F2">
        <w:t xml:space="preserve">pilot or staff member must successfully complete an assessment and thereby satisfy the Chief Pilot </w:t>
      </w:r>
      <w:r w:rsidRPr="00E310F2">
        <w:rPr>
          <w:highlight w:val="green"/>
        </w:rPr>
        <w:t>(or delegated person)</w:t>
      </w:r>
      <w:r>
        <w:t xml:space="preserve"> </w:t>
      </w:r>
      <w:r w:rsidRPr="00E310F2">
        <w:t xml:space="preserve">that he or she has sufficient fatigue knowledge and understanding of </w:t>
      </w:r>
      <w:r w:rsidRPr="00E310F2">
        <w:rPr>
          <w:highlight w:val="green"/>
        </w:rPr>
        <w:t>&lt;XXXX&gt;’s</w:t>
      </w:r>
      <w:r w:rsidRPr="00E310F2">
        <w:t xml:space="preserve"> specific fatigue management processes and procedures to meet their obligations under</w:t>
      </w:r>
      <w:r w:rsidRPr="00E310F2">
        <w:rPr>
          <w:highlight w:val="green"/>
        </w:rPr>
        <w:t xml:space="preserve"> &lt;XXXX&gt;’s </w:t>
      </w:r>
      <w:r w:rsidRPr="00E310F2">
        <w:t>fatigue risk management policies, limits and procedures. A pass mark is 80% will be corrected to 100% with the student</w:t>
      </w:r>
      <w:r>
        <w:t xml:space="preserve">. </w:t>
      </w:r>
      <w:r w:rsidRPr="00E310F2">
        <w:t>Any mark below 80% will require re-training</w:t>
      </w:r>
      <w:r>
        <w:t xml:space="preserve"> and assessment</w:t>
      </w:r>
      <w:r w:rsidRPr="00E310F2">
        <w:t>.</w:t>
      </w:r>
    </w:p>
    <w:p w14:paraId="27F1D0E0" w14:textId="77777777" w:rsidR="00D50822" w:rsidRPr="003D59A1" w:rsidRDefault="00D50822" w:rsidP="003D59A1">
      <w:pPr>
        <w:rPr>
          <w:b/>
          <w:bCs/>
          <w:color w:val="AC2C0C"/>
        </w:rPr>
      </w:pPr>
      <w:r w:rsidRPr="003D59A1">
        <w:rPr>
          <w:b/>
          <w:bCs/>
          <w:color w:val="AC2C0C"/>
        </w:rPr>
        <w:t>Notes:</w:t>
      </w:r>
    </w:p>
    <w:p w14:paraId="02E6EF9B" w14:textId="77777777" w:rsidR="00D50822" w:rsidRPr="003D59A1" w:rsidRDefault="00D50822" w:rsidP="003D59A1">
      <w:pPr>
        <w:ind w:left="1134" w:hanging="567"/>
        <w:rPr>
          <w:color w:val="AC2C0C"/>
        </w:rPr>
      </w:pPr>
      <w:r w:rsidRPr="003D59A1">
        <w:rPr>
          <w:color w:val="AC2C0C"/>
        </w:rPr>
        <w:t>1.</w:t>
      </w:r>
      <w:r w:rsidRPr="003D59A1">
        <w:rPr>
          <w:color w:val="AC2C0C"/>
        </w:rPr>
        <w:tab/>
        <w:t xml:space="preserve">The recurrency training syllabus will need to follow the same format as that listed for the initial fatigue training syllabus. </w:t>
      </w:r>
    </w:p>
    <w:p w14:paraId="7082B2B2" w14:textId="77777777" w:rsidR="00D50822" w:rsidRPr="003D59A1" w:rsidRDefault="00D50822" w:rsidP="003D59A1">
      <w:pPr>
        <w:ind w:left="1134" w:hanging="567"/>
        <w:rPr>
          <w:color w:val="AC2C0C"/>
        </w:rPr>
      </w:pPr>
      <w:r w:rsidRPr="003D59A1">
        <w:rPr>
          <w:color w:val="AC2C0C"/>
        </w:rPr>
        <w:t>2.</w:t>
      </w:r>
      <w:r w:rsidRPr="003D59A1">
        <w:rPr>
          <w:color w:val="AC2C0C"/>
        </w:rPr>
        <w:tab/>
        <w:t>The re-current training period is an example of a period that may meet the intent of CAO 48.1 subsection 15.6. The period should be based on the fatigue management needs of the operator.</w:t>
      </w:r>
    </w:p>
    <w:p w14:paraId="11F40FAE" w14:textId="77E2AB17" w:rsidR="006504B6" w:rsidRDefault="006504B6" w:rsidP="006504B6">
      <w:pPr>
        <w:pStyle w:val="Caption"/>
        <w:keepNext/>
      </w:pPr>
      <w:r>
        <w:lastRenderedPageBreak/>
        <w:t xml:space="preserve">Table </w:t>
      </w:r>
      <w:r>
        <w:fldChar w:fldCharType="begin"/>
      </w:r>
      <w:r>
        <w:instrText xml:space="preserve"> SEQ Table \* ARABIC </w:instrText>
      </w:r>
      <w:r>
        <w:fldChar w:fldCharType="separate"/>
      </w:r>
      <w:r w:rsidR="000A07EC">
        <w:rPr>
          <w:noProof/>
        </w:rPr>
        <w:t>10</w:t>
      </w:r>
      <w:r>
        <w:fldChar w:fldCharType="end"/>
      </w:r>
      <w:r>
        <w:t xml:space="preserve"> </w:t>
      </w:r>
      <w:r w:rsidRPr="00E81705">
        <w:t>Fatigue training syllabus</w:t>
      </w:r>
    </w:p>
    <w:tbl>
      <w:tblPr>
        <w:tblStyle w:val="SD-generalcontent"/>
        <w:tblW w:w="9690" w:type="dxa"/>
        <w:tblBorders>
          <w:left w:val="single" w:sz="4" w:space="0" w:color="0080A2"/>
          <w:right w:val="single" w:sz="4" w:space="0" w:color="0080A2"/>
          <w:insideV w:val="single" w:sz="4" w:space="0" w:color="0080A2"/>
        </w:tblBorders>
        <w:tblLook w:val="0620" w:firstRow="1" w:lastRow="0" w:firstColumn="0" w:lastColumn="0" w:noHBand="1" w:noVBand="1"/>
        <w:tblCaption w:val="Definitions"/>
        <w:tblDescription w:val="The definitions used in this advisory circular are listed in this table."/>
      </w:tblPr>
      <w:tblGrid>
        <w:gridCol w:w="6416"/>
        <w:gridCol w:w="3274"/>
      </w:tblGrid>
      <w:tr w:rsidR="003E4949" w:rsidRPr="00B63514" w14:paraId="5452DF44" w14:textId="77777777" w:rsidTr="004205FE">
        <w:trPr>
          <w:cnfStyle w:val="100000000000" w:firstRow="1" w:lastRow="0" w:firstColumn="0" w:lastColumn="0" w:oddVBand="0" w:evenVBand="0" w:oddHBand="0" w:evenHBand="0" w:firstRowFirstColumn="0" w:firstRowLastColumn="0" w:lastRowFirstColumn="0" w:lastRowLastColumn="0"/>
          <w:cantSplit/>
          <w:tblHeader/>
        </w:trPr>
        <w:tc>
          <w:tcPr>
            <w:tcW w:w="6416"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06D33FF" w14:textId="31CA99D4" w:rsidR="003E4949" w:rsidRPr="005E46C2" w:rsidRDefault="00B872E2" w:rsidP="005E46C2">
            <w:pPr>
              <w:pStyle w:val="TableHeader"/>
              <w:rPr>
                <w:b/>
                <w:bCs/>
                <w:color w:val="FFFFFF" w:themeColor="background1"/>
              </w:rPr>
            </w:pPr>
            <w:r w:rsidRPr="005E46C2">
              <w:rPr>
                <w:b/>
                <w:bCs/>
                <w:color w:val="FFFFFF" w:themeColor="background1"/>
              </w:rPr>
              <w:t>Figure training syllabus</w:t>
            </w:r>
          </w:p>
        </w:tc>
        <w:tc>
          <w:tcPr>
            <w:tcW w:w="3274"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870A411" w14:textId="77777777" w:rsidR="003E4949" w:rsidRPr="005E46C2" w:rsidRDefault="003E4949" w:rsidP="005E46C2">
            <w:pPr>
              <w:pStyle w:val="TableHeader"/>
              <w:rPr>
                <w:b/>
                <w:bCs/>
                <w:color w:val="FFFFFF" w:themeColor="background1"/>
              </w:rPr>
            </w:pPr>
          </w:p>
        </w:tc>
      </w:tr>
      <w:tr w:rsidR="001772C8" w:rsidRPr="00B63514" w14:paraId="20C89C56" w14:textId="77777777" w:rsidTr="004205FE">
        <w:trPr>
          <w:cantSplit/>
        </w:trPr>
        <w:tc>
          <w:tcPr>
            <w:tcW w:w="6416" w:type="dxa"/>
          </w:tcPr>
          <w:p w14:paraId="7BD01A54" w14:textId="77777777" w:rsidR="001772C8" w:rsidRPr="00EE7A3F" w:rsidRDefault="001772C8" w:rsidP="001772C8">
            <w:pPr>
              <w:pStyle w:val="Tabletext"/>
            </w:pPr>
            <w:r w:rsidRPr="00EE7A3F">
              <w:t>Delivery Method:</w:t>
            </w:r>
          </w:p>
          <w:p w14:paraId="798F074B" w14:textId="77777777" w:rsidR="001772C8" w:rsidRPr="00EE7A3F" w:rsidRDefault="001772C8" w:rsidP="001772C8">
            <w:pPr>
              <w:pStyle w:val="Tablebullet"/>
              <w:widowControl w:val="0"/>
              <w:numPr>
                <w:ilvl w:val="0"/>
                <w:numId w:val="43"/>
              </w:numPr>
              <w:suppressAutoHyphens w:val="0"/>
              <w:overflowPunct w:val="0"/>
              <w:autoSpaceDE w:val="0"/>
              <w:autoSpaceDN w:val="0"/>
              <w:adjustRightInd w:val="0"/>
              <w:ind w:left="340" w:hanging="227"/>
              <w:contextualSpacing/>
              <w:textAlignment w:val="baseline"/>
            </w:pPr>
            <w:r w:rsidRPr="00EE7A3F">
              <w:t>Lecture and Facilitated Discussion</w:t>
            </w:r>
          </w:p>
          <w:p w14:paraId="7F17AEF8" w14:textId="77777777" w:rsidR="001772C8" w:rsidRPr="00EE7A3F" w:rsidRDefault="001772C8" w:rsidP="001772C8">
            <w:pPr>
              <w:pStyle w:val="Tabletext"/>
            </w:pPr>
            <w:r w:rsidRPr="00EE7A3F">
              <w:t>Assessment Methodology:</w:t>
            </w:r>
          </w:p>
          <w:p w14:paraId="4AA0617F" w14:textId="77777777" w:rsidR="001772C8" w:rsidRPr="00EE7A3F" w:rsidRDefault="001772C8" w:rsidP="001772C8">
            <w:pPr>
              <w:pStyle w:val="Tablebullet"/>
              <w:widowControl w:val="0"/>
              <w:numPr>
                <w:ilvl w:val="0"/>
                <w:numId w:val="43"/>
              </w:numPr>
              <w:suppressAutoHyphens w:val="0"/>
              <w:overflowPunct w:val="0"/>
              <w:autoSpaceDE w:val="0"/>
              <w:autoSpaceDN w:val="0"/>
              <w:adjustRightInd w:val="0"/>
              <w:ind w:left="340" w:hanging="227"/>
              <w:contextualSpacing/>
              <w:textAlignment w:val="baseline"/>
            </w:pPr>
            <w:r w:rsidRPr="00EE7A3F">
              <w:t>Facilitator assessment of appropriate level of engagement during sessions</w:t>
            </w:r>
          </w:p>
          <w:p w14:paraId="05C9134A" w14:textId="77777777" w:rsidR="001772C8" w:rsidRPr="00EE7A3F" w:rsidRDefault="001772C8" w:rsidP="001772C8">
            <w:pPr>
              <w:pStyle w:val="Tablebullet"/>
              <w:widowControl w:val="0"/>
              <w:numPr>
                <w:ilvl w:val="0"/>
                <w:numId w:val="43"/>
              </w:numPr>
              <w:suppressAutoHyphens w:val="0"/>
              <w:overflowPunct w:val="0"/>
              <w:autoSpaceDE w:val="0"/>
              <w:autoSpaceDN w:val="0"/>
              <w:adjustRightInd w:val="0"/>
              <w:ind w:left="340" w:hanging="227"/>
              <w:contextualSpacing/>
              <w:textAlignment w:val="baseline"/>
            </w:pPr>
            <w:r w:rsidRPr="00EE7A3F">
              <w:t>Multiple choice knowledge test.</w:t>
            </w:r>
          </w:p>
          <w:p w14:paraId="0DF5C2AC" w14:textId="77777777" w:rsidR="001772C8" w:rsidRPr="00EE7A3F" w:rsidRDefault="001772C8" w:rsidP="001772C8">
            <w:pPr>
              <w:pStyle w:val="Tabletext"/>
            </w:pPr>
            <w:r w:rsidRPr="00EE7A3F">
              <w:t>(Any incorrect answers to be reviewed via facilitated discussion during post-test debrief)</w:t>
            </w:r>
          </w:p>
          <w:p w14:paraId="2861A664" w14:textId="77777777" w:rsidR="003E4949" w:rsidRPr="00EE7A3F" w:rsidRDefault="003E4949" w:rsidP="001772C8">
            <w:pPr>
              <w:pStyle w:val="Tabletext"/>
            </w:pPr>
          </w:p>
          <w:p w14:paraId="3028AC8B" w14:textId="75884BD5" w:rsidR="001772C8" w:rsidRPr="00EE7A3F" w:rsidRDefault="003E4949" w:rsidP="000A07EC">
            <w:pPr>
              <w:pStyle w:val="Tabletext"/>
            </w:pPr>
            <w:r w:rsidRPr="000A07EC">
              <w:rPr>
                <w:b/>
                <w:bCs/>
              </w:rPr>
              <w:t>Note:</w:t>
            </w:r>
            <w:r w:rsidRPr="00EE7A3F">
              <w:tab/>
              <w:t>Test should have sufficient questions to ensure participants have adequate understanding of all topics covered. Suggested pass rate is 80%</w:t>
            </w:r>
          </w:p>
        </w:tc>
        <w:tc>
          <w:tcPr>
            <w:tcW w:w="3274" w:type="dxa"/>
          </w:tcPr>
          <w:p w14:paraId="093278F5" w14:textId="77777777" w:rsidR="001772C8" w:rsidRPr="00EE7A3F" w:rsidRDefault="001772C8" w:rsidP="001772C8">
            <w:pPr>
              <w:rPr>
                <w:color w:val="auto"/>
              </w:rPr>
            </w:pPr>
            <w:r w:rsidRPr="00EE7A3F">
              <w:rPr>
                <w:color w:val="auto"/>
              </w:rPr>
              <w:t>Training Materials:</w:t>
            </w:r>
          </w:p>
          <w:p w14:paraId="7056F238" w14:textId="0166B83B" w:rsidR="001772C8" w:rsidRPr="00EE7A3F" w:rsidRDefault="001772C8" w:rsidP="001772C8">
            <w:pPr>
              <w:pStyle w:val="Tablebullet"/>
            </w:pPr>
            <w:r w:rsidRPr="00EE7A3F">
              <w:t>Electronic Presentation Media</w:t>
            </w:r>
          </w:p>
          <w:p w14:paraId="5297366B" w14:textId="7D12E477" w:rsidR="001772C8" w:rsidRPr="00EE7A3F" w:rsidRDefault="001772C8" w:rsidP="001772C8">
            <w:pPr>
              <w:pStyle w:val="Tablebullet"/>
            </w:pPr>
            <w:r w:rsidRPr="00EE7A3F">
              <w:t>Fatigue/Ops Manual</w:t>
            </w:r>
          </w:p>
          <w:p w14:paraId="0E0F8C41" w14:textId="15858E8D" w:rsidR="001772C8" w:rsidRPr="00EE7A3F" w:rsidRDefault="001772C8" w:rsidP="001772C8">
            <w:pPr>
              <w:pStyle w:val="Tablebullet"/>
            </w:pPr>
            <w:r w:rsidRPr="00EE7A3F">
              <w:t xml:space="preserve">White Board </w:t>
            </w:r>
          </w:p>
          <w:p w14:paraId="058443E0" w14:textId="0FD7EEFD" w:rsidR="001772C8" w:rsidRPr="00EE7A3F" w:rsidRDefault="001772C8" w:rsidP="001772C8">
            <w:pPr>
              <w:pStyle w:val="Tablebullet"/>
            </w:pPr>
            <w:r w:rsidRPr="00EE7A3F">
              <w:t>CAO</w:t>
            </w:r>
            <w:r w:rsidR="00A35A85">
              <w:t xml:space="preserve"> </w:t>
            </w:r>
            <w:r w:rsidRPr="00EE7A3F">
              <w:t>48.1</w:t>
            </w:r>
          </w:p>
          <w:p w14:paraId="23702859" w14:textId="69437E33" w:rsidR="001772C8" w:rsidRPr="00EE7A3F" w:rsidRDefault="001772C8" w:rsidP="001772C8">
            <w:pPr>
              <w:pStyle w:val="Tablebullet"/>
            </w:pPr>
            <w:r w:rsidRPr="00EE7A3F">
              <w:t>CAAP 48-1</w:t>
            </w:r>
          </w:p>
        </w:tc>
      </w:tr>
      <w:tr w:rsidR="001772C8" w:rsidRPr="00B63514" w14:paraId="1D00D119" w14:textId="77777777" w:rsidTr="004205FE">
        <w:trPr>
          <w:cantSplit/>
        </w:trPr>
        <w:tc>
          <w:tcPr>
            <w:tcW w:w="6416" w:type="dxa"/>
          </w:tcPr>
          <w:p w14:paraId="4B2261B3" w14:textId="52BEA90F" w:rsidR="001772C8" w:rsidRPr="001E45C8" w:rsidRDefault="003E4949" w:rsidP="001772C8">
            <w:pPr>
              <w:rPr>
                <w:b/>
                <w:bCs/>
              </w:rPr>
            </w:pPr>
            <w:r w:rsidRPr="001E45C8">
              <w:rPr>
                <w:b/>
                <w:bCs/>
              </w:rPr>
              <w:t>Fatigue Knowledge</w:t>
            </w:r>
          </w:p>
        </w:tc>
        <w:tc>
          <w:tcPr>
            <w:tcW w:w="3274" w:type="dxa"/>
          </w:tcPr>
          <w:p w14:paraId="010AF90B" w14:textId="7CC6403D" w:rsidR="001772C8" w:rsidRPr="001E45C8" w:rsidRDefault="003E4949" w:rsidP="00CA6592">
            <w:pPr>
              <w:pStyle w:val="Tabletext"/>
              <w:rPr>
                <w:b/>
                <w:bCs/>
              </w:rPr>
            </w:pPr>
            <w:r w:rsidRPr="001E45C8">
              <w:rPr>
                <w:b/>
                <w:bCs/>
              </w:rPr>
              <w:t>Notes</w:t>
            </w:r>
          </w:p>
        </w:tc>
      </w:tr>
      <w:tr w:rsidR="001772C8" w:rsidRPr="00B63514" w14:paraId="5762FF2C" w14:textId="77777777" w:rsidTr="004205FE">
        <w:trPr>
          <w:cantSplit/>
        </w:trPr>
        <w:tc>
          <w:tcPr>
            <w:tcW w:w="6416" w:type="dxa"/>
          </w:tcPr>
          <w:p w14:paraId="1D546543" w14:textId="77777777" w:rsidR="003E4949" w:rsidRPr="003E4949" w:rsidRDefault="003E4949" w:rsidP="003E4949">
            <w:pPr>
              <w:pStyle w:val="TableHeader"/>
              <w:numPr>
                <w:ilvl w:val="0"/>
                <w:numId w:val="60"/>
              </w:numPr>
            </w:pPr>
            <w:r w:rsidRPr="003E4949">
              <w:t>Sleep</w:t>
            </w:r>
          </w:p>
          <w:p w14:paraId="4362651B" w14:textId="49BD8AEA" w:rsidR="001772C8" w:rsidRPr="003E4949" w:rsidRDefault="003E4949" w:rsidP="003E4949">
            <w:pPr>
              <w:pStyle w:val="TableHeader"/>
            </w:pPr>
            <w:r w:rsidRPr="003E4949">
              <w:t>Duration: 1hr (1x 50 min session with 10 min break)</w:t>
            </w:r>
          </w:p>
        </w:tc>
        <w:tc>
          <w:tcPr>
            <w:tcW w:w="3274" w:type="dxa"/>
          </w:tcPr>
          <w:p w14:paraId="30CD848E" w14:textId="6C7AD8C1" w:rsidR="001772C8" w:rsidRPr="001E420F" w:rsidRDefault="003E4949" w:rsidP="00DE30D0">
            <w:pPr>
              <w:pStyle w:val="Tabletext"/>
              <w:ind w:left="751" w:hanging="749"/>
            </w:pPr>
            <w:r w:rsidRPr="003E4949">
              <w:rPr>
                <w:rStyle w:val="Authorinstructionsbold"/>
                <w:color w:val="AC2C0C"/>
              </w:rPr>
              <w:t>Note:</w:t>
            </w:r>
            <w:r w:rsidRPr="003E4949">
              <w:rPr>
                <w:rStyle w:val="Authorinstructionsbold"/>
                <w:color w:val="AC2C0C"/>
              </w:rPr>
              <w:tab/>
            </w:r>
            <w:r w:rsidRPr="003E4949">
              <w:rPr>
                <w:rStyle w:val="Authorinstructions"/>
                <w:color w:val="AC2C0C"/>
              </w:rPr>
              <w:t>Suggested session timings only</w:t>
            </w:r>
          </w:p>
        </w:tc>
      </w:tr>
      <w:tr w:rsidR="003E4949" w:rsidRPr="00B63514" w14:paraId="6527C281" w14:textId="77777777" w:rsidTr="004205FE">
        <w:trPr>
          <w:cantSplit/>
        </w:trPr>
        <w:tc>
          <w:tcPr>
            <w:tcW w:w="6416" w:type="dxa"/>
          </w:tcPr>
          <w:p w14:paraId="03FB1935" w14:textId="7E4B9139" w:rsidR="003E4949" w:rsidRPr="00E310F2" w:rsidRDefault="003E4949" w:rsidP="003E4949">
            <w:pPr>
              <w:pStyle w:val="Tabletext"/>
            </w:pPr>
            <w:r w:rsidRPr="00E310F2">
              <w:t xml:space="preserve">1.1 </w:t>
            </w:r>
            <w:r w:rsidR="00EE7A3F">
              <w:t>S</w:t>
            </w:r>
            <w:r w:rsidRPr="00E310F2">
              <w:t>leep physiology</w:t>
            </w:r>
          </w:p>
          <w:p w14:paraId="5302C63E" w14:textId="77777777" w:rsidR="003E4949" w:rsidRPr="00E310F2" w:rsidRDefault="003E4949" w:rsidP="00B872E2">
            <w:pPr>
              <w:pStyle w:val="Tablebullet"/>
            </w:pPr>
            <w:r>
              <w:t>Achieve an understanding of the physiological need for sleep:</w:t>
            </w:r>
          </w:p>
          <w:p w14:paraId="2C7C1702" w14:textId="77777777" w:rsidR="003E4949" w:rsidRPr="00E310F2" w:rsidRDefault="003E4949" w:rsidP="00B872E2">
            <w:pPr>
              <w:pStyle w:val="Tablebullet20"/>
            </w:pPr>
            <w:r>
              <w:t>Describe the process of the build-up of ‘sleep pressure’ while awake</w:t>
            </w:r>
          </w:p>
          <w:p w14:paraId="2F8B8371" w14:textId="77777777" w:rsidR="003E4949" w:rsidRPr="00E310F2" w:rsidRDefault="003E4949" w:rsidP="00B872E2">
            <w:pPr>
              <w:pStyle w:val="Tablebullet20"/>
            </w:pPr>
            <w:r>
              <w:t xml:space="preserve">Develop an </w:t>
            </w:r>
            <w:r w:rsidRPr="00E310F2">
              <w:t>awareness of average and individual minimum sleep needs</w:t>
            </w:r>
          </w:p>
          <w:p w14:paraId="163E461E" w14:textId="77777777" w:rsidR="003E4949" w:rsidRPr="00E310F2" w:rsidRDefault="003E4949" w:rsidP="00B872E2">
            <w:pPr>
              <w:pStyle w:val="Tablebullet"/>
            </w:pPr>
            <w:r>
              <w:t>Describe the normal sleep process:</w:t>
            </w:r>
          </w:p>
          <w:p w14:paraId="6E14ABFC" w14:textId="77777777" w:rsidR="003E4949" w:rsidRPr="00E310F2" w:rsidRDefault="003E4949" w:rsidP="00B872E2">
            <w:pPr>
              <w:pStyle w:val="Tablebullet20"/>
            </w:pPr>
            <w:r>
              <w:t>Achieve a basic understanding of sleep cycles and structure</w:t>
            </w:r>
          </w:p>
          <w:p w14:paraId="2A16E081" w14:textId="77777777" w:rsidR="003E4949" w:rsidRPr="00E310F2" w:rsidRDefault="003E4949" w:rsidP="00B872E2">
            <w:pPr>
              <w:pStyle w:val="Tablebullet"/>
            </w:pPr>
            <w:r>
              <w:t>Develop an understanding of the need for quality sleep:</w:t>
            </w:r>
          </w:p>
          <w:p w14:paraId="0BE40EAF" w14:textId="4AAF7560" w:rsidR="003E4949" w:rsidRPr="001E420F" w:rsidRDefault="003E4949" w:rsidP="00B872E2">
            <w:pPr>
              <w:pStyle w:val="Tablebullet20"/>
            </w:pPr>
            <w:r>
              <w:t>Describe the impact of fragmented sleep on sleep qu</w:t>
            </w:r>
            <w:r w:rsidRPr="00E310F2">
              <w:t>ality</w:t>
            </w:r>
            <w:r>
              <w:t>.</w:t>
            </w:r>
          </w:p>
        </w:tc>
        <w:tc>
          <w:tcPr>
            <w:tcW w:w="3274" w:type="dxa"/>
          </w:tcPr>
          <w:p w14:paraId="4713FEEE" w14:textId="5E142AB5" w:rsidR="003E4949" w:rsidRPr="001E420F" w:rsidRDefault="00EE7A3F" w:rsidP="003E4949">
            <w:pPr>
              <w:pStyle w:val="Tabletext"/>
            </w:pPr>
            <w:r w:rsidRPr="00E310F2">
              <w:t>Session 1</w:t>
            </w:r>
          </w:p>
        </w:tc>
      </w:tr>
      <w:tr w:rsidR="003E4949" w:rsidRPr="00B63514" w14:paraId="6876C204" w14:textId="77777777" w:rsidTr="004205FE">
        <w:trPr>
          <w:cantSplit/>
        </w:trPr>
        <w:tc>
          <w:tcPr>
            <w:tcW w:w="6416" w:type="dxa"/>
          </w:tcPr>
          <w:p w14:paraId="4836CCC6" w14:textId="474DF27A" w:rsidR="003E4949" w:rsidRPr="00E310F2" w:rsidRDefault="003E4949" w:rsidP="003E4949">
            <w:pPr>
              <w:pStyle w:val="Tabletext"/>
            </w:pPr>
            <w:r w:rsidRPr="00E310F2">
              <w:t xml:space="preserve">1.2 </w:t>
            </w:r>
            <w:r w:rsidR="00EE7A3F">
              <w:t>C</w:t>
            </w:r>
            <w:r w:rsidRPr="00E310F2">
              <w:t>ircadian body clock</w:t>
            </w:r>
          </w:p>
          <w:p w14:paraId="795AAD28" w14:textId="77777777" w:rsidR="003E4949" w:rsidRPr="00E310F2" w:rsidRDefault="003E4949" w:rsidP="00B872E2">
            <w:pPr>
              <w:pStyle w:val="Tablebullet"/>
            </w:pPr>
            <w:r>
              <w:t>Describe circadian rhythms:</w:t>
            </w:r>
          </w:p>
          <w:p w14:paraId="26B1C095" w14:textId="77777777" w:rsidR="003E4949" w:rsidRPr="00E310F2" w:rsidRDefault="003E4949" w:rsidP="00B872E2">
            <w:pPr>
              <w:pStyle w:val="Tablebullet20"/>
            </w:pPr>
            <w:r>
              <w:t>Develop an understanding of the biological rhythms that affect alertness and sleepiness</w:t>
            </w:r>
          </w:p>
          <w:p w14:paraId="0C35E115" w14:textId="77777777" w:rsidR="003E4949" w:rsidRPr="00E310F2" w:rsidRDefault="003E4949" w:rsidP="00B872E2">
            <w:pPr>
              <w:pStyle w:val="Tablebullet20"/>
            </w:pPr>
            <w:r>
              <w:t>Achieve an understanding of terms such as ‘Sleep gate’ and ‘Window of Circadian Low’</w:t>
            </w:r>
          </w:p>
          <w:p w14:paraId="415DCB18" w14:textId="0A08AB03" w:rsidR="003E4949" w:rsidRPr="001E420F" w:rsidRDefault="003E4949" w:rsidP="00CF41A7">
            <w:pPr>
              <w:pStyle w:val="Tablebullet20"/>
            </w:pPr>
            <w:r>
              <w:t xml:space="preserve">Achieve an </w:t>
            </w:r>
            <w:r w:rsidRPr="00E310F2">
              <w:t>understanding of the impact of daylight on setting or resetting of circadian rhythms.</w:t>
            </w:r>
          </w:p>
        </w:tc>
        <w:tc>
          <w:tcPr>
            <w:tcW w:w="3274" w:type="dxa"/>
          </w:tcPr>
          <w:p w14:paraId="464537B4" w14:textId="46B73B5E" w:rsidR="003E4949" w:rsidRPr="001E420F" w:rsidRDefault="00EE7A3F" w:rsidP="003E4949">
            <w:pPr>
              <w:pStyle w:val="Tabletext"/>
            </w:pPr>
            <w:r w:rsidRPr="00E310F2">
              <w:t>Session 1</w:t>
            </w:r>
          </w:p>
        </w:tc>
      </w:tr>
      <w:tr w:rsidR="003E4949" w:rsidRPr="00B63514" w14:paraId="56A749B3" w14:textId="77777777" w:rsidTr="004205FE">
        <w:trPr>
          <w:cantSplit/>
        </w:trPr>
        <w:tc>
          <w:tcPr>
            <w:tcW w:w="6416" w:type="dxa"/>
          </w:tcPr>
          <w:p w14:paraId="09955767" w14:textId="2ACCACC0" w:rsidR="003E4949" w:rsidRPr="00E310F2" w:rsidRDefault="003E4949" w:rsidP="003E4949">
            <w:pPr>
              <w:pStyle w:val="Tabletext"/>
            </w:pPr>
            <w:r w:rsidRPr="00E310F2">
              <w:t xml:space="preserve">1.3 </w:t>
            </w:r>
            <w:r w:rsidR="00EE7A3F">
              <w:t>S</w:t>
            </w:r>
            <w:r w:rsidRPr="00E310F2">
              <w:t xml:space="preserve">leep disorders </w:t>
            </w:r>
          </w:p>
          <w:p w14:paraId="4146BE91" w14:textId="77777777" w:rsidR="003E4949" w:rsidRPr="00E310F2" w:rsidRDefault="003E4949" w:rsidP="00B872E2">
            <w:pPr>
              <w:pStyle w:val="Tablebullet"/>
            </w:pPr>
            <w:r>
              <w:t>Develop an awareness of common disorders that may impact sleep quality or quantity including:</w:t>
            </w:r>
          </w:p>
          <w:p w14:paraId="5209AAB3" w14:textId="77777777" w:rsidR="003E4949" w:rsidRPr="00E310F2" w:rsidRDefault="003E4949" w:rsidP="00B872E2">
            <w:pPr>
              <w:pStyle w:val="Tablebullet20"/>
            </w:pPr>
            <w:r>
              <w:t>Sleep apnoea</w:t>
            </w:r>
          </w:p>
          <w:p w14:paraId="2EFDF430" w14:textId="57E66FB0" w:rsidR="003E4949" w:rsidRPr="001E420F" w:rsidRDefault="003E4949" w:rsidP="002F5D8F">
            <w:pPr>
              <w:pStyle w:val="Tablebullet20"/>
            </w:pPr>
            <w:r>
              <w:t>Insomnia.</w:t>
            </w:r>
          </w:p>
        </w:tc>
        <w:tc>
          <w:tcPr>
            <w:tcW w:w="3274" w:type="dxa"/>
          </w:tcPr>
          <w:p w14:paraId="5F8D9C05" w14:textId="7E6D6846" w:rsidR="003E4949" w:rsidRPr="001E420F" w:rsidRDefault="00EE7A3F" w:rsidP="003E4949">
            <w:pPr>
              <w:pStyle w:val="Tabletext"/>
            </w:pPr>
            <w:r w:rsidRPr="00E310F2">
              <w:t>Session 1</w:t>
            </w:r>
          </w:p>
        </w:tc>
      </w:tr>
      <w:tr w:rsidR="003E4949" w:rsidRPr="00B63514" w14:paraId="316DC2D5" w14:textId="77777777" w:rsidTr="004205FE">
        <w:trPr>
          <w:cantSplit/>
        </w:trPr>
        <w:tc>
          <w:tcPr>
            <w:tcW w:w="6416" w:type="dxa"/>
          </w:tcPr>
          <w:p w14:paraId="3E57AAE6" w14:textId="2BAE9987" w:rsidR="003E4949" w:rsidRPr="00E310F2" w:rsidRDefault="003E4949" w:rsidP="003E4949">
            <w:pPr>
              <w:pStyle w:val="Tabletext"/>
            </w:pPr>
            <w:r w:rsidRPr="00E310F2">
              <w:t xml:space="preserve">1.4 </w:t>
            </w:r>
            <w:r w:rsidR="00EE7A3F">
              <w:t>S</w:t>
            </w:r>
            <w:r w:rsidRPr="00E310F2">
              <w:t>leep debt and recovery</w:t>
            </w:r>
          </w:p>
          <w:p w14:paraId="44440BFA" w14:textId="77777777" w:rsidR="003E4949" w:rsidRPr="00E310F2" w:rsidRDefault="003E4949" w:rsidP="00B872E2">
            <w:pPr>
              <w:pStyle w:val="Tablebullet"/>
            </w:pPr>
            <w:r>
              <w:t>Develop an understanding of how a sleep debt can occur:</w:t>
            </w:r>
          </w:p>
          <w:p w14:paraId="018C482C" w14:textId="77777777" w:rsidR="003E4949" w:rsidRPr="00E310F2" w:rsidRDefault="003E4949" w:rsidP="00B872E2">
            <w:pPr>
              <w:pStyle w:val="Tablebullet20"/>
            </w:pPr>
            <w:r>
              <w:t xml:space="preserve">Describe link between repeated minor sleep loss and substantial sleep debt </w:t>
            </w:r>
          </w:p>
          <w:p w14:paraId="7DB964FF" w14:textId="77777777" w:rsidR="003E4949" w:rsidRPr="00E310F2" w:rsidRDefault="003E4949" w:rsidP="00B872E2">
            <w:pPr>
              <w:pStyle w:val="Tablebullet"/>
            </w:pPr>
            <w:r>
              <w:t>Describe how sleep debt must be repaid:</w:t>
            </w:r>
          </w:p>
          <w:p w14:paraId="6AC348B8" w14:textId="4C648080" w:rsidR="003E4949" w:rsidRPr="001E420F" w:rsidRDefault="003E4949" w:rsidP="00CE51AB">
            <w:pPr>
              <w:pStyle w:val="Tablebullet20"/>
            </w:pPr>
            <w:r>
              <w:t xml:space="preserve">Develop an awareness of the potential need for </w:t>
            </w:r>
            <w:r w:rsidRPr="00E310F2">
              <w:t>multiple nights of recovery sleep to regain optimum performance</w:t>
            </w:r>
            <w:r>
              <w:t>.</w:t>
            </w:r>
          </w:p>
        </w:tc>
        <w:tc>
          <w:tcPr>
            <w:tcW w:w="3274" w:type="dxa"/>
          </w:tcPr>
          <w:p w14:paraId="60C99BE0" w14:textId="0009576E" w:rsidR="003E4949" w:rsidRPr="001E420F" w:rsidRDefault="00EE7A3F" w:rsidP="003E4949">
            <w:pPr>
              <w:pStyle w:val="Tabletext"/>
            </w:pPr>
            <w:r w:rsidRPr="00E310F2">
              <w:t xml:space="preserve">Session </w:t>
            </w:r>
            <w:r>
              <w:t>2</w:t>
            </w:r>
          </w:p>
        </w:tc>
      </w:tr>
      <w:tr w:rsidR="003E4949" w:rsidRPr="00B63514" w14:paraId="4303CC2A" w14:textId="77777777" w:rsidTr="004205FE">
        <w:trPr>
          <w:cantSplit/>
        </w:trPr>
        <w:tc>
          <w:tcPr>
            <w:tcW w:w="6416" w:type="dxa"/>
          </w:tcPr>
          <w:p w14:paraId="46A2893D" w14:textId="365915C1" w:rsidR="003E4949" w:rsidRPr="00E310F2" w:rsidRDefault="003E4949" w:rsidP="003E4949">
            <w:pPr>
              <w:pStyle w:val="Tabletext"/>
            </w:pPr>
            <w:r w:rsidRPr="00E310F2">
              <w:lastRenderedPageBreak/>
              <w:t xml:space="preserve">1.5 </w:t>
            </w:r>
            <w:r w:rsidR="00EE7A3F">
              <w:t>S</w:t>
            </w:r>
            <w:r w:rsidRPr="00E310F2">
              <w:t>hift work</w:t>
            </w:r>
          </w:p>
          <w:p w14:paraId="6477C1B9" w14:textId="77777777" w:rsidR="003E4949" w:rsidRPr="00E310F2" w:rsidRDefault="003E4949" w:rsidP="00B872E2">
            <w:pPr>
              <w:pStyle w:val="Tablebullet"/>
            </w:pPr>
            <w:r>
              <w:t>Achieve an understanding of the impact of shift-work on sleep and performance:</w:t>
            </w:r>
          </w:p>
          <w:p w14:paraId="614FCADE" w14:textId="77777777" w:rsidR="003E4949" w:rsidRPr="00E310F2" w:rsidRDefault="003E4949" w:rsidP="00B872E2">
            <w:pPr>
              <w:pStyle w:val="Tablebullet20"/>
            </w:pPr>
            <w:r>
              <w:t>Describe how shift work can impact sleep quantity and quality</w:t>
            </w:r>
          </w:p>
          <w:p w14:paraId="5AD832C7" w14:textId="4D269FBB" w:rsidR="003E4949" w:rsidRPr="001772C8" w:rsidRDefault="003E4949" w:rsidP="00E16547">
            <w:pPr>
              <w:pStyle w:val="Tablebullet20"/>
            </w:pPr>
            <w:r>
              <w:t>Develop an understand of h</w:t>
            </w:r>
            <w:r w:rsidRPr="00E310F2">
              <w:t>ow shift work can result in working at times of circadian lows</w:t>
            </w:r>
            <w:r>
              <w:t>.</w:t>
            </w:r>
          </w:p>
        </w:tc>
        <w:tc>
          <w:tcPr>
            <w:tcW w:w="3274" w:type="dxa"/>
          </w:tcPr>
          <w:p w14:paraId="25763609" w14:textId="026EAE80" w:rsidR="003E4949" w:rsidRPr="001772C8" w:rsidRDefault="00EE7A3F" w:rsidP="003E4949">
            <w:r w:rsidRPr="00E310F2">
              <w:t xml:space="preserve">Session </w:t>
            </w:r>
            <w:r>
              <w:t>2</w:t>
            </w:r>
          </w:p>
        </w:tc>
      </w:tr>
      <w:tr w:rsidR="003E4949" w:rsidRPr="00B63514" w14:paraId="710583C3" w14:textId="77777777" w:rsidTr="004205FE">
        <w:trPr>
          <w:cantSplit/>
        </w:trPr>
        <w:tc>
          <w:tcPr>
            <w:tcW w:w="6416" w:type="dxa"/>
          </w:tcPr>
          <w:p w14:paraId="5DCAB727" w14:textId="447F394F" w:rsidR="003E4949" w:rsidRDefault="003E4949" w:rsidP="003E4949">
            <w:pPr>
              <w:pStyle w:val="Tabletext"/>
            </w:pPr>
            <w:r w:rsidRPr="00E310F2">
              <w:t xml:space="preserve">1.6 </w:t>
            </w:r>
            <w:r w:rsidR="00EE7A3F">
              <w:t>J</w:t>
            </w:r>
            <w:r w:rsidRPr="00E310F2">
              <w:t>et lag</w:t>
            </w:r>
          </w:p>
          <w:p w14:paraId="44E1346D" w14:textId="77777777" w:rsidR="003E4949" w:rsidRPr="00E310F2" w:rsidRDefault="003E4949" w:rsidP="00B872E2">
            <w:pPr>
              <w:pStyle w:val="Tablebullet"/>
            </w:pPr>
            <w:r>
              <w:t>Achieve an understanding of how trans-meridian flight can disrupt circadian rhythms:</w:t>
            </w:r>
          </w:p>
          <w:p w14:paraId="0EA50A99" w14:textId="77777777" w:rsidR="003E4949" w:rsidRPr="00E310F2" w:rsidRDefault="003E4949" w:rsidP="00B872E2">
            <w:pPr>
              <w:pStyle w:val="Tablebullet20"/>
            </w:pPr>
            <w:r>
              <w:t>Describe how international travel can leave an individual’s biological rhythms out of</w:t>
            </w:r>
            <w:r w:rsidRPr="00E310F2">
              <w:t xml:space="preserve"> alignment with the local day (circadian dysrhythmia)</w:t>
            </w:r>
          </w:p>
          <w:p w14:paraId="6C94509E" w14:textId="77777777" w:rsidR="003E4949" w:rsidRPr="00E310F2" w:rsidRDefault="003E4949" w:rsidP="00B872E2">
            <w:pPr>
              <w:pStyle w:val="Tablebullet"/>
            </w:pPr>
            <w:r>
              <w:t>Develop an awareness of the rate at which individuals adapt to time zone changes:</w:t>
            </w:r>
          </w:p>
          <w:p w14:paraId="03BC3962" w14:textId="2B30BAC5" w:rsidR="003E4949" w:rsidRPr="001772C8" w:rsidRDefault="003E4949" w:rsidP="003D484B">
            <w:pPr>
              <w:pStyle w:val="Tablebullet20"/>
            </w:pPr>
            <w:r>
              <w:t>Achieve an understanding of the potential effect of jet lag on performance before/while adapting.</w:t>
            </w:r>
          </w:p>
        </w:tc>
        <w:tc>
          <w:tcPr>
            <w:tcW w:w="3274" w:type="dxa"/>
          </w:tcPr>
          <w:p w14:paraId="5C0CB1C2" w14:textId="77777777" w:rsidR="003E4949" w:rsidRDefault="005F20C9" w:rsidP="003E4949">
            <w:r w:rsidRPr="00E310F2">
              <w:t xml:space="preserve">Session </w:t>
            </w:r>
            <w:r>
              <w:t>2</w:t>
            </w:r>
          </w:p>
          <w:p w14:paraId="66F21B13" w14:textId="51DA8D64" w:rsidR="00FB63E8" w:rsidRPr="001772C8" w:rsidRDefault="00FB63E8" w:rsidP="00DE30D0">
            <w:pPr>
              <w:ind w:left="751" w:hanging="751"/>
            </w:pPr>
            <w:r w:rsidRPr="00FB63E8">
              <w:rPr>
                <w:rStyle w:val="Authorinstructions"/>
                <w:b/>
                <w:bCs/>
                <w:color w:val="AC2C0C"/>
              </w:rPr>
              <w:t>Note:</w:t>
            </w:r>
            <w:r w:rsidR="00DE30D0" w:rsidRPr="003E4949">
              <w:rPr>
                <w:rStyle w:val="Authorinstructionsbold"/>
                <w:color w:val="AC2C0C"/>
              </w:rPr>
              <w:tab/>
            </w:r>
            <w:r w:rsidRPr="00FB63E8">
              <w:rPr>
                <w:rStyle w:val="Authorinstructions"/>
                <w:color w:val="AC2C0C"/>
              </w:rPr>
              <w:t>Optional, not generally required for flying operations however if pilots travel for simulator training or personal reasons it might be of value.</w:t>
            </w:r>
          </w:p>
        </w:tc>
      </w:tr>
      <w:tr w:rsidR="003E4949" w:rsidRPr="00B63514" w14:paraId="094E89BC" w14:textId="77777777" w:rsidTr="004205FE">
        <w:trPr>
          <w:cantSplit/>
        </w:trPr>
        <w:tc>
          <w:tcPr>
            <w:tcW w:w="6416" w:type="dxa"/>
          </w:tcPr>
          <w:p w14:paraId="4B8DC138" w14:textId="31CA6959" w:rsidR="003E4949" w:rsidRDefault="003E4949" w:rsidP="003E4949">
            <w:pPr>
              <w:pStyle w:val="TableHeader"/>
              <w:numPr>
                <w:ilvl w:val="0"/>
                <w:numId w:val="60"/>
              </w:numPr>
            </w:pPr>
            <w:bookmarkStart w:id="38" w:name="_Hlk191381588"/>
            <w:r w:rsidRPr="00E310F2">
              <w:t>Fatigue</w:t>
            </w:r>
          </w:p>
          <w:p w14:paraId="7B9CC433" w14:textId="183A5AF6" w:rsidR="003E4949" w:rsidRPr="001772C8" w:rsidRDefault="003E4949" w:rsidP="003E4949">
            <w:pPr>
              <w:pStyle w:val="TableHeader"/>
            </w:pPr>
            <w:r w:rsidRPr="00E310F2">
              <w:t>Duration: 1hr (1x 50 min sessions with 10 min break)</w:t>
            </w:r>
          </w:p>
        </w:tc>
        <w:tc>
          <w:tcPr>
            <w:tcW w:w="3274" w:type="dxa"/>
          </w:tcPr>
          <w:p w14:paraId="481FDC2D" w14:textId="2D7DD1E5" w:rsidR="00FB63E8" w:rsidRPr="001772C8" w:rsidRDefault="00DE30D0" w:rsidP="00DE30D0">
            <w:pPr>
              <w:ind w:left="751" w:hanging="751"/>
            </w:pPr>
            <w:r w:rsidRPr="003E4949">
              <w:rPr>
                <w:rStyle w:val="Authorinstructionsbold"/>
                <w:color w:val="AC2C0C"/>
              </w:rPr>
              <w:t>Note:</w:t>
            </w:r>
            <w:r w:rsidRPr="003E4949">
              <w:rPr>
                <w:rStyle w:val="Authorinstructionsbold"/>
                <w:color w:val="AC2C0C"/>
              </w:rPr>
              <w:tab/>
            </w:r>
            <w:r w:rsidRPr="003E4949">
              <w:rPr>
                <w:rStyle w:val="Authorinstructions"/>
                <w:color w:val="AC2C0C"/>
              </w:rPr>
              <w:t>Suggested session timings only</w:t>
            </w:r>
            <w:r w:rsidR="00FB63E8" w:rsidRPr="00FB63E8">
              <w:rPr>
                <w:rStyle w:val="Authorinstructions"/>
                <w:color w:val="AC2C0C"/>
              </w:rPr>
              <w:t>.</w:t>
            </w:r>
          </w:p>
        </w:tc>
      </w:tr>
      <w:bookmarkEnd w:id="38"/>
      <w:tr w:rsidR="003E4949" w:rsidRPr="00B63514" w14:paraId="039A7F8C" w14:textId="77777777" w:rsidTr="004205FE">
        <w:trPr>
          <w:cantSplit/>
        </w:trPr>
        <w:tc>
          <w:tcPr>
            <w:tcW w:w="6416" w:type="dxa"/>
          </w:tcPr>
          <w:p w14:paraId="11C04C23" w14:textId="77777777" w:rsidR="003E4949" w:rsidRPr="00E310F2" w:rsidRDefault="003E4949" w:rsidP="003E4949">
            <w:pPr>
              <w:pStyle w:val="Tabletext"/>
            </w:pPr>
            <w:r w:rsidRPr="00E310F2">
              <w:t>2.1 Understanding fatigue</w:t>
            </w:r>
          </w:p>
          <w:p w14:paraId="19359A1B" w14:textId="77777777" w:rsidR="003E4949" w:rsidRPr="00B872E2" w:rsidRDefault="003E4949" w:rsidP="00B872E2">
            <w:pPr>
              <w:pStyle w:val="Tablebullet"/>
            </w:pPr>
            <w:r w:rsidRPr="00B872E2">
              <w:t>Define fatigue</w:t>
            </w:r>
          </w:p>
          <w:p w14:paraId="3865CAE9" w14:textId="77777777" w:rsidR="003E4949" w:rsidRPr="00B872E2" w:rsidRDefault="003E4949" w:rsidP="00B872E2">
            <w:pPr>
              <w:pStyle w:val="Tablebullet"/>
            </w:pPr>
            <w:r w:rsidRPr="00B872E2">
              <w:t>Achieve an understanding of the types of fatigue:</w:t>
            </w:r>
          </w:p>
          <w:p w14:paraId="2506AD8B" w14:textId="342622F7" w:rsidR="003E4949" w:rsidRPr="001772C8" w:rsidRDefault="003E4949" w:rsidP="003D484B">
            <w:pPr>
              <w:pStyle w:val="Tablebullet20"/>
            </w:pPr>
            <w:r>
              <w:t>Describe transient and cumulative fatigue.</w:t>
            </w:r>
          </w:p>
        </w:tc>
        <w:tc>
          <w:tcPr>
            <w:tcW w:w="3274" w:type="dxa"/>
          </w:tcPr>
          <w:p w14:paraId="0C3C6279" w14:textId="2E42F06F" w:rsidR="003E4949" w:rsidRPr="001772C8" w:rsidRDefault="005F20C9" w:rsidP="003E4949">
            <w:r w:rsidRPr="00E310F2">
              <w:t xml:space="preserve">Session </w:t>
            </w:r>
            <w:r>
              <w:t>3</w:t>
            </w:r>
          </w:p>
        </w:tc>
      </w:tr>
      <w:tr w:rsidR="003E4949" w:rsidRPr="00B63514" w14:paraId="5DC91CAF" w14:textId="77777777" w:rsidTr="004205FE">
        <w:trPr>
          <w:cantSplit/>
        </w:trPr>
        <w:tc>
          <w:tcPr>
            <w:tcW w:w="6416" w:type="dxa"/>
          </w:tcPr>
          <w:p w14:paraId="36181ACC" w14:textId="77777777" w:rsidR="003E4949" w:rsidRPr="00E310F2" w:rsidRDefault="003E4949" w:rsidP="003E4949">
            <w:pPr>
              <w:pStyle w:val="Tabletext"/>
            </w:pPr>
            <w:r w:rsidRPr="00E310F2">
              <w:t>2.2 The causes and contributors to fatigue</w:t>
            </w:r>
          </w:p>
          <w:p w14:paraId="55C8DF5F" w14:textId="77777777" w:rsidR="003E4949" w:rsidRPr="00B872E2" w:rsidRDefault="003E4949" w:rsidP="00B872E2">
            <w:pPr>
              <w:pStyle w:val="Tablebullet"/>
            </w:pPr>
            <w:r w:rsidRPr="00B872E2">
              <w:t>Identify major factors affecting fatigue including:</w:t>
            </w:r>
          </w:p>
          <w:p w14:paraId="162E227F" w14:textId="77777777" w:rsidR="003E4949" w:rsidRPr="00B872E2" w:rsidRDefault="003E4949" w:rsidP="00B872E2">
            <w:pPr>
              <w:pStyle w:val="Tablebullet20"/>
            </w:pPr>
            <w:r w:rsidRPr="00B872E2">
              <w:t>Time of day (circadian rhythm effects)</w:t>
            </w:r>
          </w:p>
          <w:p w14:paraId="02EE1398" w14:textId="77777777" w:rsidR="003E4949" w:rsidRPr="00B872E2" w:rsidRDefault="003E4949" w:rsidP="00B872E2">
            <w:pPr>
              <w:pStyle w:val="Tablebullet20"/>
            </w:pPr>
            <w:r w:rsidRPr="00B872E2">
              <w:t>Recent sleep quantity and quality</w:t>
            </w:r>
          </w:p>
          <w:p w14:paraId="02725D34" w14:textId="77777777" w:rsidR="003E4949" w:rsidRPr="00B872E2" w:rsidRDefault="003E4949" w:rsidP="00B872E2">
            <w:pPr>
              <w:pStyle w:val="Tablebullet20"/>
            </w:pPr>
            <w:r w:rsidRPr="00B872E2">
              <w:t>Time awake</w:t>
            </w:r>
          </w:p>
          <w:p w14:paraId="786E4318" w14:textId="77777777" w:rsidR="003E4949" w:rsidRPr="00B872E2" w:rsidRDefault="003E4949" w:rsidP="00B872E2">
            <w:pPr>
              <w:pStyle w:val="Tablebullet20"/>
            </w:pPr>
            <w:r w:rsidRPr="00B872E2">
              <w:t>Time on Task</w:t>
            </w:r>
          </w:p>
          <w:p w14:paraId="3910F131" w14:textId="77777777" w:rsidR="003E4949" w:rsidRPr="00B872E2" w:rsidRDefault="003E4949" w:rsidP="00B872E2">
            <w:pPr>
              <w:pStyle w:val="Tablebullet20"/>
            </w:pPr>
            <w:r w:rsidRPr="00B872E2">
              <w:t>Nature of tasks</w:t>
            </w:r>
          </w:p>
          <w:p w14:paraId="5A01B25A" w14:textId="77777777" w:rsidR="003E4949" w:rsidRPr="00B872E2" w:rsidRDefault="003E4949" w:rsidP="00B872E2">
            <w:pPr>
              <w:pStyle w:val="Tablebullet20"/>
            </w:pPr>
            <w:r w:rsidRPr="00B872E2">
              <w:t>Environmental conditions</w:t>
            </w:r>
          </w:p>
          <w:p w14:paraId="0E240076" w14:textId="77777777" w:rsidR="003E4949" w:rsidRPr="00B872E2" w:rsidRDefault="003E4949" w:rsidP="00B872E2">
            <w:pPr>
              <w:pStyle w:val="Tablebullet20"/>
            </w:pPr>
            <w:r w:rsidRPr="00B872E2">
              <w:t>Hydration</w:t>
            </w:r>
          </w:p>
          <w:p w14:paraId="16327993" w14:textId="77777777" w:rsidR="003E4949" w:rsidRPr="00B872E2" w:rsidRDefault="003E4949" w:rsidP="00B872E2">
            <w:pPr>
              <w:pStyle w:val="Tablebullet20"/>
            </w:pPr>
            <w:r w:rsidRPr="00B872E2">
              <w:t>Fitness</w:t>
            </w:r>
          </w:p>
          <w:p w14:paraId="591BCB31" w14:textId="3E67A756" w:rsidR="003E4949" w:rsidRPr="001772C8" w:rsidRDefault="003E4949" w:rsidP="000A07EC">
            <w:pPr>
              <w:pStyle w:val="Tablebullet20"/>
            </w:pPr>
            <w:r>
              <w:t>Food</w:t>
            </w:r>
            <w:r w:rsidR="000A07EC">
              <w:t>.</w:t>
            </w:r>
          </w:p>
        </w:tc>
        <w:tc>
          <w:tcPr>
            <w:tcW w:w="3274" w:type="dxa"/>
          </w:tcPr>
          <w:p w14:paraId="544E6016" w14:textId="7D0BB179" w:rsidR="003E4949" w:rsidRPr="001772C8" w:rsidRDefault="005F20C9" w:rsidP="003E4949">
            <w:r w:rsidRPr="00E310F2">
              <w:t xml:space="preserve">Session </w:t>
            </w:r>
            <w:r>
              <w:t>3</w:t>
            </w:r>
          </w:p>
        </w:tc>
      </w:tr>
      <w:tr w:rsidR="003E4949" w:rsidRPr="00B63514" w14:paraId="70234E9A" w14:textId="77777777" w:rsidTr="004205FE">
        <w:trPr>
          <w:cantSplit/>
        </w:trPr>
        <w:tc>
          <w:tcPr>
            <w:tcW w:w="6416" w:type="dxa"/>
          </w:tcPr>
          <w:p w14:paraId="16EAF613" w14:textId="77777777" w:rsidR="003E4949" w:rsidRPr="00E310F2" w:rsidRDefault="003E4949" w:rsidP="003E4949">
            <w:pPr>
              <w:pStyle w:val="Tabletext"/>
            </w:pPr>
            <w:r w:rsidRPr="00E310F2">
              <w:t>2.3 Signs and symptoms of fatigue</w:t>
            </w:r>
          </w:p>
          <w:p w14:paraId="4EEF062D" w14:textId="77777777" w:rsidR="003E4949" w:rsidRPr="00B872E2" w:rsidRDefault="003E4949" w:rsidP="00B872E2">
            <w:pPr>
              <w:pStyle w:val="Tablebullet"/>
            </w:pPr>
            <w:r w:rsidRPr="00B872E2">
              <w:t>Identify the range of signs and symptoms associated with fatigue including:</w:t>
            </w:r>
          </w:p>
          <w:p w14:paraId="42CCCCEE" w14:textId="77777777" w:rsidR="003E4949" w:rsidRPr="00B872E2" w:rsidRDefault="003E4949" w:rsidP="00B872E2">
            <w:pPr>
              <w:pStyle w:val="Tablebullet20"/>
            </w:pPr>
            <w:r w:rsidRPr="00B872E2">
              <w:t>Physical</w:t>
            </w:r>
          </w:p>
          <w:p w14:paraId="45DEA578" w14:textId="77777777" w:rsidR="003E4949" w:rsidRPr="00B872E2" w:rsidRDefault="003E4949" w:rsidP="00B872E2">
            <w:pPr>
              <w:pStyle w:val="Tablebullet20"/>
            </w:pPr>
            <w:r w:rsidRPr="00B872E2">
              <w:t>Mental</w:t>
            </w:r>
          </w:p>
          <w:p w14:paraId="075E469C" w14:textId="097ED2BA" w:rsidR="003E4949" w:rsidRPr="001772C8" w:rsidRDefault="003E4949" w:rsidP="000A07EC">
            <w:pPr>
              <w:pStyle w:val="Tablebullet20"/>
            </w:pPr>
            <w:r>
              <w:t>Emotional.</w:t>
            </w:r>
          </w:p>
        </w:tc>
        <w:tc>
          <w:tcPr>
            <w:tcW w:w="3274" w:type="dxa"/>
          </w:tcPr>
          <w:p w14:paraId="46C78AC4" w14:textId="04230ED1" w:rsidR="003E4949" w:rsidRPr="001772C8" w:rsidRDefault="005F20C9" w:rsidP="003E4949">
            <w:r w:rsidRPr="00E310F2">
              <w:t xml:space="preserve">Session </w:t>
            </w:r>
            <w:r>
              <w:t>3</w:t>
            </w:r>
          </w:p>
        </w:tc>
      </w:tr>
      <w:tr w:rsidR="003E4949" w:rsidRPr="00B63514" w14:paraId="7F46CD52" w14:textId="77777777" w:rsidTr="004205FE">
        <w:trPr>
          <w:cantSplit/>
        </w:trPr>
        <w:tc>
          <w:tcPr>
            <w:tcW w:w="6416" w:type="dxa"/>
          </w:tcPr>
          <w:p w14:paraId="6166CCC9" w14:textId="77777777" w:rsidR="003E4949" w:rsidRDefault="003E4949" w:rsidP="003E4949">
            <w:pPr>
              <w:pStyle w:val="Tabletext"/>
            </w:pPr>
            <w:r w:rsidRPr="00E310F2">
              <w:t>2.4 The consequences of fatigue on safety</w:t>
            </w:r>
          </w:p>
          <w:p w14:paraId="41DFE766" w14:textId="3FCB2318" w:rsidR="003E4949" w:rsidRPr="001772C8" w:rsidRDefault="003E4949" w:rsidP="003D484B">
            <w:pPr>
              <w:pStyle w:val="Tablebullet20"/>
            </w:pPr>
            <w:r>
              <w:t>Understanding the impact of fatigue on the effective performance of tasks.</w:t>
            </w:r>
          </w:p>
        </w:tc>
        <w:tc>
          <w:tcPr>
            <w:tcW w:w="3274" w:type="dxa"/>
          </w:tcPr>
          <w:p w14:paraId="45BD03C7" w14:textId="12E8504C" w:rsidR="003E4949" w:rsidRPr="001772C8" w:rsidRDefault="005F20C9" w:rsidP="003E4949">
            <w:r w:rsidRPr="00E310F2">
              <w:t xml:space="preserve">Session </w:t>
            </w:r>
            <w:r>
              <w:t>4</w:t>
            </w:r>
          </w:p>
        </w:tc>
      </w:tr>
      <w:tr w:rsidR="003E4949" w:rsidRPr="00B63514" w14:paraId="4897F695" w14:textId="77777777" w:rsidTr="004205FE">
        <w:trPr>
          <w:cantSplit/>
        </w:trPr>
        <w:tc>
          <w:tcPr>
            <w:tcW w:w="6416" w:type="dxa"/>
          </w:tcPr>
          <w:p w14:paraId="6F0E3505" w14:textId="77777777" w:rsidR="003E4949" w:rsidRDefault="003E4949" w:rsidP="003E4949">
            <w:pPr>
              <w:pStyle w:val="Tabletext"/>
            </w:pPr>
            <w:r w:rsidRPr="00E310F2">
              <w:t>2.5 High fatigue risk situations</w:t>
            </w:r>
          </w:p>
          <w:p w14:paraId="0F14F0D6" w14:textId="77777777" w:rsidR="003E4949" w:rsidRPr="00B872E2" w:rsidRDefault="003E4949" w:rsidP="00B872E2">
            <w:pPr>
              <w:pStyle w:val="Tablebullet"/>
            </w:pPr>
            <w:r w:rsidRPr="00B872E2">
              <w:t>Be aware of the areas of human performance most affected by fatigue:</w:t>
            </w:r>
          </w:p>
          <w:p w14:paraId="31680A80" w14:textId="77777777" w:rsidR="003E4949" w:rsidRPr="00B872E2" w:rsidRDefault="003E4949" w:rsidP="00B872E2">
            <w:pPr>
              <w:pStyle w:val="Tablebullet20"/>
            </w:pPr>
            <w:r w:rsidRPr="00B872E2">
              <w:t>Develop knowledge of the type of tasks more sensitive to onset of fatigue related performance decrease.</w:t>
            </w:r>
          </w:p>
          <w:p w14:paraId="5A3FAF6F" w14:textId="7F679249" w:rsidR="003E4949" w:rsidRPr="001772C8" w:rsidRDefault="003E4949" w:rsidP="003D484B">
            <w:pPr>
              <w:pStyle w:val="Tablebullet"/>
            </w:pPr>
            <w:r>
              <w:t>Develop an understanding of environments and times of the day where fatigue is more likely to occur or to dev</w:t>
            </w:r>
            <w:r w:rsidRPr="00E310F2">
              <w:t>elop more quickly</w:t>
            </w:r>
            <w:r>
              <w:t>.</w:t>
            </w:r>
          </w:p>
        </w:tc>
        <w:tc>
          <w:tcPr>
            <w:tcW w:w="3274" w:type="dxa"/>
          </w:tcPr>
          <w:p w14:paraId="583A1DD9" w14:textId="102D3A20" w:rsidR="003E4949" w:rsidRPr="001772C8" w:rsidRDefault="005F20C9" w:rsidP="003E4949">
            <w:r w:rsidRPr="00E310F2">
              <w:t xml:space="preserve">Session </w:t>
            </w:r>
            <w:r>
              <w:t>4</w:t>
            </w:r>
          </w:p>
        </w:tc>
      </w:tr>
      <w:tr w:rsidR="003E4949" w:rsidRPr="00B63514" w14:paraId="01397A50" w14:textId="77777777" w:rsidTr="004205FE">
        <w:trPr>
          <w:cantSplit/>
        </w:trPr>
        <w:tc>
          <w:tcPr>
            <w:tcW w:w="6416" w:type="dxa"/>
          </w:tcPr>
          <w:p w14:paraId="4363E6CB" w14:textId="77777777" w:rsidR="003E4949" w:rsidRDefault="003E4949" w:rsidP="003E4949">
            <w:pPr>
              <w:pStyle w:val="Tabletext"/>
            </w:pPr>
            <w:r w:rsidRPr="00E310F2">
              <w:lastRenderedPageBreak/>
              <w:t>2.6 The contribution of fatigue in accidents</w:t>
            </w:r>
          </w:p>
          <w:p w14:paraId="6A99BF5A" w14:textId="77777777" w:rsidR="003E4949" w:rsidRPr="00B872E2" w:rsidRDefault="003E4949" w:rsidP="00B872E2">
            <w:pPr>
              <w:pStyle w:val="Tablebullet"/>
            </w:pPr>
            <w:r w:rsidRPr="00B872E2">
              <w:t>Appreciate the contribution of fatigue to incidents and accidents in the aviation environment:</w:t>
            </w:r>
          </w:p>
          <w:p w14:paraId="08DB896D" w14:textId="274ED615" w:rsidR="003E4949" w:rsidRPr="001772C8" w:rsidRDefault="003E4949" w:rsidP="00A64CFD">
            <w:pPr>
              <w:pStyle w:val="Tablebullet20"/>
            </w:pPr>
            <w:r>
              <w:t>Review international and Australian case studies of fatigue related aviation incidents a</w:t>
            </w:r>
            <w:r w:rsidRPr="00E310F2">
              <w:t>nd accidents</w:t>
            </w:r>
            <w:r>
              <w:t>.</w:t>
            </w:r>
          </w:p>
        </w:tc>
        <w:tc>
          <w:tcPr>
            <w:tcW w:w="3274" w:type="dxa"/>
          </w:tcPr>
          <w:p w14:paraId="6933BF29" w14:textId="594FE8BC" w:rsidR="003E4949" w:rsidRPr="001772C8" w:rsidRDefault="005F20C9" w:rsidP="003E4949">
            <w:r w:rsidRPr="00E310F2">
              <w:t xml:space="preserve">Session </w:t>
            </w:r>
            <w:r>
              <w:t>4</w:t>
            </w:r>
          </w:p>
        </w:tc>
      </w:tr>
      <w:tr w:rsidR="003E4949" w:rsidRPr="00B63514" w14:paraId="101CF496" w14:textId="77777777" w:rsidTr="004205FE">
        <w:trPr>
          <w:cantSplit/>
        </w:trPr>
        <w:tc>
          <w:tcPr>
            <w:tcW w:w="6416" w:type="dxa"/>
          </w:tcPr>
          <w:p w14:paraId="1677BD2C" w14:textId="77777777" w:rsidR="003E4949" w:rsidRDefault="003E4949" w:rsidP="003E4949">
            <w:pPr>
              <w:pStyle w:val="Tabletext"/>
            </w:pPr>
            <w:r w:rsidRPr="00E310F2">
              <w:t>2.7 Recovery from Fatigue</w:t>
            </w:r>
          </w:p>
          <w:p w14:paraId="0AA0F6C9" w14:textId="77777777" w:rsidR="003E4949" w:rsidRPr="00E310F2" w:rsidRDefault="003E4949" w:rsidP="003E4949">
            <w:pPr>
              <w:pStyle w:val="Tabletext"/>
            </w:pPr>
            <w:r>
              <w:t>Understand sleep is the only way to recover from fatigue:</w:t>
            </w:r>
          </w:p>
          <w:p w14:paraId="5C284087" w14:textId="77777777" w:rsidR="003E4949" w:rsidRPr="00B872E2" w:rsidRDefault="003E4949" w:rsidP="00B872E2">
            <w:pPr>
              <w:pStyle w:val="Tablebullet"/>
            </w:pPr>
            <w:r w:rsidRPr="00B872E2">
              <w:t>Develop an understanding of the average time needed to recover from:</w:t>
            </w:r>
          </w:p>
          <w:p w14:paraId="0F406E23" w14:textId="77777777" w:rsidR="003E4949" w:rsidRPr="00B872E2" w:rsidRDefault="003E4949" w:rsidP="00B872E2">
            <w:pPr>
              <w:pStyle w:val="Tablebullet20"/>
            </w:pPr>
            <w:r w:rsidRPr="00B872E2">
              <w:t>Transient</w:t>
            </w:r>
          </w:p>
          <w:p w14:paraId="0AB4913C" w14:textId="35CDE831" w:rsidR="003E4949" w:rsidRPr="001772C8" w:rsidRDefault="003E4949" w:rsidP="00A64CFD">
            <w:pPr>
              <w:pStyle w:val="Tablebullet20"/>
            </w:pPr>
            <w:r>
              <w:t>Cumulative fatigue.</w:t>
            </w:r>
          </w:p>
        </w:tc>
        <w:tc>
          <w:tcPr>
            <w:tcW w:w="3274" w:type="dxa"/>
          </w:tcPr>
          <w:p w14:paraId="4C345E92" w14:textId="7DC63E7F" w:rsidR="003E4949" w:rsidRPr="001772C8" w:rsidRDefault="005F20C9" w:rsidP="003E4949">
            <w:r w:rsidRPr="00E310F2">
              <w:t xml:space="preserve">Session </w:t>
            </w:r>
            <w:r>
              <w:t>4</w:t>
            </w:r>
          </w:p>
        </w:tc>
      </w:tr>
      <w:tr w:rsidR="007911C0" w:rsidRPr="00B63514" w14:paraId="3DF18FBD" w14:textId="77777777" w:rsidTr="004205FE">
        <w:trPr>
          <w:cantSplit/>
        </w:trPr>
        <w:tc>
          <w:tcPr>
            <w:tcW w:w="6416" w:type="dxa"/>
          </w:tcPr>
          <w:p w14:paraId="3F17EE64" w14:textId="747E6FBC" w:rsidR="007911C0" w:rsidRDefault="007911C0" w:rsidP="007911C0">
            <w:pPr>
              <w:pStyle w:val="TableHeader"/>
              <w:numPr>
                <w:ilvl w:val="0"/>
                <w:numId w:val="60"/>
              </w:numPr>
            </w:pPr>
            <w:r w:rsidRPr="00E310F2">
              <w:t>Countermeasures</w:t>
            </w:r>
          </w:p>
          <w:p w14:paraId="6D5C0D53" w14:textId="142149EC" w:rsidR="007911C0" w:rsidRPr="001772C8" w:rsidRDefault="007911C0" w:rsidP="007911C0">
            <w:pPr>
              <w:pStyle w:val="TableHeader"/>
            </w:pPr>
            <w:r w:rsidRPr="00E310F2">
              <w:t xml:space="preserve">Duration: 1hr (1x </w:t>
            </w:r>
            <w:r>
              <w:t>5</w:t>
            </w:r>
            <w:r w:rsidRPr="00E310F2">
              <w:t>0 min sessions with 10 min break)</w:t>
            </w:r>
          </w:p>
        </w:tc>
        <w:tc>
          <w:tcPr>
            <w:tcW w:w="3274" w:type="dxa"/>
          </w:tcPr>
          <w:p w14:paraId="7F781CB0" w14:textId="010185CD" w:rsidR="007911C0" w:rsidRPr="001772C8" w:rsidRDefault="00DE30D0" w:rsidP="00DE30D0">
            <w:pPr>
              <w:ind w:left="751" w:hanging="751"/>
            </w:pPr>
            <w:r w:rsidRPr="003E4949">
              <w:rPr>
                <w:rStyle w:val="Authorinstructionsbold"/>
                <w:color w:val="AC2C0C"/>
              </w:rPr>
              <w:t>Note:</w:t>
            </w:r>
            <w:r w:rsidRPr="003E4949">
              <w:rPr>
                <w:rStyle w:val="Authorinstructionsbold"/>
                <w:color w:val="AC2C0C"/>
              </w:rPr>
              <w:tab/>
            </w:r>
            <w:r w:rsidRPr="003E4949">
              <w:rPr>
                <w:rStyle w:val="Authorinstructions"/>
                <w:color w:val="AC2C0C"/>
              </w:rPr>
              <w:t>Suggested session timings only</w:t>
            </w:r>
          </w:p>
        </w:tc>
      </w:tr>
      <w:tr w:rsidR="007911C0" w:rsidRPr="00B63514" w14:paraId="7FA28C13" w14:textId="77777777" w:rsidTr="004205FE">
        <w:trPr>
          <w:cantSplit/>
        </w:trPr>
        <w:tc>
          <w:tcPr>
            <w:tcW w:w="6416" w:type="dxa"/>
          </w:tcPr>
          <w:p w14:paraId="5C1DA32C" w14:textId="596E8E16" w:rsidR="007911C0" w:rsidRDefault="007911C0" w:rsidP="007911C0">
            <w:pPr>
              <w:pStyle w:val="Tabletext"/>
            </w:pPr>
            <w:r w:rsidRPr="00E310F2">
              <w:t xml:space="preserve">3.1 </w:t>
            </w:r>
            <w:r>
              <w:t>T</w:t>
            </w:r>
            <w:r w:rsidRPr="00E310F2">
              <w:t>ailoring the sleep environment</w:t>
            </w:r>
          </w:p>
          <w:p w14:paraId="77240C9D" w14:textId="7809B0EA" w:rsidR="007911C0" w:rsidRPr="001772C8" w:rsidRDefault="007911C0" w:rsidP="00A64CFD">
            <w:pPr>
              <w:pStyle w:val="Tablebullet"/>
            </w:pPr>
            <w:r>
              <w:t>Describe setting up a bedroom or sleeping facility to aid in achieving quality sleep.</w:t>
            </w:r>
          </w:p>
        </w:tc>
        <w:tc>
          <w:tcPr>
            <w:tcW w:w="3274" w:type="dxa"/>
          </w:tcPr>
          <w:p w14:paraId="3D04E3C3" w14:textId="474E0AB3" w:rsidR="007911C0" w:rsidRPr="001772C8" w:rsidRDefault="007911C0" w:rsidP="007911C0">
            <w:r w:rsidRPr="00E310F2">
              <w:t xml:space="preserve">Session </w:t>
            </w:r>
            <w:r>
              <w:t>5</w:t>
            </w:r>
          </w:p>
        </w:tc>
      </w:tr>
      <w:tr w:rsidR="007911C0" w:rsidRPr="00B63514" w14:paraId="5BE3A23A" w14:textId="77777777" w:rsidTr="004205FE">
        <w:trPr>
          <w:cantSplit/>
        </w:trPr>
        <w:tc>
          <w:tcPr>
            <w:tcW w:w="6416" w:type="dxa"/>
          </w:tcPr>
          <w:p w14:paraId="26D4EA5C" w14:textId="22619B8E" w:rsidR="007911C0" w:rsidRDefault="007911C0" w:rsidP="007911C0">
            <w:pPr>
              <w:pStyle w:val="Tabletext"/>
            </w:pPr>
            <w:r w:rsidRPr="00E310F2">
              <w:t xml:space="preserve">3.2 </w:t>
            </w:r>
            <w:r>
              <w:t>M</w:t>
            </w:r>
            <w:r w:rsidRPr="00E310F2">
              <w:t>anaging sleep habits</w:t>
            </w:r>
          </w:p>
          <w:p w14:paraId="19E4A5BF" w14:textId="512F8DE2" w:rsidR="007911C0" w:rsidRPr="001772C8" w:rsidRDefault="007911C0" w:rsidP="00A64CFD">
            <w:pPr>
              <w:pStyle w:val="Tablebullet"/>
            </w:pPr>
            <w:r>
              <w:t>Understand how to develop habits beneficial to quality sleep.</w:t>
            </w:r>
          </w:p>
        </w:tc>
        <w:tc>
          <w:tcPr>
            <w:tcW w:w="3274" w:type="dxa"/>
          </w:tcPr>
          <w:p w14:paraId="73B75924" w14:textId="40F9FD6E" w:rsidR="007911C0" w:rsidRPr="001772C8" w:rsidRDefault="007911C0" w:rsidP="007911C0">
            <w:r w:rsidRPr="00E310F2">
              <w:t xml:space="preserve">Session </w:t>
            </w:r>
            <w:r>
              <w:t>5</w:t>
            </w:r>
          </w:p>
        </w:tc>
      </w:tr>
      <w:tr w:rsidR="007911C0" w:rsidRPr="00B63514" w14:paraId="2E5C61B3" w14:textId="77777777" w:rsidTr="004205FE">
        <w:trPr>
          <w:cantSplit/>
        </w:trPr>
        <w:tc>
          <w:tcPr>
            <w:tcW w:w="6416" w:type="dxa"/>
          </w:tcPr>
          <w:p w14:paraId="2862F55D" w14:textId="38C8D64D" w:rsidR="007911C0" w:rsidRDefault="007911C0" w:rsidP="007911C0">
            <w:pPr>
              <w:pStyle w:val="Tabletext"/>
            </w:pPr>
            <w:r w:rsidRPr="00E310F2">
              <w:t xml:space="preserve">3.3 </w:t>
            </w:r>
            <w:r>
              <w:t>N</w:t>
            </w:r>
            <w:r w:rsidRPr="00E310F2">
              <w:t>apping</w:t>
            </w:r>
          </w:p>
          <w:p w14:paraId="776BB797" w14:textId="77777777" w:rsidR="007911C0" w:rsidRPr="00B872E2" w:rsidRDefault="007911C0" w:rsidP="007911C0">
            <w:pPr>
              <w:pStyle w:val="Tablebullet"/>
            </w:pPr>
            <w:r w:rsidRPr="00B872E2">
              <w:t>Describe the benefits of napping</w:t>
            </w:r>
          </w:p>
          <w:p w14:paraId="7A6F0EA4" w14:textId="77777777" w:rsidR="007911C0" w:rsidRPr="00B872E2" w:rsidRDefault="007911C0" w:rsidP="007911C0">
            <w:pPr>
              <w:pStyle w:val="Tablebullet"/>
            </w:pPr>
            <w:r w:rsidRPr="00B872E2">
              <w:t>Develop an understanding of how napping can reduce the impact of fatigue during duties</w:t>
            </w:r>
          </w:p>
          <w:p w14:paraId="1191B446" w14:textId="77777777" w:rsidR="007911C0" w:rsidRPr="00B872E2" w:rsidRDefault="007911C0" w:rsidP="007911C0">
            <w:pPr>
              <w:pStyle w:val="Tablebullet"/>
            </w:pPr>
            <w:r w:rsidRPr="00B872E2">
              <w:t>Describe effective napping techniques:</w:t>
            </w:r>
          </w:p>
          <w:p w14:paraId="46D3777E" w14:textId="1DBD9D4D" w:rsidR="007911C0" w:rsidRPr="001772C8" w:rsidRDefault="007911C0" w:rsidP="00A64CFD">
            <w:pPr>
              <w:pStyle w:val="Tablebullet20"/>
            </w:pPr>
            <w:r>
              <w:t>Achieve an understanding of controlling napping duration to reduce sleep inertia</w:t>
            </w:r>
          </w:p>
        </w:tc>
        <w:tc>
          <w:tcPr>
            <w:tcW w:w="3274" w:type="dxa"/>
          </w:tcPr>
          <w:p w14:paraId="399BF03F" w14:textId="517C3941" w:rsidR="007911C0" w:rsidRPr="001772C8" w:rsidRDefault="007911C0" w:rsidP="007911C0">
            <w:r w:rsidRPr="00E310F2">
              <w:t xml:space="preserve">Session </w:t>
            </w:r>
            <w:r>
              <w:t>5</w:t>
            </w:r>
          </w:p>
        </w:tc>
      </w:tr>
      <w:tr w:rsidR="007911C0" w:rsidRPr="00B63514" w14:paraId="0F9A4D83" w14:textId="77777777" w:rsidTr="004205FE">
        <w:trPr>
          <w:cantSplit/>
        </w:trPr>
        <w:tc>
          <w:tcPr>
            <w:tcW w:w="6416" w:type="dxa"/>
          </w:tcPr>
          <w:p w14:paraId="0E484B79" w14:textId="150DC54B" w:rsidR="007911C0" w:rsidRDefault="007911C0" w:rsidP="007911C0">
            <w:pPr>
              <w:pStyle w:val="Tabletext"/>
            </w:pPr>
            <w:r w:rsidRPr="00E310F2">
              <w:t xml:space="preserve">3.4 </w:t>
            </w:r>
            <w:r>
              <w:t>E</w:t>
            </w:r>
            <w:r w:rsidRPr="00E310F2">
              <w:t>xercise</w:t>
            </w:r>
          </w:p>
          <w:p w14:paraId="068412CA" w14:textId="77777777" w:rsidR="007911C0" w:rsidRPr="00B872E2" w:rsidRDefault="007911C0" w:rsidP="007911C0">
            <w:pPr>
              <w:pStyle w:val="Tablebullet"/>
            </w:pPr>
            <w:r w:rsidRPr="00B872E2">
              <w:t>Describe how exercise can assist in mitigating the impact of fatigue.</w:t>
            </w:r>
          </w:p>
          <w:p w14:paraId="291CEE70" w14:textId="13D17AD8" w:rsidR="007911C0" w:rsidRPr="001772C8" w:rsidRDefault="007911C0" w:rsidP="00A64CFD">
            <w:pPr>
              <w:pStyle w:val="Tablebullet"/>
            </w:pPr>
            <w:r>
              <w:t>Describe how increased fitness can improve individual resistance to the onset of fatigue.</w:t>
            </w:r>
          </w:p>
        </w:tc>
        <w:tc>
          <w:tcPr>
            <w:tcW w:w="3274" w:type="dxa"/>
          </w:tcPr>
          <w:p w14:paraId="55F4136E" w14:textId="25AD59B7" w:rsidR="007911C0" w:rsidRPr="001772C8" w:rsidRDefault="007911C0" w:rsidP="007911C0">
            <w:r w:rsidRPr="00E310F2">
              <w:t xml:space="preserve">Session </w:t>
            </w:r>
            <w:r>
              <w:t>5</w:t>
            </w:r>
          </w:p>
        </w:tc>
      </w:tr>
      <w:tr w:rsidR="007911C0" w:rsidRPr="00B63514" w14:paraId="3C2170D2" w14:textId="77777777" w:rsidTr="004205FE">
        <w:trPr>
          <w:cantSplit/>
        </w:trPr>
        <w:tc>
          <w:tcPr>
            <w:tcW w:w="6416" w:type="dxa"/>
          </w:tcPr>
          <w:p w14:paraId="6662716E" w14:textId="300B8D3D" w:rsidR="007911C0" w:rsidRDefault="007911C0" w:rsidP="007911C0">
            <w:pPr>
              <w:pStyle w:val="Tabletext"/>
            </w:pPr>
            <w:r w:rsidRPr="00E310F2">
              <w:t xml:space="preserve">3.5 </w:t>
            </w:r>
            <w:r>
              <w:t>N</w:t>
            </w:r>
            <w:r w:rsidRPr="00E310F2">
              <w:t>utrition and hydration</w:t>
            </w:r>
          </w:p>
          <w:p w14:paraId="69A6754E" w14:textId="77777777" w:rsidR="007911C0" w:rsidRPr="00B872E2" w:rsidRDefault="007911C0" w:rsidP="007911C0">
            <w:pPr>
              <w:pStyle w:val="Tablebullet"/>
            </w:pPr>
            <w:r w:rsidRPr="00B872E2">
              <w:t>Describe how appropriate nutrition and hydration can aid in mitigating fatigue.</w:t>
            </w:r>
          </w:p>
          <w:p w14:paraId="2D9C594E" w14:textId="31EF2434" w:rsidR="007911C0" w:rsidRPr="001772C8" w:rsidRDefault="007911C0" w:rsidP="00A64CFD">
            <w:pPr>
              <w:pStyle w:val="Tablebullet"/>
            </w:pPr>
            <w:r>
              <w:t xml:space="preserve">Develop an </w:t>
            </w:r>
            <w:r w:rsidRPr="00E310F2">
              <w:t>understanding of food types and nutrition strategies that maintain energy without causing undue drowsiness</w:t>
            </w:r>
            <w:r>
              <w:t>.</w:t>
            </w:r>
          </w:p>
        </w:tc>
        <w:tc>
          <w:tcPr>
            <w:tcW w:w="3274" w:type="dxa"/>
          </w:tcPr>
          <w:p w14:paraId="621AE072" w14:textId="065798ED" w:rsidR="007911C0" w:rsidRPr="001772C8" w:rsidRDefault="007911C0" w:rsidP="007911C0">
            <w:r w:rsidRPr="00E310F2">
              <w:t xml:space="preserve">Session </w:t>
            </w:r>
            <w:r>
              <w:t>5</w:t>
            </w:r>
          </w:p>
        </w:tc>
      </w:tr>
      <w:tr w:rsidR="007911C0" w:rsidRPr="00B63514" w14:paraId="2CDDEAB6" w14:textId="77777777" w:rsidTr="004205FE">
        <w:trPr>
          <w:cantSplit/>
        </w:trPr>
        <w:tc>
          <w:tcPr>
            <w:tcW w:w="6416" w:type="dxa"/>
          </w:tcPr>
          <w:p w14:paraId="3E4CA3D3" w14:textId="2819D5FC" w:rsidR="007911C0" w:rsidRDefault="007911C0" w:rsidP="007911C0">
            <w:pPr>
              <w:pStyle w:val="Tabletext"/>
            </w:pPr>
            <w:r w:rsidRPr="00E310F2">
              <w:t xml:space="preserve">3.6 </w:t>
            </w:r>
            <w:r>
              <w:t>C</w:t>
            </w:r>
            <w:r w:rsidRPr="00E310F2">
              <w:t>affeine</w:t>
            </w:r>
          </w:p>
          <w:p w14:paraId="1D35B3B1" w14:textId="77777777" w:rsidR="007911C0" w:rsidRPr="00B872E2" w:rsidRDefault="007911C0" w:rsidP="007911C0">
            <w:pPr>
              <w:pStyle w:val="Tablebullet"/>
            </w:pPr>
            <w:r w:rsidRPr="00B872E2">
              <w:t>Describe the effect of caffeine on alertness.</w:t>
            </w:r>
          </w:p>
          <w:p w14:paraId="69F20858" w14:textId="303B3F34" w:rsidR="007911C0" w:rsidRPr="001772C8" w:rsidRDefault="007911C0" w:rsidP="00A64CFD">
            <w:pPr>
              <w:pStyle w:val="Tablebullet"/>
            </w:pPr>
            <w:r>
              <w:t>Develop an understanding of the benefits and limitations of the strategic use of</w:t>
            </w:r>
            <w:r w:rsidRPr="00E310F2">
              <w:t xml:space="preserve"> caffeine to mitigate fatigue</w:t>
            </w:r>
            <w:r>
              <w:t>.</w:t>
            </w:r>
          </w:p>
        </w:tc>
        <w:tc>
          <w:tcPr>
            <w:tcW w:w="3274" w:type="dxa"/>
          </w:tcPr>
          <w:p w14:paraId="053712EE" w14:textId="5A474DB6" w:rsidR="007911C0" w:rsidRPr="001772C8" w:rsidRDefault="007911C0" w:rsidP="007911C0">
            <w:r w:rsidRPr="00E310F2">
              <w:t xml:space="preserve">Session </w:t>
            </w:r>
            <w:r>
              <w:t>6</w:t>
            </w:r>
          </w:p>
        </w:tc>
      </w:tr>
      <w:tr w:rsidR="007911C0" w:rsidRPr="00B63514" w14:paraId="2F47B79F" w14:textId="77777777" w:rsidTr="004205FE">
        <w:trPr>
          <w:cantSplit/>
        </w:trPr>
        <w:tc>
          <w:tcPr>
            <w:tcW w:w="6416" w:type="dxa"/>
          </w:tcPr>
          <w:p w14:paraId="6BF486AE" w14:textId="77BDBFFF" w:rsidR="007911C0" w:rsidRDefault="007911C0" w:rsidP="007911C0">
            <w:pPr>
              <w:pStyle w:val="Tabletext"/>
            </w:pPr>
            <w:r w:rsidRPr="00E310F2">
              <w:t xml:space="preserve">3.7 </w:t>
            </w:r>
            <w:r>
              <w:t>A</w:t>
            </w:r>
            <w:r w:rsidRPr="00E310F2">
              <w:t xml:space="preserve">voidance of alcohol before bed </w:t>
            </w:r>
          </w:p>
          <w:p w14:paraId="1EDFA46B" w14:textId="77777777" w:rsidR="007911C0" w:rsidRPr="00B872E2" w:rsidRDefault="007911C0" w:rsidP="007911C0">
            <w:pPr>
              <w:pStyle w:val="Tablebullet"/>
            </w:pPr>
            <w:r w:rsidRPr="00B872E2">
              <w:t>Be aware of the impact of alcohol on the quality of sleep:</w:t>
            </w:r>
          </w:p>
          <w:p w14:paraId="4861D248" w14:textId="04B3633C" w:rsidR="007911C0" w:rsidRPr="001772C8" w:rsidRDefault="007911C0" w:rsidP="00A64CFD">
            <w:pPr>
              <w:pStyle w:val="Tablebullet20"/>
            </w:pPr>
            <w:r>
              <w:t>Develop an understanding of appropriate consumption of alcohol to limit the impact on sleep quality.</w:t>
            </w:r>
          </w:p>
        </w:tc>
        <w:tc>
          <w:tcPr>
            <w:tcW w:w="3274" w:type="dxa"/>
          </w:tcPr>
          <w:p w14:paraId="6BCCEA5C" w14:textId="1F95CE77" w:rsidR="007911C0" w:rsidRPr="001772C8" w:rsidRDefault="007911C0" w:rsidP="007911C0">
            <w:r w:rsidRPr="00E310F2">
              <w:t xml:space="preserve">Session </w:t>
            </w:r>
            <w:r>
              <w:t>6</w:t>
            </w:r>
          </w:p>
        </w:tc>
      </w:tr>
      <w:tr w:rsidR="007911C0" w:rsidRPr="00B63514" w14:paraId="05106D83" w14:textId="77777777" w:rsidTr="004205FE">
        <w:trPr>
          <w:cantSplit/>
        </w:trPr>
        <w:tc>
          <w:tcPr>
            <w:tcW w:w="6416" w:type="dxa"/>
          </w:tcPr>
          <w:p w14:paraId="70F29769" w14:textId="332E25BF" w:rsidR="007911C0" w:rsidRDefault="007911C0" w:rsidP="007911C0">
            <w:pPr>
              <w:pStyle w:val="Tabletext"/>
            </w:pPr>
            <w:r w:rsidRPr="00E310F2">
              <w:lastRenderedPageBreak/>
              <w:t xml:space="preserve">3.8 </w:t>
            </w:r>
            <w:r>
              <w:t>U</w:t>
            </w:r>
            <w:r w:rsidRPr="00E310F2">
              <w:t>se of sleep aids</w:t>
            </w:r>
          </w:p>
          <w:p w14:paraId="25A79434" w14:textId="77777777" w:rsidR="007911C0" w:rsidRPr="00B872E2" w:rsidRDefault="007911C0" w:rsidP="007911C0">
            <w:pPr>
              <w:pStyle w:val="Tablebullet"/>
            </w:pPr>
            <w:r w:rsidRPr="00B872E2">
              <w:t>Describe common prescription and over the counter sleeping pills and sedatives.</w:t>
            </w:r>
          </w:p>
          <w:p w14:paraId="28ED4883" w14:textId="77777777" w:rsidR="007911C0" w:rsidRPr="00B872E2" w:rsidRDefault="007911C0" w:rsidP="007911C0">
            <w:pPr>
              <w:pStyle w:val="Tablebullet"/>
            </w:pPr>
            <w:r w:rsidRPr="00B872E2">
              <w:t>Understand the use, limitations and risks associated with the use of sleep aids:</w:t>
            </w:r>
          </w:p>
          <w:p w14:paraId="32039737" w14:textId="77777777" w:rsidR="007911C0" w:rsidRPr="00EC1F41" w:rsidRDefault="007911C0" w:rsidP="007911C0">
            <w:pPr>
              <w:pStyle w:val="Tablebullet20"/>
            </w:pPr>
            <w:r w:rsidRPr="00EC1F41">
              <w:t>Develop an understanding of the health and performance effects of sleeping pills and sedatives.</w:t>
            </w:r>
          </w:p>
          <w:p w14:paraId="4D23498A" w14:textId="4ECCF9B6" w:rsidR="007911C0" w:rsidRPr="001772C8" w:rsidRDefault="007911C0" w:rsidP="00A64CFD">
            <w:pPr>
              <w:pStyle w:val="Tablebullet20"/>
            </w:pPr>
            <w:r>
              <w:t>Describe the concept of clearance times associated with the use of sleep aids.</w:t>
            </w:r>
          </w:p>
        </w:tc>
        <w:tc>
          <w:tcPr>
            <w:tcW w:w="3274" w:type="dxa"/>
          </w:tcPr>
          <w:p w14:paraId="5DC90D4F" w14:textId="511E5B55" w:rsidR="007911C0" w:rsidRPr="001772C8" w:rsidRDefault="007911C0" w:rsidP="007911C0">
            <w:r w:rsidRPr="00E310F2">
              <w:t xml:space="preserve">Session </w:t>
            </w:r>
            <w:r>
              <w:t>6</w:t>
            </w:r>
          </w:p>
        </w:tc>
      </w:tr>
      <w:tr w:rsidR="007911C0" w:rsidRPr="00B63514" w14:paraId="657DB60A" w14:textId="77777777" w:rsidTr="004205FE">
        <w:trPr>
          <w:cantSplit/>
        </w:trPr>
        <w:tc>
          <w:tcPr>
            <w:tcW w:w="6416" w:type="dxa"/>
          </w:tcPr>
          <w:p w14:paraId="2894A811" w14:textId="79640A5F" w:rsidR="007911C0" w:rsidRDefault="007911C0" w:rsidP="007911C0">
            <w:pPr>
              <w:pStyle w:val="Tabletext"/>
            </w:pPr>
            <w:r w:rsidRPr="00E310F2">
              <w:t xml:space="preserve">3.9 </w:t>
            </w:r>
            <w:r>
              <w:t>A</w:t>
            </w:r>
            <w:r w:rsidRPr="00E310F2">
              <w:t>voidance of nicotine</w:t>
            </w:r>
          </w:p>
          <w:p w14:paraId="6245FDF3" w14:textId="6A004BB2" w:rsidR="007911C0" w:rsidRPr="001772C8" w:rsidRDefault="007911C0" w:rsidP="00A64CFD">
            <w:pPr>
              <w:pStyle w:val="Tablebullet"/>
            </w:pPr>
            <w:r>
              <w:t>Develop awareness that nicotine i</w:t>
            </w:r>
            <w:r w:rsidRPr="00E310F2">
              <w:t>s a stimulant that may impact ability to sleep</w:t>
            </w:r>
            <w:r>
              <w:t>.</w:t>
            </w:r>
          </w:p>
        </w:tc>
        <w:tc>
          <w:tcPr>
            <w:tcW w:w="3274" w:type="dxa"/>
          </w:tcPr>
          <w:p w14:paraId="322C386F" w14:textId="14A2BD40" w:rsidR="007911C0" w:rsidRPr="001772C8" w:rsidRDefault="007911C0" w:rsidP="007911C0">
            <w:r w:rsidRPr="00E310F2">
              <w:t xml:space="preserve">Session </w:t>
            </w:r>
            <w:r>
              <w:t>6</w:t>
            </w:r>
          </w:p>
        </w:tc>
      </w:tr>
      <w:tr w:rsidR="007911C0" w:rsidRPr="00B63514" w14:paraId="482B3EE8" w14:textId="77777777" w:rsidTr="004205FE">
        <w:trPr>
          <w:cantSplit/>
        </w:trPr>
        <w:tc>
          <w:tcPr>
            <w:tcW w:w="6416" w:type="dxa"/>
          </w:tcPr>
          <w:p w14:paraId="2864DC5C" w14:textId="214FF3E1" w:rsidR="007911C0" w:rsidRDefault="007911C0" w:rsidP="007911C0">
            <w:pPr>
              <w:pStyle w:val="Tabletext"/>
            </w:pPr>
            <w:r w:rsidRPr="00E310F2">
              <w:t xml:space="preserve">3.10 </w:t>
            </w:r>
            <w:r>
              <w:t>K</w:t>
            </w:r>
            <w:r w:rsidRPr="00E310F2">
              <w:t>eeping a sleep log</w:t>
            </w:r>
          </w:p>
          <w:p w14:paraId="40667017" w14:textId="77777777" w:rsidR="007911C0" w:rsidRPr="00EC1F41" w:rsidRDefault="007911C0" w:rsidP="007911C0">
            <w:pPr>
              <w:pStyle w:val="Tablebullet"/>
            </w:pPr>
            <w:r w:rsidRPr="00EC1F41">
              <w:t>Discuss the limitations of informally tracking sleep quantity and quality:</w:t>
            </w:r>
          </w:p>
          <w:p w14:paraId="34E704D0" w14:textId="77777777" w:rsidR="007911C0" w:rsidRPr="00E310F2" w:rsidRDefault="007911C0" w:rsidP="007911C0">
            <w:pPr>
              <w:pStyle w:val="Tablebullet20"/>
            </w:pPr>
            <w:r>
              <w:t>Develop an awareness of the potential for overestimating sleep.</w:t>
            </w:r>
          </w:p>
          <w:p w14:paraId="1DB06CF7" w14:textId="77777777" w:rsidR="007911C0" w:rsidRPr="00EC1F41" w:rsidRDefault="007911C0" w:rsidP="007911C0">
            <w:pPr>
              <w:pStyle w:val="Tablebullet"/>
            </w:pPr>
            <w:r w:rsidRPr="00EC1F41">
              <w:t>Discuss the use of a structured sleep log to accurately record sleep quantity and quality:</w:t>
            </w:r>
          </w:p>
          <w:p w14:paraId="14510B90" w14:textId="77777777" w:rsidR="007911C0" w:rsidRPr="00E310F2" w:rsidRDefault="007911C0" w:rsidP="007911C0">
            <w:pPr>
              <w:pStyle w:val="Tablebullet20"/>
              <w:widowControl w:val="0"/>
              <w:suppressAutoHyphens w:val="0"/>
              <w:overflowPunct w:val="0"/>
              <w:autoSpaceDE w:val="0"/>
              <w:autoSpaceDN w:val="0"/>
              <w:adjustRightInd w:val="0"/>
              <w:ind w:left="700" w:hanging="360"/>
              <w:textAlignment w:val="baseline"/>
            </w:pPr>
            <w:r>
              <w:t>Ident</w:t>
            </w:r>
            <w:r w:rsidRPr="00E310F2">
              <w:t>ify the structure and content of an appropriate log to aide recording of sleep information</w:t>
            </w:r>
            <w:r>
              <w:t>.</w:t>
            </w:r>
          </w:p>
          <w:p w14:paraId="22BD94EC" w14:textId="04353FE6" w:rsidR="007911C0" w:rsidRPr="001772C8" w:rsidRDefault="007911C0" w:rsidP="00A64CFD">
            <w:pPr>
              <w:pStyle w:val="Tablebullet20"/>
            </w:pPr>
            <w:r>
              <w:t>Develop an appreciation of the benefits of a sleep log in identifying negative habits or repeated minor sleep deficits and in forming beneficial sleep habits.</w:t>
            </w:r>
          </w:p>
        </w:tc>
        <w:tc>
          <w:tcPr>
            <w:tcW w:w="3274" w:type="dxa"/>
          </w:tcPr>
          <w:p w14:paraId="5E06DBCD" w14:textId="4242ECE8" w:rsidR="007911C0" w:rsidRPr="001772C8" w:rsidRDefault="007911C0" w:rsidP="007911C0">
            <w:r w:rsidRPr="00E310F2">
              <w:t xml:space="preserve">Session </w:t>
            </w:r>
            <w:r>
              <w:t>6</w:t>
            </w:r>
          </w:p>
        </w:tc>
      </w:tr>
      <w:tr w:rsidR="007911C0" w:rsidRPr="00B63514" w14:paraId="3CBB2242" w14:textId="77777777" w:rsidTr="004205FE">
        <w:trPr>
          <w:cantSplit/>
        </w:trPr>
        <w:tc>
          <w:tcPr>
            <w:tcW w:w="6416" w:type="dxa"/>
          </w:tcPr>
          <w:p w14:paraId="102D0624" w14:textId="6A39C8EC" w:rsidR="007911C0" w:rsidRDefault="007911C0" w:rsidP="007911C0">
            <w:pPr>
              <w:pStyle w:val="TableHeader"/>
              <w:numPr>
                <w:ilvl w:val="0"/>
                <w:numId w:val="60"/>
              </w:numPr>
            </w:pPr>
            <w:r w:rsidRPr="00E310F2">
              <w:t>Company fatigue management procedures</w:t>
            </w:r>
          </w:p>
          <w:p w14:paraId="3E1938A7" w14:textId="2A513EC3" w:rsidR="007911C0" w:rsidRPr="001772C8" w:rsidRDefault="007911C0" w:rsidP="007911C0">
            <w:pPr>
              <w:pStyle w:val="TableHeader"/>
            </w:pPr>
            <w:r w:rsidRPr="00E310F2">
              <w:t>Duration: 1hr (1x 50 min sessions with 10 min break)</w:t>
            </w:r>
          </w:p>
        </w:tc>
        <w:tc>
          <w:tcPr>
            <w:tcW w:w="3274" w:type="dxa"/>
          </w:tcPr>
          <w:p w14:paraId="689F277F" w14:textId="65F7B55E" w:rsidR="007911C0" w:rsidRPr="001772C8" w:rsidRDefault="00DE30D0" w:rsidP="00DE30D0">
            <w:pPr>
              <w:ind w:left="751" w:hanging="751"/>
            </w:pPr>
            <w:r w:rsidRPr="003E4949">
              <w:rPr>
                <w:rStyle w:val="Authorinstructionsbold"/>
                <w:color w:val="AC2C0C"/>
              </w:rPr>
              <w:t>Note:</w:t>
            </w:r>
            <w:r w:rsidRPr="003E4949">
              <w:rPr>
                <w:rStyle w:val="Authorinstructionsbold"/>
                <w:color w:val="AC2C0C"/>
              </w:rPr>
              <w:tab/>
            </w:r>
            <w:r w:rsidRPr="003E4949">
              <w:rPr>
                <w:rStyle w:val="Authorinstructions"/>
                <w:color w:val="AC2C0C"/>
              </w:rPr>
              <w:t>Suggested session timings only</w:t>
            </w:r>
          </w:p>
        </w:tc>
      </w:tr>
      <w:tr w:rsidR="007911C0" w:rsidRPr="00B63514" w14:paraId="3AAEC625" w14:textId="77777777" w:rsidTr="004205FE">
        <w:trPr>
          <w:cantSplit/>
        </w:trPr>
        <w:tc>
          <w:tcPr>
            <w:tcW w:w="6416" w:type="dxa"/>
          </w:tcPr>
          <w:p w14:paraId="09E194B6" w14:textId="77777777" w:rsidR="007911C0" w:rsidRDefault="007911C0" w:rsidP="007911C0">
            <w:pPr>
              <w:pStyle w:val="Tabletext"/>
            </w:pPr>
            <w:r w:rsidRPr="00E310F2">
              <w:t>4.1 Fatigue Risk Management Policies</w:t>
            </w:r>
          </w:p>
          <w:p w14:paraId="721DFFC3" w14:textId="2E12C3BD" w:rsidR="007911C0" w:rsidRPr="001772C8" w:rsidRDefault="007911C0" w:rsidP="00A64CFD">
            <w:pPr>
              <w:pStyle w:val="Tablebullet"/>
            </w:pPr>
            <w:r>
              <w:t xml:space="preserve">Develop an understanding of organisational fatigue risk </w:t>
            </w:r>
            <w:r w:rsidRPr="00E310F2">
              <w:t>management policies appropriate for the individuals’ position and duties</w:t>
            </w:r>
            <w:r>
              <w:t>.</w:t>
            </w:r>
          </w:p>
        </w:tc>
        <w:tc>
          <w:tcPr>
            <w:tcW w:w="3274" w:type="dxa"/>
          </w:tcPr>
          <w:p w14:paraId="03E9C81D" w14:textId="5E12CBC8" w:rsidR="007911C0" w:rsidRPr="001772C8" w:rsidRDefault="007911C0" w:rsidP="007911C0">
            <w:r w:rsidRPr="00E310F2">
              <w:t xml:space="preserve">Session </w:t>
            </w:r>
            <w:r>
              <w:t>7</w:t>
            </w:r>
          </w:p>
        </w:tc>
      </w:tr>
      <w:tr w:rsidR="007911C0" w:rsidRPr="00B63514" w14:paraId="18D5E8BB" w14:textId="77777777" w:rsidTr="004205FE">
        <w:trPr>
          <w:cantSplit/>
        </w:trPr>
        <w:tc>
          <w:tcPr>
            <w:tcW w:w="6416" w:type="dxa"/>
          </w:tcPr>
          <w:p w14:paraId="20EBF74A" w14:textId="77777777" w:rsidR="007911C0" w:rsidRDefault="007911C0" w:rsidP="007911C0">
            <w:pPr>
              <w:pStyle w:val="Tabletext"/>
            </w:pPr>
            <w:r w:rsidRPr="00E310F2">
              <w:t>4.2 Application of Flight and Duty Limits</w:t>
            </w:r>
          </w:p>
          <w:p w14:paraId="5DF44977" w14:textId="177A8C41" w:rsidR="007911C0" w:rsidRPr="001772C8" w:rsidRDefault="007911C0" w:rsidP="00A64CFD">
            <w:pPr>
              <w:pStyle w:val="Tablebullet"/>
            </w:pPr>
            <w:r>
              <w:t>Ensure an understanding of the application of organisational flight and duty time limits.</w:t>
            </w:r>
          </w:p>
        </w:tc>
        <w:tc>
          <w:tcPr>
            <w:tcW w:w="3274" w:type="dxa"/>
          </w:tcPr>
          <w:p w14:paraId="7FB333C4" w14:textId="6B1219A9" w:rsidR="007911C0" w:rsidRPr="001772C8" w:rsidRDefault="007911C0" w:rsidP="007911C0">
            <w:r w:rsidRPr="00E310F2">
              <w:t xml:space="preserve">Session </w:t>
            </w:r>
            <w:r>
              <w:t>7</w:t>
            </w:r>
          </w:p>
        </w:tc>
      </w:tr>
      <w:tr w:rsidR="007911C0" w:rsidRPr="00B63514" w14:paraId="78DE85B2" w14:textId="77777777" w:rsidTr="004205FE">
        <w:trPr>
          <w:cantSplit/>
        </w:trPr>
        <w:tc>
          <w:tcPr>
            <w:tcW w:w="6416" w:type="dxa"/>
          </w:tcPr>
          <w:p w14:paraId="53636032" w14:textId="77777777" w:rsidR="007911C0" w:rsidRDefault="007911C0" w:rsidP="007911C0">
            <w:pPr>
              <w:pStyle w:val="Tabletext"/>
            </w:pPr>
            <w:r w:rsidRPr="00E310F2">
              <w:t>4.3 Fatigue Management processes and Procedures</w:t>
            </w:r>
          </w:p>
          <w:p w14:paraId="614E1198" w14:textId="266E3C0D" w:rsidR="007911C0" w:rsidRPr="001772C8" w:rsidRDefault="007911C0" w:rsidP="00A64CFD">
            <w:pPr>
              <w:pStyle w:val="Tablebullet"/>
            </w:pPr>
            <w:r w:rsidRPr="005E1A5A">
              <w:t>Develop a</w:t>
            </w:r>
            <w:r w:rsidRPr="00E310F2">
              <w:t xml:space="preserve"> working understanding of organisational fatigue management procedures and processes (including proper use of forms)</w:t>
            </w:r>
            <w:r>
              <w:t>.</w:t>
            </w:r>
          </w:p>
        </w:tc>
        <w:tc>
          <w:tcPr>
            <w:tcW w:w="3274" w:type="dxa"/>
          </w:tcPr>
          <w:p w14:paraId="0B05CEE3" w14:textId="38E2173C" w:rsidR="007911C0" w:rsidRPr="001772C8" w:rsidRDefault="007911C0" w:rsidP="007911C0">
            <w:r w:rsidRPr="00E310F2">
              <w:t xml:space="preserve">Session </w:t>
            </w:r>
            <w:r>
              <w:t>7</w:t>
            </w:r>
          </w:p>
        </w:tc>
      </w:tr>
      <w:tr w:rsidR="007911C0" w:rsidRPr="00B63514" w14:paraId="7042D300" w14:textId="77777777" w:rsidTr="004205FE">
        <w:trPr>
          <w:cantSplit/>
        </w:trPr>
        <w:tc>
          <w:tcPr>
            <w:tcW w:w="6416" w:type="dxa"/>
          </w:tcPr>
          <w:p w14:paraId="6E02890D" w14:textId="77777777" w:rsidR="007911C0" w:rsidRDefault="007911C0" w:rsidP="007911C0">
            <w:pPr>
              <w:pStyle w:val="Tabletext"/>
            </w:pPr>
            <w:r w:rsidRPr="00E310F2">
              <w:t>4.5 Extension policy and procedures</w:t>
            </w:r>
          </w:p>
          <w:p w14:paraId="0BBBF674" w14:textId="725098C1" w:rsidR="007911C0" w:rsidRPr="001772C8" w:rsidRDefault="007911C0" w:rsidP="00A64CFD">
            <w:pPr>
              <w:pStyle w:val="Tablebullet"/>
            </w:pPr>
            <w:r>
              <w:t>Understand the application of organisational</w:t>
            </w:r>
            <w:r w:rsidRPr="00E310F2">
              <w:t xml:space="preserve"> policy and procedure for extensions (and exceedances)</w:t>
            </w:r>
            <w:r>
              <w:t>.</w:t>
            </w:r>
          </w:p>
        </w:tc>
        <w:tc>
          <w:tcPr>
            <w:tcW w:w="3274" w:type="dxa"/>
          </w:tcPr>
          <w:p w14:paraId="44EA6C20" w14:textId="1AE624B7" w:rsidR="007911C0" w:rsidRPr="001772C8" w:rsidRDefault="007911C0" w:rsidP="007911C0">
            <w:r w:rsidRPr="00E310F2">
              <w:t xml:space="preserve">Session </w:t>
            </w:r>
            <w:r>
              <w:t>8</w:t>
            </w:r>
          </w:p>
        </w:tc>
      </w:tr>
      <w:tr w:rsidR="007911C0" w:rsidRPr="00B63514" w14:paraId="343003AA" w14:textId="77777777" w:rsidTr="004205FE">
        <w:trPr>
          <w:cantSplit/>
        </w:trPr>
        <w:tc>
          <w:tcPr>
            <w:tcW w:w="6416" w:type="dxa"/>
          </w:tcPr>
          <w:p w14:paraId="190106A6" w14:textId="77777777" w:rsidR="007911C0" w:rsidRDefault="007911C0" w:rsidP="007911C0">
            <w:pPr>
              <w:pStyle w:val="Tabletext"/>
            </w:pPr>
            <w:r w:rsidRPr="00E310F2">
              <w:t>4.6 Flight Crew Members’ obligations</w:t>
            </w:r>
          </w:p>
          <w:p w14:paraId="4EA59CDD" w14:textId="5768BC62" w:rsidR="007911C0" w:rsidRPr="001772C8" w:rsidRDefault="007911C0" w:rsidP="00A64CFD">
            <w:pPr>
              <w:pStyle w:val="Tablebullet"/>
            </w:pPr>
            <w:r>
              <w:t>Deve</w:t>
            </w:r>
            <w:r w:rsidRPr="00E310F2">
              <w:t>lop an awareness of the pilot’s obligations regarding individual fatigue management</w:t>
            </w:r>
            <w:r>
              <w:t>.</w:t>
            </w:r>
          </w:p>
        </w:tc>
        <w:tc>
          <w:tcPr>
            <w:tcW w:w="3274" w:type="dxa"/>
          </w:tcPr>
          <w:p w14:paraId="427F997C" w14:textId="19C770FE" w:rsidR="007911C0" w:rsidRPr="001772C8" w:rsidRDefault="007911C0" w:rsidP="007911C0">
            <w:r>
              <w:t>Session 8</w:t>
            </w:r>
          </w:p>
        </w:tc>
      </w:tr>
      <w:tr w:rsidR="007911C0" w:rsidRPr="00B63514" w14:paraId="2C5AB66D" w14:textId="77777777" w:rsidTr="004205FE">
        <w:trPr>
          <w:cantSplit/>
        </w:trPr>
        <w:tc>
          <w:tcPr>
            <w:tcW w:w="6416" w:type="dxa"/>
          </w:tcPr>
          <w:p w14:paraId="680FF0A3" w14:textId="77777777" w:rsidR="007911C0" w:rsidRDefault="007911C0" w:rsidP="007911C0">
            <w:pPr>
              <w:pStyle w:val="Tabletext"/>
            </w:pPr>
            <w:r w:rsidRPr="00E310F2">
              <w:t>4.7 Rostering and recording system</w:t>
            </w:r>
          </w:p>
          <w:p w14:paraId="31094D87" w14:textId="468F92C7" w:rsidR="007911C0" w:rsidRPr="001772C8" w:rsidRDefault="007911C0" w:rsidP="00A64CFD">
            <w:pPr>
              <w:pStyle w:val="Tablebullet"/>
            </w:pPr>
            <w:r>
              <w:t>Understand the u</w:t>
            </w:r>
            <w:r w:rsidRPr="00E310F2">
              <w:t>se of the organisation’s rostering and recording system</w:t>
            </w:r>
            <w:r>
              <w:t>.</w:t>
            </w:r>
          </w:p>
        </w:tc>
        <w:tc>
          <w:tcPr>
            <w:tcW w:w="3274" w:type="dxa"/>
          </w:tcPr>
          <w:p w14:paraId="4CEFF36F" w14:textId="2F0B9A47" w:rsidR="007911C0" w:rsidRPr="001772C8" w:rsidRDefault="007911C0" w:rsidP="007911C0">
            <w:r>
              <w:t>Session 8</w:t>
            </w:r>
          </w:p>
        </w:tc>
      </w:tr>
    </w:tbl>
    <w:p w14:paraId="571D7127" w14:textId="6DDAE2B1" w:rsidR="00497F0E" w:rsidRDefault="004D3D50" w:rsidP="004D3D50">
      <w:pPr>
        <w:pStyle w:val="Heading3"/>
      </w:pPr>
      <w:bookmarkStart w:id="39" w:name="_Toc191533315"/>
      <w:r>
        <w:lastRenderedPageBreak/>
        <w:t>Fatigue hazard identification</w:t>
      </w:r>
      <w:bookmarkEnd w:id="39"/>
    </w:p>
    <w:p w14:paraId="1360B6DA" w14:textId="77777777" w:rsidR="00631EFA" w:rsidRPr="00E310F2" w:rsidRDefault="00631EFA" w:rsidP="00631EFA">
      <w:r w:rsidRPr="002E584A">
        <w:rPr>
          <w:highlight w:val="green"/>
        </w:rPr>
        <w:t>&lt;XXXX&gt;</w:t>
      </w:r>
      <w:r w:rsidRPr="00E310F2">
        <w:t xml:space="preserve"> will undertake fatigue hazard identification and management, to ensure that pilots can safely operate an aircraft or perform safety related duties and minimise any fatigue risk.</w:t>
      </w:r>
    </w:p>
    <w:p w14:paraId="4E8561A4" w14:textId="0053982D" w:rsidR="004D3D50" w:rsidRDefault="00631EFA" w:rsidP="00631EFA">
      <w:r>
        <w:t>The fatigue hazard identification follows through three</w:t>
      </w:r>
      <w:r w:rsidRPr="00E310F2">
        <w:t xml:space="preserve"> phases and will be an ongoing process</w:t>
      </w:r>
      <w:r>
        <w:t xml:space="preserve">. </w:t>
      </w:r>
      <w:r w:rsidRPr="00E310F2">
        <w:t xml:space="preserve">It will also be used to determine adjustments to prescriptive limits to suit </w:t>
      </w:r>
      <w:r w:rsidRPr="00E310F2">
        <w:rPr>
          <w:highlight w:val="green"/>
        </w:rPr>
        <w:t>&lt;XXXX&gt;’s</w:t>
      </w:r>
      <w:r w:rsidRPr="00E310F2">
        <w:t xml:space="preserve"> operations and circumstances (which will not in any case exceed Appendix </w:t>
      </w:r>
      <w:r>
        <w:t>2</w:t>
      </w:r>
      <w:r w:rsidRPr="00E310F2">
        <w:t xml:space="preserve"> limits)</w:t>
      </w:r>
      <w:r>
        <w:t xml:space="preserve">. </w:t>
      </w:r>
      <w:r w:rsidRPr="00E310F2">
        <w:t>Any proposed operations will be subject to the fatigue hazard identification process before pilots will be permitted to conduct the operation</w:t>
      </w:r>
      <w:r>
        <w:t xml:space="preserve">. </w:t>
      </w:r>
      <w:r w:rsidRPr="00E310F2">
        <w:t>The process may also determine other controls that can be used to minimise fatigue risks.</w:t>
      </w:r>
    </w:p>
    <w:p w14:paraId="0A5CBFBF" w14:textId="77777777" w:rsidR="00731681" w:rsidRPr="00E310F2" w:rsidRDefault="00731681" w:rsidP="00731681">
      <w:r w:rsidRPr="002E584A">
        <w:rPr>
          <w:highlight w:val="green"/>
        </w:rPr>
        <w:t>&lt;XXXX&gt;</w:t>
      </w:r>
      <w:r w:rsidRPr="00E310F2">
        <w:t xml:space="preserve"> will undertake the following hazard identification and risk management phases:</w:t>
      </w:r>
    </w:p>
    <w:p w14:paraId="23BAC240" w14:textId="6A4E36E3" w:rsidR="00631EFA" w:rsidRDefault="00731681" w:rsidP="00631EFA">
      <w:pPr>
        <w:pStyle w:val="Heading4"/>
      </w:pPr>
      <w:r>
        <w:t>Initial hazard identification</w:t>
      </w:r>
    </w:p>
    <w:p w14:paraId="05E3AD12" w14:textId="77777777" w:rsidR="003B4578" w:rsidRPr="00E310F2" w:rsidRDefault="003B4578" w:rsidP="003B4578">
      <w:r w:rsidRPr="00EF5F7B">
        <w:rPr>
          <w:highlight w:val="green"/>
        </w:rPr>
        <w:t>&lt;XXXX&gt;</w:t>
      </w:r>
      <w:r w:rsidRPr="00E310F2">
        <w:t xml:space="preserve"> will identify fatigue hazards that could potentially cause harm to the health and safety of people or damage to plant and equipment</w:t>
      </w:r>
      <w:r>
        <w:t xml:space="preserve">. </w:t>
      </w:r>
      <w:r w:rsidRPr="00E310F2">
        <w:rPr>
          <w:highlight w:val="green"/>
        </w:rPr>
        <w:t>&lt;XXXX&gt;</w:t>
      </w:r>
      <w:r w:rsidRPr="00E310F2">
        <w:t xml:space="preserve"> will work with pilots and other staff to identify fatigue hazards that may occur within the following situations:</w:t>
      </w:r>
    </w:p>
    <w:p w14:paraId="0A732ED5" w14:textId="1930FFE7" w:rsidR="003B4578" w:rsidRPr="003B4578" w:rsidRDefault="003B4578" w:rsidP="003D59A1">
      <w:pPr>
        <w:pStyle w:val="ListBullet"/>
      </w:pPr>
      <w:r w:rsidRPr="003B4578">
        <w:t>work tasks &amp; how performed (e.g. rostering practices, flying without an autopilot)</w:t>
      </w:r>
    </w:p>
    <w:p w14:paraId="7FD86A0E" w14:textId="07D60315" w:rsidR="003B4578" w:rsidRPr="003B4578" w:rsidRDefault="003B4578" w:rsidP="003D59A1">
      <w:pPr>
        <w:pStyle w:val="ListBullet"/>
      </w:pPr>
      <w:r w:rsidRPr="003B4578">
        <w:t>physical work environment (e.g. hot weather conditions)</w:t>
      </w:r>
    </w:p>
    <w:p w14:paraId="2C69A2A2" w14:textId="3840FF04" w:rsidR="003B4578" w:rsidRPr="003B4578" w:rsidRDefault="003B4578" w:rsidP="003D59A1">
      <w:pPr>
        <w:pStyle w:val="ListBullet"/>
      </w:pPr>
      <w:r w:rsidRPr="003B4578">
        <w:t>use of equipment, material (e.g. NVG operations)</w:t>
      </w:r>
    </w:p>
    <w:p w14:paraId="6B90EAF4" w14:textId="308413BF" w:rsidR="003B4578" w:rsidRPr="003B4578" w:rsidRDefault="003B4578" w:rsidP="003D59A1">
      <w:pPr>
        <w:pStyle w:val="ListBullet"/>
      </w:pPr>
      <w:r w:rsidRPr="003B4578">
        <w:t>work design and management (e.g. low level flying or limits for newly qualified pilots).</w:t>
      </w:r>
    </w:p>
    <w:p w14:paraId="31928522" w14:textId="77777777" w:rsidR="003B4578" w:rsidRPr="003B4578" w:rsidRDefault="003B4578" w:rsidP="003B4578">
      <w:pPr>
        <w:pStyle w:val="Normalafterlist"/>
        <w:rPr>
          <w:sz w:val="20"/>
          <w:szCs w:val="20"/>
        </w:rPr>
      </w:pPr>
      <w:r w:rsidRPr="003B4578">
        <w:rPr>
          <w:sz w:val="20"/>
          <w:szCs w:val="20"/>
          <w:highlight w:val="green"/>
        </w:rPr>
        <w:t xml:space="preserve">&lt;XXXX&gt; </w:t>
      </w:r>
      <w:r w:rsidRPr="003B4578">
        <w:rPr>
          <w:sz w:val="20"/>
          <w:szCs w:val="20"/>
        </w:rPr>
        <w:t>may use a number of methods to assist in the process of identifying fatigue hazards and these may include one or more of the following:</w:t>
      </w:r>
    </w:p>
    <w:p w14:paraId="5D0A31CE" w14:textId="77777777" w:rsidR="003B4578" w:rsidRPr="003B4578" w:rsidRDefault="003B4578" w:rsidP="003D59A1">
      <w:pPr>
        <w:pStyle w:val="ListBullet"/>
      </w:pPr>
      <w:r w:rsidRPr="003B4578">
        <w:t>pilot’s input from their experience of particular types of operations</w:t>
      </w:r>
    </w:p>
    <w:p w14:paraId="6B259E79" w14:textId="77777777" w:rsidR="003B4578" w:rsidRPr="003B4578" w:rsidRDefault="003B4578" w:rsidP="003D59A1">
      <w:pPr>
        <w:pStyle w:val="ListBullet"/>
      </w:pPr>
      <w:r w:rsidRPr="003B4578">
        <w:t xml:space="preserve">any fatigue problems brought to the attention of the Chief Pilot </w:t>
      </w:r>
      <w:r w:rsidRPr="003B4578">
        <w:rPr>
          <w:highlight w:val="green"/>
        </w:rPr>
        <w:t>(or delegated person)</w:t>
      </w:r>
    </w:p>
    <w:p w14:paraId="1D3D84B7" w14:textId="77777777" w:rsidR="003B4578" w:rsidRPr="003B4578" w:rsidRDefault="003B4578" w:rsidP="003D59A1">
      <w:pPr>
        <w:pStyle w:val="ListBullet"/>
      </w:pPr>
      <w:r w:rsidRPr="003B4578">
        <w:t>information from Flight and Duty records, including fatigue reports, extension reports and any reported exceedances</w:t>
      </w:r>
    </w:p>
    <w:p w14:paraId="5C192497" w14:textId="77777777" w:rsidR="003B4578" w:rsidRPr="003B4578" w:rsidRDefault="003B4578" w:rsidP="003D59A1">
      <w:pPr>
        <w:pStyle w:val="ListBullet"/>
      </w:pPr>
      <w:r w:rsidRPr="003B4578">
        <w:t>consulting with colleagues/discussion</w:t>
      </w:r>
    </w:p>
    <w:p w14:paraId="4B9D92F7" w14:textId="77777777" w:rsidR="003B4578" w:rsidRPr="003B4578" w:rsidRDefault="003B4578" w:rsidP="003D59A1">
      <w:pPr>
        <w:pStyle w:val="ListBullet"/>
      </w:pPr>
      <w:r w:rsidRPr="003B4578">
        <w:t>review of standards, procedures and systems (including observations)</w:t>
      </w:r>
    </w:p>
    <w:p w14:paraId="771BECF6" w14:textId="77777777" w:rsidR="003B4578" w:rsidRPr="003B4578" w:rsidRDefault="003B4578" w:rsidP="003D59A1">
      <w:pPr>
        <w:pStyle w:val="ListBullet"/>
      </w:pPr>
      <w:r w:rsidRPr="003B4578">
        <w:t>staff surveys or questionnaires (if conducted)</w:t>
      </w:r>
    </w:p>
    <w:p w14:paraId="055E9467" w14:textId="77777777" w:rsidR="003B4578" w:rsidRPr="003B4578" w:rsidRDefault="003B4578" w:rsidP="003D59A1">
      <w:pPr>
        <w:pStyle w:val="ListBullet"/>
      </w:pPr>
      <w:r w:rsidRPr="003B4578">
        <w:t>external sources (such as industry specific knowledge sources and industry groups)</w:t>
      </w:r>
    </w:p>
    <w:p w14:paraId="186FF0C9" w14:textId="77777777" w:rsidR="003B4578" w:rsidRPr="003B4578" w:rsidRDefault="003B4578" w:rsidP="003D59A1">
      <w:pPr>
        <w:pStyle w:val="ListBullet"/>
      </w:pPr>
      <w:r w:rsidRPr="003B4578">
        <w:t>details from external audits/safety assessments.</w:t>
      </w:r>
    </w:p>
    <w:p w14:paraId="19751FCB" w14:textId="6F752535" w:rsidR="003B4578" w:rsidRPr="003B4578" w:rsidRDefault="003B4578" w:rsidP="003B4578">
      <w:pPr>
        <w:pStyle w:val="Normalafterlist"/>
        <w:rPr>
          <w:sz w:val="20"/>
          <w:szCs w:val="20"/>
        </w:rPr>
      </w:pPr>
      <w:r w:rsidRPr="003B4578">
        <w:rPr>
          <w:sz w:val="20"/>
          <w:szCs w:val="20"/>
          <w:highlight w:val="green"/>
        </w:rPr>
        <w:t xml:space="preserve">&lt;XXXX&gt; </w:t>
      </w:r>
      <w:r w:rsidRPr="003B4578">
        <w:rPr>
          <w:sz w:val="20"/>
          <w:szCs w:val="20"/>
        </w:rPr>
        <w:t xml:space="preserve">will take action to minimise or eliminate fatigue risk </w:t>
      </w:r>
      <w:r w:rsidR="000F355C">
        <w:rPr>
          <w:sz w:val="20"/>
          <w:szCs w:val="20"/>
        </w:rPr>
        <w:t>‘</w:t>
      </w:r>
      <w:r w:rsidRPr="003B4578">
        <w:rPr>
          <w:sz w:val="20"/>
          <w:szCs w:val="20"/>
        </w:rPr>
        <w:t>as low as reasonably practicable</w:t>
      </w:r>
      <w:r w:rsidR="000F355C">
        <w:rPr>
          <w:sz w:val="20"/>
          <w:szCs w:val="20"/>
        </w:rPr>
        <w:t>’</w:t>
      </w:r>
      <w:r w:rsidRPr="003B4578">
        <w:rPr>
          <w:sz w:val="20"/>
          <w:szCs w:val="20"/>
        </w:rPr>
        <w:t>. Information gathered through this phase and the following two phases will be used to populate Table 1</w:t>
      </w:r>
      <w:r w:rsidR="00620F89">
        <w:rPr>
          <w:sz w:val="20"/>
          <w:szCs w:val="20"/>
        </w:rPr>
        <w:t>1</w:t>
      </w:r>
      <w:r w:rsidRPr="003B4578">
        <w:rPr>
          <w:sz w:val="20"/>
          <w:szCs w:val="20"/>
        </w:rPr>
        <w:t xml:space="preserve"> </w:t>
      </w:r>
      <w:r w:rsidRPr="003B4578">
        <w:rPr>
          <w:sz w:val="20"/>
          <w:szCs w:val="20"/>
          <w:highlight w:val="green"/>
        </w:rPr>
        <w:t>(or an equivalent)</w:t>
      </w:r>
      <w:r w:rsidRPr="003B4578">
        <w:rPr>
          <w:sz w:val="20"/>
          <w:szCs w:val="20"/>
        </w:rPr>
        <w:t xml:space="preserve">. </w:t>
      </w:r>
    </w:p>
    <w:p w14:paraId="3D51813E" w14:textId="6B3EA87C" w:rsidR="003B4578" w:rsidRPr="00E310F2" w:rsidRDefault="003B4578" w:rsidP="003B4578">
      <w:r>
        <w:t xml:space="preserve">Column 1 </w:t>
      </w:r>
      <w:r w:rsidRPr="00D215FB">
        <w:rPr>
          <w:highlight w:val="yellow"/>
        </w:rPr>
        <w:t>in Table 1</w:t>
      </w:r>
      <w:r w:rsidR="00620F89">
        <w:rPr>
          <w:highlight w:val="yellow"/>
        </w:rPr>
        <w:t>1</w:t>
      </w:r>
      <w:r w:rsidRPr="00E310F2">
        <w:t xml:space="preserve"> details the hazards identified by the above steps</w:t>
      </w:r>
      <w:r>
        <w:t xml:space="preserve">. </w:t>
      </w:r>
      <w:r w:rsidRPr="00E310F2">
        <w:t xml:space="preserve">Any existing controls (such as legislation) will be entered into the table (column 2). This column will also include any other controls that could reasonably be considered as acting to manage the fatigue risk such as workload on the ground, the temperature, noise and vibration, hunger and hydration. </w:t>
      </w:r>
      <w:r>
        <w:t>Column 3 designates whether the hazard is still present and / or reduced.</w:t>
      </w:r>
    </w:p>
    <w:p w14:paraId="7AD800D6" w14:textId="42D62553" w:rsidR="003B4578" w:rsidRPr="00E310F2" w:rsidRDefault="003B4578" w:rsidP="003B4578">
      <w:r>
        <w:t xml:space="preserve">Further risk management controls (especially limit adjustment) to manage the risk </w:t>
      </w:r>
      <w:r w:rsidR="000F355C">
        <w:t>‘</w:t>
      </w:r>
      <w:r>
        <w:t>as low as reasonably practicable</w:t>
      </w:r>
      <w:r w:rsidR="000F355C">
        <w:t>’</w:t>
      </w:r>
      <w:r>
        <w:t xml:space="preserve"> will be found in column 4. </w:t>
      </w:r>
      <w:r w:rsidRPr="00E310F2">
        <w:t xml:space="preserve">It is important to consider any informal controls that are being used and consider whether they need to be made more formal (documented) as an additional control to ensure they are reliably applied. The information in column </w:t>
      </w:r>
      <w:r>
        <w:t>4</w:t>
      </w:r>
      <w:r w:rsidRPr="00E310F2">
        <w:t xml:space="preserve"> should then be considered for adequacy and a decision made as to whether any limits such as those in in Section </w:t>
      </w:r>
      <w:r>
        <w:fldChar w:fldCharType="begin"/>
      </w:r>
      <w:r>
        <w:instrText xml:space="preserve"> REF _Ref33001375 \r \h </w:instrText>
      </w:r>
      <w:r>
        <w:fldChar w:fldCharType="separate"/>
      </w:r>
      <w:r>
        <w:t>1.2.3</w:t>
      </w:r>
      <w:r>
        <w:fldChar w:fldCharType="end"/>
      </w:r>
      <w:r w:rsidRPr="00E310F2">
        <w:t xml:space="preserve"> Duty </w:t>
      </w:r>
      <w:r w:rsidR="0094752A">
        <w:t>t</w:t>
      </w:r>
      <w:r w:rsidRPr="00E310F2">
        <w:t>ime</w:t>
      </w:r>
      <w:r w:rsidR="0094752A">
        <w:t>,</w:t>
      </w:r>
      <w:r w:rsidRPr="00E310F2">
        <w:t xml:space="preserve"> FDP, </w:t>
      </w:r>
      <w:r w:rsidR="005B3A30">
        <w:t>f</w:t>
      </w:r>
      <w:r w:rsidRPr="00E310F2">
        <w:t xml:space="preserve">light </w:t>
      </w:r>
      <w:r w:rsidR="005B3A30">
        <w:t>t</w:t>
      </w:r>
      <w:r w:rsidRPr="00E310F2">
        <w:t xml:space="preserve">ime and </w:t>
      </w:r>
      <w:r w:rsidR="0094752A">
        <w:t>c</w:t>
      </w:r>
      <w:r w:rsidRPr="00E310F2">
        <w:t>umulative limits need to be adjusted.</w:t>
      </w:r>
      <w:r>
        <w:t xml:space="preserve"> Column 5 designates whether the hazard remains and / or is further reduced with the mitigation(s).</w:t>
      </w:r>
    </w:p>
    <w:p w14:paraId="4BA4FF5D" w14:textId="77777777" w:rsidR="003B4578" w:rsidRPr="00E310F2" w:rsidRDefault="003B4578" w:rsidP="003B4578">
      <w:r>
        <w:t>To ensure monitoring and evaluation of the risk management procedures, a responsible person will be assigned for each entry and any further policy or pract</w:t>
      </w:r>
      <w:r w:rsidRPr="00E310F2">
        <w:t xml:space="preserve">ice considerations will be entered into column </w:t>
      </w:r>
      <w:r>
        <w:t>6.</w:t>
      </w:r>
    </w:p>
    <w:p w14:paraId="13E562BD" w14:textId="60608D66" w:rsidR="003B4578" w:rsidRPr="00E310F2" w:rsidRDefault="003B4578" w:rsidP="003B4578">
      <w:r>
        <w:t xml:space="preserve">The major outcome of this initial phase is to identify </w:t>
      </w:r>
      <w:r w:rsidRPr="00E310F2">
        <w:t>hazards and recommend any mitigations required.</w:t>
      </w:r>
    </w:p>
    <w:p w14:paraId="620998DE" w14:textId="77777777" w:rsidR="003B4578" w:rsidRPr="00E310F2" w:rsidRDefault="003B4578" w:rsidP="003B4578">
      <w:r w:rsidRPr="00F9422D">
        <w:rPr>
          <w:rStyle w:val="Strong"/>
        </w:rPr>
        <w:lastRenderedPageBreak/>
        <w:t>Incident</w:t>
      </w:r>
      <w:r>
        <w:rPr>
          <w:rStyle w:val="Strong"/>
        </w:rPr>
        <w:t>s</w:t>
      </w:r>
      <w:r w:rsidRPr="00F9422D">
        <w:rPr>
          <w:rStyle w:val="Strong"/>
        </w:rPr>
        <w:t>:</w:t>
      </w:r>
      <w:r>
        <w:t xml:space="preserve"> </w:t>
      </w:r>
      <w:r w:rsidRPr="00E310F2">
        <w:rPr>
          <w:highlight w:val="green"/>
        </w:rPr>
        <w:t xml:space="preserve">&lt;XXXX&gt; </w:t>
      </w:r>
      <w:r w:rsidRPr="00E310F2">
        <w:t>will analyse reports received through the incident and/or fatigue occurrence or extension reporting systems for root causes (the ‘why’ of a situation)</w:t>
      </w:r>
      <w:r>
        <w:t xml:space="preserve">. </w:t>
      </w:r>
    </w:p>
    <w:p w14:paraId="253A5CEF" w14:textId="77777777" w:rsidR="003B4578" w:rsidRPr="00E310F2" w:rsidRDefault="003B4578" w:rsidP="003B4578">
      <w:r>
        <w:t>The results of this analysis may</w:t>
      </w:r>
      <w:r w:rsidRPr="00E310F2">
        <w:t xml:space="preserve"> identif</w:t>
      </w:r>
      <w:r>
        <w:t xml:space="preserve">y new </w:t>
      </w:r>
      <w:r w:rsidRPr="00E310F2">
        <w:t xml:space="preserve">fatigue hazards or </w:t>
      </w:r>
      <w:r>
        <w:t xml:space="preserve">lead to </w:t>
      </w:r>
      <w:r w:rsidRPr="00E310F2">
        <w:t>amend</w:t>
      </w:r>
      <w:r>
        <w:t>ing</w:t>
      </w:r>
      <w:r w:rsidRPr="00E310F2">
        <w:t xml:space="preserve"> existing fatigue risk mitigation</w:t>
      </w:r>
      <w:r>
        <w:t>.</w:t>
      </w:r>
    </w:p>
    <w:p w14:paraId="4B0BFFF6" w14:textId="6C48BD4D" w:rsidR="003B4578" w:rsidRPr="00E310F2" w:rsidRDefault="003B4578" w:rsidP="003B4578">
      <w:r>
        <w:t>These results must be entered into Table 1</w:t>
      </w:r>
      <w:r w:rsidR="00620F89">
        <w:t>1</w:t>
      </w:r>
      <w:r>
        <w:t xml:space="preserve"> (and may have a reference linking them back to the specific </w:t>
      </w:r>
      <w:r w:rsidRPr="00E310F2">
        <w:t>report).</w:t>
      </w:r>
    </w:p>
    <w:p w14:paraId="2667509E" w14:textId="1E2A080D" w:rsidR="003B4578" w:rsidRPr="00E310F2" w:rsidRDefault="003B4578" w:rsidP="003B4578">
      <w:r>
        <w:t>(Refer Section</w:t>
      </w:r>
      <w:r w:rsidR="00D215FB">
        <w:t>s</w:t>
      </w:r>
      <w:r>
        <w:t xml:space="preserve"> </w:t>
      </w:r>
      <w:r>
        <w:fldChar w:fldCharType="begin"/>
      </w:r>
      <w:r>
        <w:instrText xml:space="preserve"> REF _Ref33001394 \r \h </w:instrText>
      </w:r>
      <w:r>
        <w:fldChar w:fldCharType="separate"/>
      </w:r>
      <w:r>
        <w:t>1.2.13</w:t>
      </w:r>
      <w:r>
        <w:fldChar w:fldCharType="end"/>
      </w:r>
      <w:r>
        <w:t xml:space="preserve"> Reporting</w:t>
      </w:r>
      <w:r w:rsidR="00D215FB">
        <w:t xml:space="preserve"> and</w:t>
      </w:r>
      <w:r w:rsidRPr="00E310F2">
        <w:t xml:space="preserve"> </w:t>
      </w:r>
      <w:r>
        <w:fldChar w:fldCharType="begin"/>
      </w:r>
      <w:r>
        <w:instrText xml:space="preserve"> REF _Ref32998920 \r \h </w:instrText>
      </w:r>
      <w:r>
        <w:fldChar w:fldCharType="separate"/>
      </w:r>
      <w:r>
        <w:t>1.2.13.2</w:t>
      </w:r>
      <w:r>
        <w:fldChar w:fldCharType="end"/>
      </w:r>
      <w:r w:rsidRPr="00E310F2">
        <w:t xml:space="preserve"> Extensions</w:t>
      </w:r>
      <w:r>
        <w:t>)</w:t>
      </w:r>
      <w:r w:rsidRPr="00E310F2">
        <w:t>.</w:t>
      </w:r>
    </w:p>
    <w:p w14:paraId="648C857A" w14:textId="636FEB26" w:rsidR="003B4578" w:rsidRPr="00E310F2" w:rsidRDefault="003B4578" w:rsidP="003B4578">
      <w:r w:rsidRPr="00F9422D">
        <w:rPr>
          <w:rStyle w:val="Strong"/>
        </w:rPr>
        <w:t>Annual Review and Significant Change:</w:t>
      </w:r>
      <w:r w:rsidRPr="00E310F2">
        <w:t xml:space="preserve"> At this time the fatigue management approach (including hazard identification and risk mitigation) is reviewed and amended where necessary. Refer to Section </w:t>
      </w:r>
      <w:r>
        <w:fldChar w:fldCharType="begin"/>
      </w:r>
      <w:r>
        <w:instrText xml:space="preserve"> REF _Ref32996196 \r \h </w:instrText>
      </w:r>
      <w:r>
        <w:fldChar w:fldCharType="separate"/>
      </w:r>
      <w:r>
        <w:t>1.1</w:t>
      </w:r>
      <w:r>
        <w:fldChar w:fldCharType="end"/>
      </w:r>
      <w:r w:rsidRPr="00E310F2">
        <w:t xml:space="preserve"> Fatigue </w:t>
      </w:r>
      <w:r>
        <w:t>m</w:t>
      </w:r>
      <w:r w:rsidRPr="00E310F2">
        <w:t xml:space="preserve">anagement </w:t>
      </w:r>
      <w:r>
        <w:t>p</w:t>
      </w:r>
      <w:r w:rsidRPr="00E310F2">
        <w:t>olicy.</w:t>
      </w:r>
    </w:p>
    <w:p w14:paraId="7DE98F7B" w14:textId="77777777" w:rsidR="003B4578" w:rsidRPr="00E310F2" w:rsidRDefault="003B4578" w:rsidP="003B4578">
      <w:r w:rsidRPr="00EF5F7B">
        <w:rPr>
          <w:highlight w:val="green"/>
        </w:rPr>
        <w:t>&lt;XXXX&gt;</w:t>
      </w:r>
      <w:r w:rsidRPr="00E310F2">
        <w:t xml:space="preserve"> will meet with all pilots and staff (or provide a way for their input into the process) every 12 months (at a minimum) and will discuss:</w:t>
      </w:r>
    </w:p>
    <w:p w14:paraId="04324CAF" w14:textId="77777777" w:rsidR="003B4578" w:rsidRPr="00665335" w:rsidRDefault="003B4578" w:rsidP="00D215FB">
      <w:pPr>
        <w:pStyle w:val="ListBullet"/>
      </w:pPr>
      <w:r w:rsidRPr="00665335">
        <w:t>a summary of fatigue reports including specific mention of more significant reports and all hazards identified and mitigation actions since the last review</w:t>
      </w:r>
    </w:p>
    <w:p w14:paraId="18B497BD" w14:textId="77777777" w:rsidR="003B4578" w:rsidRPr="00665335" w:rsidRDefault="003B4578" w:rsidP="00D215FB">
      <w:pPr>
        <w:pStyle w:val="ListBullet"/>
      </w:pPr>
      <w:r w:rsidRPr="00665335">
        <w:t xml:space="preserve">fatigue Risk Management controls – general review of adequacy </w:t>
      </w:r>
    </w:p>
    <w:p w14:paraId="632DF00B" w14:textId="1FE2C4D9" w:rsidR="003B4578" w:rsidRPr="00665335" w:rsidRDefault="003B4578" w:rsidP="00D215FB">
      <w:pPr>
        <w:pStyle w:val="ListBullet"/>
      </w:pPr>
      <w:r w:rsidRPr="00665335">
        <w:t>review all limits (as defined in Section</w:t>
      </w:r>
      <w:r w:rsidRPr="00665335">
        <w:fldChar w:fldCharType="begin"/>
      </w:r>
      <w:r w:rsidRPr="00665335">
        <w:instrText xml:space="preserve"> REF _Ref32997777 \r \h </w:instrText>
      </w:r>
      <w:r w:rsidR="00665335">
        <w:instrText xml:space="preserve"> \* MERGEFORMAT </w:instrText>
      </w:r>
      <w:r w:rsidRPr="00665335">
        <w:fldChar w:fldCharType="separate"/>
      </w:r>
      <w:r w:rsidRPr="00665335">
        <w:t>1.2.3</w:t>
      </w:r>
      <w:r w:rsidRPr="00665335">
        <w:fldChar w:fldCharType="end"/>
      </w:r>
      <w:r w:rsidRPr="00665335">
        <w:t xml:space="preserve">) as set by </w:t>
      </w:r>
      <w:r w:rsidRPr="00665335">
        <w:rPr>
          <w:highlight w:val="green"/>
        </w:rPr>
        <w:t>&lt;XXXX&gt;</w:t>
      </w:r>
      <w:r w:rsidRPr="00665335">
        <w:t xml:space="preserve"> - review adequacy</w:t>
      </w:r>
    </w:p>
    <w:p w14:paraId="745ED3A6" w14:textId="4E53AE3E" w:rsidR="003B4578" w:rsidRPr="00665335" w:rsidRDefault="003B4578" w:rsidP="00D215FB">
      <w:pPr>
        <w:pStyle w:val="ListBullet"/>
      </w:pPr>
      <w:r w:rsidRPr="00665335">
        <w:t xml:space="preserve">accommodation – </w:t>
      </w:r>
      <w:r w:rsidR="00620F89">
        <w:t>a</w:t>
      </w:r>
      <w:r w:rsidRPr="00665335">
        <w:t>ny issues or required improvements</w:t>
      </w:r>
    </w:p>
    <w:p w14:paraId="74EA7898" w14:textId="77777777" w:rsidR="003B4578" w:rsidRPr="00665335" w:rsidRDefault="003B4578" w:rsidP="00D215FB">
      <w:pPr>
        <w:pStyle w:val="ListBullet"/>
      </w:pPr>
      <w:r w:rsidRPr="00665335">
        <w:t>extension Reports – review procedures and improvement recommendations that could be made</w:t>
      </w:r>
    </w:p>
    <w:p w14:paraId="622151A2" w14:textId="53D59CE6" w:rsidR="003B4578" w:rsidRPr="00665335" w:rsidRDefault="003B4578" w:rsidP="00D215FB">
      <w:pPr>
        <w:pStyle w:val="ListBullet"/>
      </w:pPr>
      <w:r w:rsidRPr="00665335">
        <w:t xml:space="preserve">communication Protocols – </w:t>
      </w:r>
      <w:r w:rsidR="00620F89">
        <w:t>i</w:t>
      </w:r>
      <w:r w:rsidRPr="00665335">
        <w:t>mprovement recommendations</w:t>
      </w:r>
    </w:p>
    <w:p w14:paraId="33459BC7" w14:textId="77777777" w:rsidR="003B4578" w:rsidRPr="00665335" w:rsidRDefault="003B4578" w:rsidP="00D215FB">
      <w:pPr>
        <w:pStyle w:val="ListBullet"/>
      </w:pPr>
      <w:r w:rsidRPr="00665335">
        <w:t>hazard Identification process – review adequacy.</w:t>
      </w:r>
    </w:p>
    <w:p w14:paraId="1075F8AA" w14:textId="77777777" w:rsidR="003B4578" w:rsidRPr="00665335" w:rsidRDefault="003B4578" w:rsidP="003B4578">
      <w:pPr>
        <w:pStyle w:val="Normalafterlist"/>
        <w:rPr>
          <w:sz w:val="20"/>
          <w:szCs w:val="20"/>
        </w:rPr>
      </w:pPr>
      <w:r w:rsidRPr="00665335">
        <w:rPr>
          <w:sz w:val="20"/>
          <w:szCs w:val="20"/>
        </w:rPr>
        <w:t>This review will also occur when there are significant operational changes including those affecting rostering, the introduction of new aircraft types, new operational areas or routes, new training methods or the introduction of new technology.</w:t>
      </w:r>
    </w:p>
    <w:p w14:paraId="18D13D4B" w14:textId="7A9DB42E" w:rsidR="003B4578" w:rsidRPr="00665335" w:rsidRDefault="003B4578" w:rsidP="003B4578">
      <w:r w:rsidRPr="00665335">
        <w:t>Records from the Fatigue Hazard Identification Phases and associated reviews will be kept with the flight and duty records (</w:t>
      </w:r>
      <w:r w:rsidR="00D215FB">
        <w:t xml:space="preserve">refer </w:t>
      </w:r>
      <w:r w:rsidRPr="00665335">
        <w:t xml:space="preserve">Section </w:t>
      </w:r>
      <w:r w:rsidRPr="00665335">
        <w:fldChar w:fldCharType="begin"/>
      </w:r>
      <w:r w:rsidRPr="00665335">
        <w:instrText xml:space="preserve"> REF _Ref32996266 \r \h </w:instrText>
      </w:r>
      <w:r w:rsidR="00665335">
        <w:instrText xml:space="preserve"> \* MERGEFORMAT </w:instrText>
      </w:r>
      <w:r w:rsidRPr="00665335">
        <w:fldChar w:fldCharType="separate"/>
      </w:r>
      <w:r w:rsidRPr="00665335">
        <w:t>1.2.12</w:t>
      </w:r>
      <w:r w:rsidRPr="00665335">
        <w:fldChar w:fldCharType="end"/>
      </w:r>
      <w:r w:rsidRPr="00665335">
        <w:t xml:space="preserve"> Recording flight and duty times).</w:t>
      </w:r>
    </w:p>
    <w:p w14:paraId="746713CF" w14:textId="2E292E2E" w:rsidR="00731681" w:rsidRPr="00665335" w:rsidRDefault="003B4578" w:rsidP="003B4578">
      <w:r w:rsidRPr="00665335">
        <w:t>The table and analysis form part of the Flight and Duty Records.</w:t>
      </w:r>
    </w:p>
    <w:p w14:paraId="3281C6AA" w14:textId="77777777" w:rsidR="00104696" w:rsidRPr="00665335" w:rsidRDefault="00104696" w:rsidP="00CE36E9"/>
    <w:p w14:paraId="2D61D450" w14:textId="77777777" w:rsidR="00104696" w:rsidRPr="00665335" w:rsidRDefault="00104696" w:rsidP="00CE36E9"/>
    <w:p w14:paraId="40A6100B" w14:textId="77777777" w:rsidR="005B0D3B" w:rsidRDefault="005B0D3B" w:rsidP="00CE36E9">
      <w:pPr>
        <w:sectPr w:rsidR="005B0D3B" w:rsidSect="00366178">
          <w:headerReference w:type="even" r:id="rId14"/>
          <w:headerReference w:type="default" r:id="rId15"/>
          <w:headerReference w:type="first" r:id="rId16"/>
          <w:footerReference w:type="first" r:id="rId17"/>
          <w:pgSz w:w="11906" w:h="16838" w:code="9"/>
          <w:pgMar w:top="1134" w:right="1134" w:bottom="1134" w:left="1134" w:header="567" w:footer="567" w:gutter="0"/>
          <w:cols w:space="708"/>
          <w:docGrid w:linePitch="360"/>
        </w:sectPr>
      </w:pPr>
    </w:p>
    <w:p w14:paraId="4D9A673D" w14:textId="3CF5FE5E" w:rsidR="00DF20A2" w:rsidRDefault="00DF20A2" w:rsidP="00DF20A2">
      <w:pPr>
        <w:pStyle w:val="Caption"/>
        <w:keepNext/>
      </w:pPr>
      <w:r>
        <w:lastRenderedPageBreak/>
        <w:t xml:space="preserve">Table </w:t>
      </w:r>
      <w:r>
        <w:fldChar w:fldCharType="begin"/>
      </w:r>
      <w:r>
        <w:instrText xml:space="preserve"> SEQ Table \* ARABIC </w:instrText>
      </w:r>
      <w:r>
        <w:fldChar w:fldCharType="separate"/>
      </w:r>
      <w:r w:rsidR="00620F89">
        <w:rPr>
          <w:noProof/>
        </w:rPr>
        <w:t>11</w:t>
      </w:r>
      <w:r>
        <w:fldChar w:fldCharType="end"/>
      </w:r>
      <w:r>
        <w:t xml:space="preserve"> </w:t>
      </w:r>
      <w:r w:rsidRPr="00A05EC5">
        <w:t>Fatigue hazard identification register</w:t>
      </w:r>
    </w:p>
    <w:tbl>
      <w:tblPr>
        <w:tblStyle w:val="SD-generalcontent"/>
        <w:tblW w:w="14570" w:type="dxa"/>
        <w:tblBorders>
          <w:left w:val="single" w:sz="4" w:space="0" w:color="0080A2"/>
          <w:right w:val="single" w:sz="4" w:space="0" w:color="0080A2"/>
          <w:insideV w:val="single" w:sz="4" w:space="0" w:color="0080A2"/>
        </w:tblBorders>
        <w:tblLook w:val="0620" w:firstRow="1" w:lastRow="0" w:firstColumn="0" w:lastColumn="0" w:noHBand="1" w:noVBand="1"/>
        <w:tblCaption w:val="Table 6. Cumulative limits on flight and duty times"/>
        <w:tblDescription w:val="Table identifying limits on flight and duty times"/>
      </w:tblPr>
      <w:tblGrid>
        <w:gridCol w:w="1985"/>
        <w:gridCol w:w="1843"/>
        <w:gridCol w:w="2693"/>
        <w:gridCol w:w="1984"/>
        <w:gridCol w:w="2694"/>
        <w:gridCol w:w="3371"/>
      </w:tblGrid>
      <w:tr w:rsidR="00EC2D91" w:rsidRPr="00B63514" w14:paraId="7679C055" w14:textId="24DEF3A1" w:rsidTr="00294380">
        <w:trPr>
          <w:cnfStyle w:val="100000000000" w:firstRow="1" w:lastRow="0" w:firstColumn="0" w:lastColumn="0" w:oddVBand="0" w:evenVBand="0" w:oddHBand="0" w:evenHBand="0" w:firstRowFirstColumn="0" w:firstRowLastColumn="0" w:lastRowFirstColumn="0" w:lastRowLastColumn="0"/>
          <w:tblHeader/>
        </w:trPr>
        <w:tc>
          <w:tcPr>
            <w:tcW w:w="1985"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A8B0906" w14:textId="291716C3" w:rsidR="00EC2D91" w:rsidRPr="00EC2D91" w:rsidRDefault="00EC2D91" w:rsidP="00EC2D91">
            <w:pPr>
              <w:pStyle w:val="TableHeader"/>
              <w:rPr>
                <w:b/>
                <w:bCs/>
                <w:color w:val="FFFFFF" w:themeColor="background1"/>
              </w:rPr>
            </w:pPr>
            <w:r w:rsidRPr="00EC2D91">
              <w:rPr>
                <w:b/>
                <w:bCs/>
                <w:color w:val="FFFFFF" w:themeColor="background1"/>
              </w:rPr>
              <w:t>Identified Fatigued Hazard (date recorded)</w:t>
            </w:r>
          </w:p>
        </w:tc>
        <w:tc>
          <w:tcPr>
            <w:tcW w:w="1843"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2E5ECAB" w14:textId="75D0ECCA" w:rsidR="00EC2D91" w:rsidRPr="00EC2D91" w:rsidRDefault="00EC2D91" w:rsidP="00EC2D91">
            <w:pPr>
              <w:pStyle w:val="TableHeader"/>
              <w:rPr>
                <w:b/>
                <w:bCs/>
                <w:color w:val="FFFFFF" w:themeColor="background1"/>
              </w:rPr>
            </w:pPr>
            <w:r w:rsidRPr="00EC2D91">
              <w:rPr>
                <w:b/>
                <w:bCs/>
                <w:color w:val="FFFFFF" w:themeColor="background1"/>
              </w:rPr>
              <w:t>Existing Controls</w:t>
            </w:r>
          </w:p>
        </w:tc>
        <w:tc>
          <w:tcPr>
            <w:tcW w:w="2693"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9B52C85" w14:textId="6B18E9D5" w:rsidR="00EC2D91" w:rsidRPr="00EC2D91" w:rsidRDefault="00EC2D91" w:rsidP="00EC2D91">
            <w:pPr>
              <w:pStyle w:val="TableHeader"/>
              <w:rPr>
                <w:b/>
                <w:bCs/>
                <w:color w:val="FFFFFF" w:themeColor="background1"/>
              </w:rPr>
            </w:pPr>
            <w:r w:rsidRPr="00EC2D91">
              <w:rPr>
                <w:b/>
                <w:bCs/>
                <w:color w:val="FFFFFF" w:themeColor="background1"/>
              </w:rPr>
              <w:t>Hazard still present Yes/No/Diminished?</w:t>
            </w:r>
          </w:p>
        </w:tc>
        <w:tc>
          <w:tcPr>
            <w:tcW w:w="1984"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8352E13" w14:textId="35CF7250" w:rsidR="00EC2D91" w:rsidRPr="00EC2D91" w:rsidRDefault="00EC2D91" w:rsidP="00EC2D91">
            <w:pPr>
              <w:pStyle w:val="TableHeader"/>
              <w:rPr>
                <w:b/>
                <w:bCs/>
                <w:color w:val="FFFFFF" w:themeColor="background1"/>
              </w:rPr>
            </w:pPr>
            <w:r w:rsidRPr="00EC2D91">
              <w:rPr>
                <w:b/>
                <w:bCs/>
                <w:color w:val="FFFFFF" w:themeColor="background1"/>
              </w:rPr>
              <w:t>Additional mitigations</w:t>
            </w:r>
          </w:p>
        </w:tc>
        <w:tc>
          <w:tcPr>
            <w:tcW w:w="2694"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B35466D" w14:textId="72612A1F" w:rsidR="00EC2D91" w:rsidRPr="00EC2D91" w:rsidRDefault="00EC2D91" w:rsidP="00EC2D91">
            <w:pPr>
              <w:pStyle w:val="TableHeader"/>
              <w:rPr>
                <w:b/>
                <w:bCs/>
                <w:color w:val="FFFFFF" w:themeColor="background1"/>
              </w:rPr>
            </w:pPr>
            <w:r w:rsidRPr="00EC2D91">
              <w:rPr>
                <w:b/>
                <w:bCs/>
                <w:color w:val="FFFFFF" w:themeColor="background1"/>
              </w:rPr>
              <w:t>Hazard still present Yes/No/Diminished?</w:t>
            </w:r>
          </w:p>
        </w:tc>
        <w:tc>
          <w:tcPr>
            <w:tcW w:w="3371"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5DB8DED" w14:textId="1499D6E8" w:rsidR="00EC2D91" w:rsidRPr="00EC2D91" w:rsidRDefault="00EC2D91" w:rsidP="00EC2D91">
            <w:pPr>
              <w:pStyle w:val="TableHeader"/>
              <w:rPr>
                <w:b/>
                <w:bCs/>
                <w:color w:val="FFFFFF" w:themeColor="background1"/>
              </w:rPr>
            </w:pPr>
            <w:r w:rsidRPr="00EC2D91">
              <w:rPr>
                <w:b/>
                <w:bCs/>
                <w:color w:val="FFFFFF" w:themeColor="background1"/>
              </w:rPr>
              <w:t>Responsible Person and Policies and Practice Considerations</w:t>
            </w:r>
          </w:p>
        </w:tc>
      </w:tr>
      <w:tr w:rsidR="00AA5297" w:rsidRPr="00DF2558" w14:paraId="4CE50D93" w14:textId="6F11F4D0" w:rsidTr="00EC2D91">
        <w:tc>
          <w:tcPr>
            <w:tcW w:w="1985" w:type="dxa"/>
          </w:tcPr>
          <w:p w14:paraId="37D46ACD" w14:textId="1D9D4A0D" w:rsidR="00AA5297" w:rsidRPr="00E9261E" w:rsidRDefault="00AA5297" w:rsidP="00AA5297">
            <w:pPr>
              <w:pStyle w:val="Tabletext"/>
              <w:rPr>
                <w:rStyle w:val="Authorexampletext"/>
                <w:color w:val="000000"/>
              </w:rPr>
            </w:pPr>
            <w:r w:rsidRPr="00687119">
              <w:t>Insufficient or disrupted sleep prior to duty period</w:t>
            </w:r>
            <w:r w:rsidRPr="007125EE">
              <w:t xml:space="preserve"> </w:t>
            </w:r>
          </w:p>
        </w:tc>
        <w:tc>
          <w:tcPr>
            <w:tcW w:w="1843" w:type="dxa"/>
          </w:tcPr>
          <w:p w14:paraId="362E8846" w14:textId="77777777" w:rsidR="00AA5297" w:rsidRPr="007125EE" w:rsidRDefault="00AA5297" w:rsidP="00AA5297">
            <w:r w:rsidRPr="00687119">
              <w:t>Report fatigued</w:t>
            </w:r>
          </w:p>
          <w:p w14:paraId="322EBE12" w14:textId="77777777" w:rsidR="00AA5297" w:rsidRPr="00687119" w:rsidRDefault="00AA5297" w:rsidP="00AA5297"/>
          <w:p w14:paraId="6B11FFEE" w14:textId="463E8DCF" w:rsidR="00AA5297" w:rsidRPr="00DF2558" w:rsidRDefault="00AA5297" w:rsidP="00AA5297">
            <w:pPr>
              <w:pStyle w:val="Tabletext"/>
              <w:rPr>
                <w:rStyle w:val="italics"/>
                <w:i w:val="0"/>
                <w:iCs w:val="0"/>
              </w:rPr>
            </w:pPr>
            <w:r w:rsidRPr="00687119">
              <w:t>Fatigue Training</w:t>
            </w:r>
          </w:p>
        </w:tc>
        <w:tc>
          <w:tcPr>
            <w:tcW w:w="2693" w:type="dxa"/>
          </w:tcPr>
          <w:p w14:paraId="2C9435EA" w14:textId="68D30CCC" w:rsidR="00AA5297" w:rsidRPr="00F55FF0" w:rsidRDefault="00AA5297" w:rsidP="00AA5297">
            <w:pPr>
              <w:pStyle w:val="Tabletext"/>
              <w:rPr>
                <w:highlight w:val="green"/>
              </w:rPr>
            </w:pPr>
            <w:r w:rsidRPr="00687119">
              <w:t>Yes</w:t>
            </w:r>
          </w:p>
        </w:tc>
        <w:tc>
          <w:tcPr>
            <w:tcW w:w="1984" w:type="dxa"/>
          </w:tcPr>
          <w:p w14:paraId="039EDCB5" w14:textId="77777777" w:rsidR="00AA5297" w:rsidRPr="007125EE" w:rsidRDefault="00AA5297" w:rsidP="00AA5297">
            <w:r w:rsidRPr="00687119">
              <w:t>Controlled rest</w:t>
            </w:r>
          </w:p>
          <w:p w14:paraId="0085C321" w14:textId="77777777" w:rsidR="00AA5297" w:rsidRPr="00687119" w:rsidRDefault="00AA5297" w:rsidP="00AA5297"/>
          <w:p w14:paraId="269B8562" w14:textId="77777777" w:rsidR="00AA5297" w:rsidRPr="007125EE" w:rsidRDefault="00AA5297" w:rsidP="00AA5297">
            <w:r w:rsidRPr="00687119">
              <w:t>Caffeine</w:t>
            </w:r>
          </w:p>
          <w:p w14:paraId="1EE9C1C1" w14:textId="77777777" w:rsidR="00AA5297" w:rsidRPr="00F55FF0" w:rsidRDefault="00AA5297" w:rsidP="00AA5297">
            <w:pPr>
              <w:pStyle w:val="Tabletext"/>
              <w:rPr>
                <w:highlight w:val="green"/>
              </w:rPr>
            </w:pPr>
          </w:p>
        </w:tc>
        <w:tc>
          <w:tcPr>
            <w:tcW w:w="2694" w:type="dxa"/>
          </w:tcPr>
          <w:p w14:paraId="08BADC10" w14:textId="3758C384" w:rsidR="00AA5297" w:rsidRPr="00F55FF0" w:rsidRDefault="00AA5297" w:rsidP="00AA5297">
            <w:pPr>
              <w:pStyle w:val="Tabletext"/>
              <w:rPr>
                <w:highlight w:val="green"/>
              </w:rPr>
            </w:pPr>
            <w:r w:rsidRPr="00687119">
              <w:t>D</w:t>
            </w:r>
            <w:r w:rsidRPr="007125EE">
              <w:t xml:space="preserve">iminished. </w:t>
            </w:r>
          </w:p>
        </w:tc>
        <w:tc>
          <w:tcPr>
            <w:tcW w:w="3371" w:type="dxa"/>
          </w:tcPr>
          <w:p w14:paraId="03990837" w14:textId="635165CC" w:rsidR="00AA5297" w:rsidRPr="00F55FF0" w:rsidRDefault="00AA5297" w:rsidP="00AA5297">
            <w:pPr>
              <w:pStyle w:val="Tabletext"/>
              <w:rPr>
                <w:highlight w:val="green"/>
              </w:rPr>
            </w:pPr>
            <w:r>
              <w:t xml:space="preserve">Operations </w:t>
            </w:r>
            <w:r w:rsidRPr="007125EE">
              <w:t>Manager to monitor fatigue reports. FCM survey to be conducted 6 months after the additional mitigations are introduced.</w:t>
            </w:r>
          </w:p>
        </w:tc>
      </w:tr>
      <w:tr w:rsidR="00AA5297" w:rsidRPr="00DF2558" w14:paraId="2E6F90B8" w14:textId="48EA5DF4" w:rsidTr="00EC2D91">
        <w:tc>
          <w:tcPr>
            <w:tcW w:w="1985" w:type="dxa"/>
          </w:tcPr>
          <w:p w14:paraId="7C550CEB" w14:textId="43FBD70F" w:rsidR="00AA5297" w:rsidRPr="00E9261E" w:rsidRDefault="00AA5297" w:rsidP="00AA5297">
            <w:pPr>
              <w:pStyle w:val="Tabletext"/>
              <w:rPr>
                <w:rStyle w:val="Authorexampletext"/>
                <w:color w:val="000000"/>
              </w:rPr>
            </w:pPr>
            <w:r>
              <w:t>Extreme temperatures/</w:t>
            </w:r>
            <w:r>
              <w:br/>
              <w:t xml:space="preserve">humidity </w:t>
            </w:r>
          </w:p>
        </w:tc>
        <w:tc>
          <w:tcPr>
            <w:tcW w:w="1843" w:type="dxa"/>
          </w:tcPr>
          <w:p w14:paraId="2F7642AD" w14:textId="77777777" w:rsidR="00AA5297" w:rsidRPr="007125EE" w:rsidRDefault="00AA5297" w:rsidP="00AA5297">
            <w:r>
              <w:t>Cockpit climate control</w:t>
            </w:r>
          </w:p>
          <w:p w14:paraId="66E8B3B9" w14:textId="77777777" w:rsidR="00AA5297" w:rsidRDefault="00AA5297" w:rsidP="00AA5297"/>
          <w:p w14:paraId="084E4251" w14:textId="0843A7FD" w:rsidR="00AA5297" w:rsidRPr="00DF2558" w:rsidRDefault="00AA5297" w:rsidP="00AA5297">
            <w:pPr>
              <w:pStyle w:val="Tabletext"/>
              <w:rPr>
                <w:rStyle w:val="italics"/>
                <w:i w:val="0"/>
                <w:iCs w:val="0"/>
              </w:rPr>
            </w:pPr>
            <w:r>
              <w:t>Fatigue Training</w:t>
            </w:r>
          </w:p>
        </w:tc>
        <w:tc>
          <w:tcPr>
            <w:tcW w:w="2693" w:type="dxa"/>
          </w:tcPr>
          <w:p w14:paraId="3D52D985" w14:textId="269037FA" w:rsidR="00AA5297" w:rsidRPr="00F55FF0" w:rsidRDefault="00AA5297" w:rsidP="00AA5297">
            <w:pPr>
              <w:pStyle w:val="Tabletext"/>
              <w:rPr>
                <w:highlight w:val="green"/>
              </w:rPr>
            </w:pPr>
            <w:r>
              <w:t>Diminished</w:t>
            </w:r>
          </w:p>
        </w:tc>
        <w:tc>
          <w:tcPr>
            <w:tcW w:w="1984" w:type="dxa"/>
          </w:tcPr>
          <w:p w14:paraId="05C04BF7" w14:textId="77777777" w:rsidR="00AA5297" w:rsidRPr="007125EE" w:rsidRDefault="00AA5297" w:rsidP="00AA5297">
            <w:r>
              <w:t xml:space="preserve">Rest intervals between </w:t>
            </w:r>
            <w:r w:rsidRPr="007125EE">
              <w:t>sectors conducted in air-conditioned rest facilities</w:t>
            </w:r>
          </w:p>
          <w:p w14:paraId="3D2EE38D" w14:textId="77777777" w:rsidR="00AA5297" w:rsidRDefault="00AA5297" w:rsidP="00AA5297"/>
          <w:p w14:paraId="62233580" w14:textId="4ADC6121" w:rsidR="00AA5297" w:rsidRPr="00F55FF0" w:rsidRDefault="00AA5297" w:rsidP="00AA5297">
            <w:pPr>
              <w:pStyle w:val="Tabletext"/>
              <w:rPr>
                <w:highlight w:val="green"/>
              </w:rPr>
            </w:pPr>
            <w:r w:rsidRPr="007125EE">
              <w:t>Encourage regular hydration with electrolyte drinks</w:t>
            </w:r>
          </w:p>
        </w:tc>
        <w:tc>
          <w:tcPr>
            <w:tcW w:w="2694" w:type="dxa"/>
          </w:tcPr>
          <w:p w14:paraId="0386FEB7" w14:textId="77777777" w:rsidR="00AA5297" w:rsidRPr="007125EE" w:rsidRDefault="00AA5297" w:rsidP="00AA5297">
            <w:pPr>
              <w:pStyle w:val="Tabletext"/>
            </w:pPr>
            <w:r>
              <w:t>Diminished</w:t>
            </w:r>
            <w:r w:rsidRPr="007125EE">
              <w:t xml:space="preserve"> to acceptable levels</w:t>
            </w:r>
          </w:p>
          <w:p w14:paraId="7BC863DC" w14:textId="6CE67025" w:rsidR="00AA5297" w:rsidRPr="00F55FF0" w:rsidRDefault="00AA5297" w:rsidP="00AA5297">
            <w:pPr>
              <w:pStyle w:val="Tabletext"/>
              <w:rPr>
                <w:highlight w:val="green"/>
              </w:rPr>
            </w:pPr>
            <w:r>
              <w:t xml:space="preserve">Hazard </w:t>
            </w:r>
            <w:r w:rsidRPr="007125EE">
              <w:t>for operations in high temperatures does not exist for operations between April and November (base specific)</w:t>
            </w:r>
          </w:p>
        </w:tc>
        <w:tc>
          <w:tcPr>
            <w:tcW w:w="3371" w:type="dxa"/>
          </w:tcPr>
          <w:p w14:paraId="51ABF27F" w14:textId="5F692816" w:rsidR="00AA5297" w:rsidRPr="00F55FF0" w:rsidRDefault="00AA5297" w:rsidP="00AA5297">
            <w:pPr>
              <w:pStyle w:val="Tabletext"/>
              <w:rPr>
                <w:highlight w:val="green"/>
              </w:rPr>
            </w:pPr>
            <w:r>
              <w:t>H</w:t>
            </w:r>
            <w:r w:rsidRPr="007125EE">
              <w:t>ead of Maintenance to monitor levels of aircraft climate control unserviceability’s.</w:t>
            </w:r>
          </w:p>
        </w:tc>
      </w:tr>
      <w:tr w:rsidR="00AA5297" w:rsidRPr="00DF2558" w14:paraId="45D501CE" w14:textId="77777777" w:rsidTr="00EC2D91">
        <w:tc>
          <w:tcPr>
            <w:tcW w:w="1985" w:type="dxa"/>
          </w:tcPr>
          <w:p w14:paraId="59120160" w14:textId="76218FBF" w:rsidR="00AA5297" w:rsidRPr="00E9261E" w:rsidRDefault="00AA5297" w:rsidP="00AA5297">
            <w:pPr>
              <w:pStyle w:val="Tabletext"/>
              <w:rPr>
                <w:rStyle w:val="Authorexampletext"/>
                <w:color w:val="000000"/>
              </w:rPr>
            </w:pPr>
            <w:r w:rsidRPr="000A6CFA">
              <w:t xml:space="preserve">High </w:t>
            </w:r>
            <w:r w:rsidRPr="007125EE">
              <w:t xml:space="preserve">Noise levels </w:t>
            </w:r>
          </w:p>
        </w:tc>
        <w:tc>
          <w:tcPr>
            <w:tcW w:w="1843" w:type="dxa"/>
          </w:tcPr>
          <w:p w14:paraId="22CBB13E" w14:textId="0094852E" w:rsidR="00AA5297" w:rsidRPr="00DF2558" w:rsidRDefault="00AA5297" w:rsidP="00AA5297">
            <w:pPr>
              <w:pStyle w:val="Tabletext"/>
              <w:rPr>
                <w:rStyle w:val="italics"/>
                <w:i w:val="0"/>
                <w:iCs w:val="0"/>
              </w:rPr>
            </w:pPr>
            <w:r w:rsidRPr="000A6CFA">
              <w:t xml:space="preserve">Mandatory use </w:t>
            </w:r>
            <w:r w:rsidRPr="007125EE">
              <w:t xml:space="preserve">headsets ( Ops manual ref </w:t>
            </w:r>
            <w:r w:rsidRPr="007125EE">
              <w:rPr>
                <w:highlight w:val="green"/>
              </w:rPr>
              <w:t>XXXX</w:t>
            </w:r>
            <w:r w:rsidRPr="007125EE">
              <w:t>)</w:t>
            </w:r>
          </w:p>
        </w:tc>
        <w:tc>
          <w:tcPr>
            <w:tcW w:w="2693" w:type="dxa"/>
          </w:tcPr>
          <w:p w14:paraId="7B5B6A8A" w14:textId="5CC5F3AD" w:rsidR="00AA5297" w:rsidRPr="00F55FF0" w:rsidRDefault="00AA5297" w:rsidP="00AA5297">
            <w:pPr>
              <w:pStyle w:val="Tabletext"/>
              <w:rPr>
                <w:highlight w:val="green"/>
              </w:rPr>
            </w:pPr>
            <w:r>
              <w:t>Diminished</w:t>
            </w:r>
          </w:p>
        </w:tc>
        <w:tc>
          <w:tcPr>
            <w:tcW w:w="1984" w:type="dxa"/>
          </w:tcPr>
          <w:p w14:paraId="7D133A39" w14:textId="31221602" w:rsidR="00AA5297" w:rsidRPr="00F55FF0" w:rsidRDefault="00AA5297" w:rsidP="00AA5297">
            <w:pPr>
              <w:pStyle w:val="Tabletext"/>
              <w:rPr>
                <w:highlight w:val="green"/>
              </w:rPr>
            </w:pPr>
            <w:r>
              <w:t>Upg</w:t>
            </w:r>
            <w:r w:rsidRPr="007125EE">
              <w:t>rade headsets to be noise cancelling</w:t>
            </w:r>
          </w:p>
        </w:tc>
        <w:tc>
          <w:tcPr>
            <w:tcW w:w="2694" w:type="dxa"/>
          </w:tcPr>
          <w:p w14:paraId="65AD93EA" w14:textId="03B307B9" w:rsidR="00AA5297" w:rsidRPr="00F55FF0" w:rsidRDefault="00AA5297" w:rsidP="00AA5297">
            <w:pPr>
              <w:pStyle w:val="Tabletext"/>
              <w:rPr>
                <w:highlight w:val="green"/>
              </w:rPr>
            </w:pPr>
            <w:r>
              <w:t>No</w:t>
            </w:r>
            <w:r w:rsidRPr="007125EE">
              <w:t xml:space="preserve"> – noise reduced to normal range</w:t>
            </w:r>
          </w:p>
        </w:tc>
        <w:tc>
          <w:tcPr>
            <w:tcW w:w="3371" w:type="dxa"/>
          </w:tcPr>
          <w:p w14:paraId="4F1077E9" w14:textId="063BF224" w:rsidR="00AA5297" w:rsidRPr="00F55FF0" w:rsidRDefault="00AA5297" w:rsidP="00AA5297">
            <w:pPr>
              <w:pStyle w:val="Tabletext"/>
              <w:rPr>
                <w:highlight w:val="green"/>
              </w:rPr>
            </w:pPr>
            <w:r>
              <w:t xml:space="preserve">Chief Pilot </w:t>
            </w:r>
            <w:r w:rsidRPr="007125EE">
              <w:t>– amend Ops manual policy</w:t>
            </w:r>
          </w:p>
        </w:tc>
      </w:tr>
      <w:tr w:rsidR="00AA5297" w:rsidRPr="00DF2558" w14:paraId="00293712" w14:textId="77777777" w:rsidTr="00EC2D91">
        <w:tc>
          <w:tcPr>
            <w:tcW w:w="1985" w:type="dxa"/>
          </w:tcPr>
          <w:p w14:paraId="17B325B6" w14:textId="2FA72972" w:rsidR="00AA5297" w:rsidRPr="00E9261E" w:rsidRDefault="00AA5297" w:rsidP="00AA5297">
            <w:pPr>
              <w:pStyle w:val="Tabletext"/>
              <w:rPr>
                <w:rStyle w:val="Authorexampletext"/>
                <w:color w:val="000000"/>
              </w:rPr>
            </w:pPr>
            <w:r w:rsidRPr="00CA5321">
              <w:t>F</w:t>
            </w:r>
            <w:r w:rsidRPr="007125EE">
              <w:t>light within Instrument meteorological conditions (IMC) or at night.</w:t>
            </w:r>
          </w:p>
        </w:tc>
        <w:tc>
          <w:tcPr>
            <w:tcW w:w="1843" w:type="dxa"/>
          </w:tcPr>
          <w:p w14:paraId="3AEDCC3D" w14:textId="77777777" w:rsidR="00AA5297" w:rsidRDefault="00AA5297" w:rsidP="00AA5297">
            <w:pPr>
              <w:pStyle w:val="Tabletext"/>
            </w:pPr>
            <w:r w:rsidRPr="00CA5321">
              <w:t>CAR 217 training and checking</w:t>
            </w:r>
          </w:p>
          <w:p w14:paraId="4EBA83D8" w14:textId="4FC1011F" w:rsidR="00AA5297" w:rsidRPr="00DF2558" w:rsidRDefault="00AA5297" w:rsidP="00AA5297">
            <w:pPr>
              <w:pStyle w:val="Tabletext"/>
              <w:rPr>
                <w:rStyle w:val="italics"/>
                <w:i w:val="0"/>
                <w:iCs w:val="0"/>
              </w:rPr>
            </w:pPr>
            <w:r>
              <w:t>Part 61 IF recency requirements.</w:t>
            </w:r>
          </w:p>
        </w:tc>
        <w:tc>
          <w:tcPr>
            <w:tcW w:w="2693" w:type="dxa"/>
          </w:tcPr>
          <w:p w14:paraId="6460CF4E" w14:textId="3A54EE9C" w:rsidR="00AA5297" w:rsidRPr="00F55FF0" w:rsidRDefault="00AA5297" w:rsidP="00AA5297">
            <w:pPr>
              <w:pStyle w:val="Tabletext"/>
              <w:rPr>
                <w:highlight w:val="green"/>
              </w:rPr>
            </w:pPr>
            <w:r w:rsidRPr="00CA5321">
              <w:t>Diminished</w:t>
            </w:r>
          </w:p>
        </w:tc>
        <w:tc>
          <w:tcPr>
            <w:tcW w:w="1984" w:type="dxa"/>
          </w:tcPr>
          <w:p w14:paraId="6752A32C" w14:textId="77777777" w:rsidR="00AA5297" w:rsidRDefault="00AA5297" w:rsidP="00AA5297">
            <w:pPr>
              <w:pStyle w:val="Tabletext"/>
            </w:pPr>
            <w:r>
              <w:t xml:space="preserve">Autopilot </w:t>
            </w:r>
            <w:r w:rsidRPr="007125EE">
              <w:t xml:space="preserve">must be serviceable </w:t>
            </w:r>
            <w:r>
              <w:t>or two crew</w:t>
            </w:r>
          </w:p>
          <w:p w14:paraId="684ABA48" w14:textId="77777777" w:rsidR="00AA5297" w:rsidRDefault="00AA5297" w:rsidP="00AA5297">
            <w:pPr>
              <w:pStyle w:val="Tabletext"/>
            </w:pPr>
          </w:p>
          <w:p w14:paraId="70FDDB5E" w14:textId="15D93A32" w:rsidR="00AA5297" w:rsidRPr="00F55FF0" w:rsidRDefault="00AA5297" w:rsidP="00AA5297">
            <w:pPr>
              <w:pStyle w:val="Tabletext"/>
              <w:rPr>
                <w:highlight w:val="green"/>
              </w:rPr>
            </w:pPr>
            <w:r>
              <w:t xml:space="preserve">Increase IF recency requirements to </w:t>
            </w:r>
            <w:r w:rsidRPr="008F77F8">
              <w:rPr>
                <w:highlight w:val="green"/>
              </w:rPr>
              <w:t>XX</w:t>
            </w:r>
            <w:r>
              <w:t xml:space="preserve"> hours every </w:t>
            </w:r>
            <w:r w:rsidRPr="008F77F8">
              <w:rPr>
                <w:highlight w:val="green"/>
              </w:rPr>
              <w:t>XX</w:t>
            </w:r>
            <w:r>
              <w:t xml:space="preserve"> days </w:t>
            </w:r>
          </w:p>
        </w:tc>
        <w:tc>
          <w:tcPr>
            <w:tcW w:w="2694" w:type="dxa"/>
          </w:tcPr>
          <w:p w14:paraId="55D5A4E6" w14:textId="499A4211" w:rsidR="00AA5297" w:rsidRPr="00F55FF0" w:rsidRDefault="00AA5297" w:rsidP="00AA5297">
            <w:pPr>
              <w:pStyle w:val="Tabletext"/>
              <w:rPr>
                <w:highlight w:val="green"/>
              </w:rPr>
            </w:pPr>
            <w:r>
              <w:t>Dimi</w:t>
            </w:r>
            <w:r w:rsidRPr="007125EE">
              <w:t>nished to acceptable levels</w:t>
            </w:r>
          </w:p>
        </w:tc>
        <w:tc>
          <w:tcPr>
            <w:tcW w:w="3371" w:type="dxa"/>
          </w:tcPr>
          <w:p w14:paraId="3DE55EF7" w14:textId="77777777" w:rsidR="00AA5297" w:rsidRDefault="00AA5297" w:rsidP="00AA5297">
            <w:pPr>
              <w:pStyle w:val="Tabletext"/>
            </w:pPr>
            <w:r>
              <w:t>H</w:t>
            </w:r>
            <w:r w:rsidRPr="007125EE">
              <w:t>ead of Maintenance to monitor levels of autopilot unserviceability’s.</w:t>
            </w:r>
          </w:p>
          <w:p w14:paraId="00240039" w14:textId="23790CF0" w:rsidR="00AA5297" w:rsidRPr="00F55FF0" w:rsidRDefault="00AA5297" w:rsidP="00AA5297">
            <w:pPr>
              <w:pStyle w:val="Tabletext"/>
              <w:rPr>
                <w:highlight w:val="green"/>
              </w:rPr>
            </w:pPr>
            <w:r>
              <w:t>Chief Pilot to make system changes to monitor new recency recording</w:t>
            </w:r>
          </w:p>
        </w:tc>
      </w:tr>
      <w:tr w:rsidR="00AA5297" w:rsidRPr="00DF2558" w14:paraId="0F5F0A5B" w14:textId="77777777" w:rsidTr="00D24E29">
        <w:trPr>
          <w:cantSplit/>
        </w:trPr>
        <w:tc>
          <w:tcPr>
            <w:tcW w:w="1985" w:type="dxa"/>
          </w:tcPr>
          <w:p w14:paraId="2045AE67" w14:textId="77777777" w:rsidR="00AA5297" w:rsidRDefault="00AA5297" w:rsidP="00AA5297">
            <w:r>
              <w:lastRenderedPageBreak/>
              <w:t>A</w:t>
            </w:r>
            <w:r w:rsidRPr="007125EE">
              <w:t>utomation not available.</w:t>
            </w:r>
          </w:p>
          <w:p w14:paraId="2C405F7D" w14:textId="77777777" w:rsidR="00AA5297" w:rsidRPr="007125EE" w:rsidRDefault="00AA5297" w:rsidP="00AA5297">
            <w:r>
              <w:t>For example:</w:t>
            </w:r>
          </w:p>
          <w:p w14:paraId="71B87B26" w14:textId="3C9C0F7C" w:rsidR="00AA5297" w:rsidRPr="00E9261E" w:rsidRDefault="00AA5297" w:rsidP="00AA5297">
            <w:pPr>
              <w:pStyle w:val="Tabletext"/>
              <w:rPr>
                <w:rStyle w:val="Authorexampletext"/>
                <w:color w:val="000000"/>
              </w:rPr>
            </w:pPr>
            <w:r>
              <w:t xml:space="preserve">No </w:t>
            </w:r>
            <w:r w:rsidRPr="007125EE">
              <w:t>Autopilot.</w:t>
            </w:r>
          </w:p>
        </w:tc>
        <w:tc>
          <w:tcPr>
            <w:tcW w:w="1843" w:type="dxa"/>
          </w:tcPr>
          <w:p w14:paraId="4D5954B8" w14:textId="4A0AD00D" w:rsidR="00AA5297" w:rsidRPr="00DF2558" w:rsidRDefault="00AA5297" w:rsidP="00AA5297">
            <w:pPr>
              <w:pStyle w:val="Tabletext"/>
              <w:rPr>
                <w:rStyle w:val="italics"/>
                <w:i w:val="0"/>
                <w:iCs w:val="0"/>
              </w:rPr>
            </w:pPr>
            <w:r>
              <w:t>Appropriate training</w:t>
            </w:r>
          </w:p>
        </w:tc>
        <w:tc>
          <w:tcPr>
            <w:tcW w:w="2693" w:type="dxa"/>
          </w:tcPr>
          <w:p w14:paraId="7713F0AE" w14:textId="1BDC71EB" w:rsidR="00AA5297" w:rsidRPr="00F55FF0" w:rsidRDefault="00AA5297" w:rsidP="00AA5297">
            <w:pPr>
              <w:pStyle w:val="Tabletext"/>
              <w:rPr>
                <w:highlight w:val="green"/>
              </w:rPr>
            </w:pPr>
            <w:r w:rsidRPr="00CA5321">
              <w:t>Diminished</w:t>
            </w:r>
          </w:p>
        </w:tc>
        <w:tc>
          <w:tcPr>
            <w:tcW w:w="1984" w:type="dxa"/>
          </w:tcPr>
          <w:p w14:paraId="730B0D20" w14:textId="77777777" w:rsidR="00AA5297" w:rsidRPr="007125EE" w:rsidRDefault="00AA5297" w:rsidP="00AA5297">
            <w:pPr>
              <w:pStyle w:val="Tabletext"/>
            </w:pPr>
            <w:r>
              <w:t xml:space="preserve">Increased </w:t>
            </w:r>
            <w:r w:rsidRPr="007125EE">
              <w:t>rest intervals between sectors.</w:t>
            </w:r>
          </w:p>
          <w:p w14:paraId="53053B3F" w14:textId="0A036CC7" w:rsidR="00AA5297" w:rsidRPr="00F55FF0" w:rsidRDefault="00AA5297" w:rsidP="00AA5297">
            <w:pPr>
              <w:pStyle w:val="Tabletext"/>
              <w:rPr>
                <w:highlight w:val="green"/>
              </w:rPr>
            </w:pPr>
            <w:r>
              <w:t>Reduce</w:t>
            </w:r>
            <w:r w:rsidRPr="007125EE">
              <w:t xml:space="preserve"> night flying to less than </w:t>
            </w:r>
            <w:r w:rsidRPr="007125EE">
              <w:rPr>
                <w:highlight w:val="green"/>
              </w:rPr>
              <w:t>XXX</w:t>
            </w:r>
            <w:r w:rsidRPr="007125EE">
              <w:t xml:space="preserve"> per FDP</w:t>
            </w:r>
          </w:p>
        </w:tc>
        <w:tc>
          <w:tcPr>
            <w:tcW w:w="2694" w:type="dxa"/>
          </w:tcPr>
          <w:p w14:paraId="0ABEB96E" w14:textId="4070D45A" w:rsidR="00AA5297" w:rsidRPr="00F55FF0" w:rsidRDefault="00AA5297" w:rsidP="00AA5297">
            <w:pPr>
              <w:pStyle w:val="Tabletext"/>
              <w:rPr>
                <w:highlight w:val="green"/>
              </w:rPr>
            </w:pPr>
            <w:r>
              <w:t>Diminished</w:t>
            </w:r>
            <w:r w:rsidRPr="007125EE">
              <w:t xml:space="preserve"> to acceptable levels</w:t>
            </w:r>
          </w:p>
        </w:tc>
        <w:tc>
          <w:tcPr>
            <w:tcW w:w="3371" w:type="dxa"/>
          </w:tcPr>
          <w:p w14:paraId="51DC66C2" w14:textId="438F542A" w:rsidR="00AA5297" w:rsidRPr="00F55FF0" w:rsidRDefault="00AA5297" w:rsidP="00AA5297">
            <w:pPr>
              <w:pStyle w:val="Tabletext"/>
              <w:rPr>
                <w:highlight w:val="green"/>
              </w:rPr>
            </w:pPr>
            <w:r>
              <w:t>H</w:t>
            </w:r>
            <w:r w:rsidRPr="007125EE">
              <w:t>ead of Maintenance to monitor levels of autopilot unserviceability’s.</w:t>
            </w:r>
          </w:p>
        </w:tc>
      </w:tr>
      <w:tr w:rsidR="00294380" w:rsidRPr="00DF2558" w14:paraId="4C944298" w14:textId="77777777" w:rsidTr="00EC2D91">
        <w:tc>
          <w:tcPr>
            <w:tcW w:w="1985" w:type="dxa"/>
          </w:tcPr>
          <w:p w14:paraId="4C1CEB6C" w14:textId="6B29597E" w:rsidR="00294380" w:rsidRPr="00E9261E" w:rsidRDefault="00294380" w:rsidP="00294380">
            <w:pPr>
              <w:pStyle w:val="Tabletext"/>
              <w:rPr>
                <w:rStyle w:val="Authorexampletext"/>
                <w:color w:val="000000"/>
              </w:rPr>
            </w:pPr>
            <w:r>
              <w:t>Consecutive WOCL duties causing fatigue</w:t>
            </w:r>
          </w:p>
        </w:tc>
        <w:tc>
          <w:tcPr>
            <w:tcW w:w="1843" w:type="dxa"/>
          </w:tcPr>
          <w:p w14:paraId="2C5B2DD6" w14:textId="77777777" w:rsidR="00294380" w:rsidRPr="007125EE" w:rsidRDefault="00294380" w:rsidP="00294380">
            <w:r>
              <w:t>Limit of 3 Consecutive WOCL duties per 7 days</w:t>
            </w:r>
          </w:p>
          <w:p w14:paraId="0C806814" w14:textId="40FA3658" w:rsidR="00294380" w:rsidRPr="00DF2558" w:rsidRDefault="00294380" w:rsidP="00294380">
            <w:pPr>
              <w:pStyle w:val="Tabletext"/>
              <w:rPr>
                <w:rStyle w:val="italics"/>
                <w:i w:val="0"/>
                <w:iCs w:val="0"/>
              </w:rPr>
            </w:pPr>
            <w:r>
              <w:t>Fatigue Training</w:t>
            </w:r>
          </w:p>
        </w:tc>
        <w:tc>
          <w:tcPr>
            <w:tcW w:w="2693" w:type="dxa"/>
          </w:tcPr>
          <w:p w14:paraId="35257293" w14:textId="5A03B25F" w:rsidR="00294380" w:rsidRPr="00F55FF0" w:rsidRDefault="00294380" w:rsidP="00294380">
            <w:pPr>
              <w:pStyle w:val="Tabletext"/>
              <w:rPr>
                <w:highlight w:val="green"/>
              </w:rPr>
            </w:pPr>
            <w:r>
              <w:t>Yes</w:t>
            </w:r>
          </w:p>
        </w:tc>
        <w:tc>
          <w:tcPr>
            <w:tcW w:w="1984" w:type="dxa"/>
          </w:tcPr>
          <w:p w14:paraId="5ADECFA3" w14:textId="77777777" w:rsidR="00294380" w:rsidRPr="007125EE" w:rsidRDefault="00294380" w:rsidP="00294380">
            <w:r>
              <w:t xml:space="preserve">Max Limit of two </w:t>
            </w:r>
            <w:r w:rsidRPr="007125EE">
              <w:t>consecutive WOCL duties per 7 days</w:t>
            </w:r>
          </w:p>
          <w:p w14:paraId="30D073FC" w14:textId="77777777" w:rsidR="00294380" w:rsidRDefault="00294380" w:rsidP="00294380"/>
          <w:p w14:paraId="47FE673C" w14:textId="77777777" w:rsidR="00294380" w:rsidRPr="007125EE" w:rsidRDefault="00294380" w:rsidP="00294380">
            <w:r>
              <w:t>Increased ODP</w:t>
            </w:r>
          </w:p>
          <w:p w14:paraId="05CB36BA" w14:textId="77777777" w:rsidR="00294380" w:rsidRDefault="00294380" w:rsidP="00294380"/>
          <w:p w14:paraId="5FFF2D73" w14:textId="77777777" w:rsidR="00294380" w:rsidRPr="007125EE" w:rsidRDefault="00294380" w:rsidP="00294380">
            <w:r>
              <w:t>Controlled rest</w:t>
            </w:r>
          </w:p>
          <w:p w14:paraId="5B7F713D" w14:textId="77777777" w:rsidR="00294380" w:rsidRDefault="00294380" w:rsidP="00294380"/>
          <w:p w14:paraId="4328108B" w14:textId="77777777" w:rsidR="00294380" w:rsidRPr="007125EE" w:rsidRDefault="00294380" w:rsidP="00294380">
            <w:r>
              <w:t>Caffeine</w:t>
            </w:r>
          </w:p>
          <w:p w14:paraId="730F8719" w14:textId="77777777" w:rsidR="00294380" w:rsidRDefault="00294380" w:rsidP="00294380"/>
          <w:p w14:paraId="78A94ACA" w14:textId="35BECBC9" w:rsidR="00294380" w:rsidRPr="00F55FF0" w:rsidRDefault="00294380" w:rsidP="00294380">
            <w:pPr>
              <w:pStyle w:val="Tabletext"/>
              <w:rPr>
                <w:highlight w:val="green"/>
              </w:rPr>
            </w:pPr>
            <w:r>
              <w:t>Sleep monitoring</w:t>
            </w:r>
          </w:p>
        </w:tc>
        <w:tc>
          <w:tcPr>
            <w:tcW w:w="2694" w:type="dxa"/>
          </w:tcPr>
          <w:p w14:paraId="11A71BF9" w14:textId="739CA1AD" w:rsidR="00294380" w:rsidRPr="00F55FF0" w:rsidRDefault="00294380" w:rsidP="00294380">
            <w:pPr>
              <w:pStyle w:val="Tabletext"/>
              <w:rPr>
                <w:highlight w:val="green"/>
              </w:rPr>
            </w:pPr>
            <w:r>
              <w:t>D</w:t>
            </w:r>
            <w:r w:rsidRPr="007125EE">
              <w:t>iminished to acceptable levels</w:t>
            </w:r>
          </w:p>
        </w:tc>
        <w:tc>
          <w:tcPr>
            <w:tcW w:w="3371" w:type="dxa"/>
          </w:tcPr>
          <w:p w14:paraId="52E8EB35" w14:textId="5AF36ADF" w:rsidR="00294380" w:rsidRPr="00F55FF0" w:rsidRDefault="00294380" w:rsidP="00294380">
            <w:pPr>
              <w:pStyle w:val="Tabletext"/>
              <w:rPr>
                <w:highlight w:val="green"/>
              </w:rPr>
            </w:pPr>
            <w:r>
              <w:t>O</w:t>
            </w:r>
            <w:r w:rsidRPr="007125EE">
              <w:t>perations Manager</w:t>
            </w:r>
          </w:p>
        </w:tc>
      </w:tr>
    </w:tbl>
    <w:p w14:paraId="42FD69BB" w14:textId="77777777" w:rsidR="00294380" w:rsidRPr="00D215FB" w:rsidRDefault="00294380" w:rsidP="00294380">
      <w:pPr>
        <w:rPr>
          <w:b/>
          <w:bCs/>
          <w:color w:val="AC2C0C"/>
        </w:rPr>
      </w:pPr>
      <w:r w:rsidRPr="00D215FB">
        <w:rPr>
          <w:b/>
          <w:bCs/>
          <w:color w:val="AC2C0C"/>
        </w:rPr>
        <w:t>Notes:</w:t>
      </w:r>
    </w:p>
    <w:p w14:paraId="0ECE0CB8" w14:textId="77777777" w:rsidR="00294380" w:rsidRPr="00D215FB" w:rsidRDefault="00294380" w:rsidP="00294380">
      <w:pPr>
        <w:ind w:left="1134" w:hanging="567"/>
        <w:rPr>
          <w:color w:val="AC2C0C"/>
        </w:rPr>
      </w:pPr>
      <w:r w:rsidRPr="00D215FB">
        <w:rPr>
          <w:color w:val="AC2C0C"/>
        </w:rPr>
        <w:t>1.</w:t>
      </w:r>
      <w:r w:rsidRPr="00D215FB">
        <w:rPr>
          <w:color w:val="AC2C0C"/>
        </w:rPr>
        <w:tab/>
        <w:t>The entries in the above are just examples to provide some explanation of what might be required to manage fatigue risk in the Operator’s operations. Any adjustment to a limit would need to be reflected in the appropriate place in the fatigue management limits and CASA notified of the change. Operators do not need to wait for a response from CASA before operating to the new limit. Operators can make such changes whenever they feel it is required as long as they do not exceed a limit in CAO 48.1 Instrument 2019 (in this case Appendix 4).</w:t>
      </w:r>
    </w:p>
    <w:p w14:paraId="11CAA3E5" w14:textId="77777777" w:rsidR="00294380" w:rsidRPr="00D215FB" w:rsidRDefault="00294380" w:rsidP="00294380">
      <w:pPr>
        <w:ind w:left="1134" w:hanging="567"/>
        <w:rPr>
          <w:color w:val="AC2C0C"/>
        </w:rPr>
      </w:pPr>
      <w:r w:rsidRPr="00D215FB">
        <w:rPr>
          <w:color w:val="AC2C0C"/>
        </w:rPr>
        <w:t>2.</w:t>
      </w:r>
      <w:r w:rsidRPr="00D215FB">
        <w:rPr>
          <w:color w:val="AC2C0C"/>
        </w:rPr>
        <w:tab/>
        <w:t xml:space="preserve">The Fatigue Risk Register should be referenced to in the Operations Manual however it should be kept separately so that it can be continuously updated. Organising the list so that the greatest risk is at the top of the register adds value to the register by making the register easier to interpret and read. </w:t>
      </w:r>
    </w:p>
    <w:p w14:paraId="25FE52BF" w14:textId="77777777" w:rsidR="00294380" w:rsidRPr="00D215FB" w:rsidRDefault="00294380" w:rsidP="00294380">
      <w:pPr>
        <w:ind w:left="1134" w:hanging="567"/>
        <w:rPr>
          <w:color w:val="AC2C0C"/>
        </w:rPr>
      </w:pPr>
      <w:r w:rsidRPr="00D215FB">
        <w:rPr>
          <w:color w:val="AC2C0C"/>
        </w:rPr>
        <w:t>3.</w:t>
      </w:r>
      <w:r w:rsidRPr="00D215FB">
        <w:rPr>
          <w:color w:val="AC2C0C"/>
        </w:rPr>
        <w:tab/>
        <w:t>The hazard identification and mitigation process would be contained in the SMS for those operators operating within an SMS and this section should refer to the applicable section of the SMS.</w:t>
      </w:r>
    </w:p>
    <w:p w14:paraId="28B938F6" w14:textId="77777777" w:rsidR="00294380" w:rsidRPr="00D215FB" w:rsidRDefault="00294380" w:rsidP="00294380">
      <w:pPr>
        <w:ind w:left="1134" w:hanging="567"/>
        <w:rPr>
          <w:color w:val="AC2C0C"/>
        </w:rPr>
      </w:pPr>
      <w:r w:rsidRPr="00D215FB">
        <w:rPr>
          <w:color w:val="AC2C0C"/>
        </w:rPr>
        <w:t>4.</w:t>
      </w:r>
      <w:r w:rsidRPr="00D215FB">
        <w:rPr>
          <w:color w:val="AC2C0C"/>
        </w:rPr>
        <w:tab/>
        <w:t>For those without an SMS, CAAP 48-1 Appendix F provides examples and guidance in this area.</w:t>
      </w:r>
    </w:p>
    <w:p w14:paraId="281EFAAE" w14:textId="351396B4" w:rsidR="00104696" w:rsidRDefault="00294380" w:rsidP="00D24E29">
      <w:pPr>
        <w:ind w:left="1134" w:hanging="567"/>
      </w:pPr>
      <w:r w:rsidRPr="00D215FB">
        <w:rPr>
          <w:color w:val="AC2C0C"/>
        </w:rPr>
        <w:t>5.</w:t>
      </w:r>
      <w:r w:rsidRPr="00D215FB">
        <w:rPr>
          <w:color w:val="AC2C0C"/>
        </w:rPr>
        <w:tab/>
        <w:t>The table FR may be captured and stored elsewhere and referred to in this manual so as to avoid the need to notify of minor updates.</w:t>
      </w:r>
    </w:p>
    <w:p w14:paraId="2959C663" w14:textId="77777777" w:rsidR="0059036A" w:rsidRDefault="0059036A" w:rsidP="00CE36E9">
      <w:pPr>
        <w:sectPr w:rsidR="0059036A" w:rsidSect="005B0D3B">
          <w:headerReference w:type="default" r:id="rId18"/>
          <w:footerReference w:type="default" r:id="rId19"/>
          <w:pgSz w:w="16838" w:h="11906" w:orient="landscape" w:code="9"/>
          <w:pgMar w:top="1134" w:right="1134" w:bottom="1134" w:left="1134" w:header="567" w:footer="567" w:gutter="0"/>
          <w:cols w:space="708"/>
          <w:docGrid w:linePitch="360"/>
        </w:sectPr>
      </w:pPr>
    </w:p>
    <w:p w14:paraId="5333379C" w14:textId="06FEC95D" w:rsidR="00BC4F75" w:rsidRDefault="00F90ABA" w:rsidP="00F90ABA">
      <w:pPr>
        <w:pStyle w:val="Heading3"/>
      </w:pPr>
      <w:bookmarkStart w:id="40" w:name="_Toc191533316"/>
      <w:r>
        <w:lastRenderedPageBreak/>
        <w:t>Flight and duty records</w:t>
      </w:r>
      <w:bookmarkEnd w:id="40"/>
    </w:p>
    <w:p w14:paraId="7E9BAC92" w14:textId="77777777" w:rsidR="00F030DA" w:rsidRPr="00E310F2" w:rsidRDefault="00F030DA" w:rsidP="00F030DA">
      <w:r>
        <w:t>Flight and Duty Records include all details relevant to the rostering and fatigue management system and specifically include:</w:t>
      </w:r>
    </w:p>
    <w:p w14:paraId="35384A36" w14:textId="77777777" w:rsidR="00F030DA" w:rsidRPr="005418EA" w:rsidRDefault="00F030DA" w:rsidP="00D215FB">
      <w:pPr>
        <w:pStyle w:val="ListBullet"/>
      </w:pPr>
      <w:r w:rsidRPr="005418EA">
        <w:t>rosters planned and achieved, and staff home base designation</w:t>
      </w:r>
    </w:p>
    <w:p w14:paraId="4B83C61E" w14:textId="77777777" w:rsidR="00F030DA" w:rsidRPr="005418EA" w:rsidRDefault="00F030DA" w:rsidP="00D215FB">
      <w:pPr>
        <w:pStyle w:val="ListBullet"/>
      </w:pPr>
      <w:r w:rsidRPr="005418EA">
        <w:t>fatigue Occurrence Reports</w:t>
      </w:r>
    </w:p>
    <w:p w14:paraId="19545833" w14:textId="77777777" w:rsidR="00F030DA" w:rsidRPr="005418EA" w:rsidRDefault="00F030DA" w:rsidP="00D215FB">
      <w:pPr>
        <w:pStyle w:val="ListBullet"/>
      </w:pPr>
      <w:r w:rsidRPr="005418EA">
        <w:t>incident Reports that involve fatigue</w:t>
      </w:r>
    </w:p>
    <w:p w14:paraId="53C85433" w14:textId="77777777" w:rsidR="00F030DA" w:rsidRPr="005418EA" w:rsidRDefault="00F030DA" w:rsidP="00D215FB">
      <w:pPr>
        <w:pStyle w:val="ListBullet"/>
      </w:pPr>
      <w:r w:rsidRPr="005418EA">
        <w:t>analysis or reports, actions and conclusion stemming from fatigue related investigations</w:t>
      </w:r>
    </w:p>
    <w:p w14:paraId="475300CB" w14:textId="77777777" w:rsidR="00F030DA" w:rsidRPr="005418EA" w:rsidRDefault="00F030DA" w:rsidP="00D215FB">
      <w:pPr>
        <w:pStyle w:val="ListBullet"/>
      </w:pPr>
      <w:r w:rsidRPr="005418EA">
        <w:t>extension/exceedance reports</w:t>
      </w:r>
    </w:p>
    <w:p w14:paraId="56524489" w14:textId="77777777" w:rsidR="00F030DA" w:rsidRPr="005418EA" w:rsidRDefault="00F030DA" w:rsidP="00D215FB">
      <w:pPr>
        <w:pStyle w:val="ListBullet"/>
      </w:pPr>
      <w:r w:rsidRPr="005418EA">
        <w:t>notifications from pilots of unavailability due to fatigue (if not resulting in a Fatigue Occurrence Report)</w:t>
      </w:r>
    </w:p>
    <w:p w14:paraId="2D1C1EFA" w14:textId="77777777" w:rsidR="00F030DA" w:rsidRPr="005418EA" w:rsidRDefault="00F030DA" w:rsidP="00D215FB">
      <w:pPr>
        <w:pStyle w:val="ListBullet"/>
      </w:pPr>
      <w:r w:rsidRPr="005418EA">
        <w:t>the results of annual review of the fatigue management system</w:t>
      </w:r>
    </w:p>
    <w:p w14:paraId="2ADD232E" w14:textId="77777777" w:rsidR="00F030DA" w:rsidRPr="005418EA" w:rsidRDefault="00F030DA" w:rsidP="00D215FB">
      <w:pPr>
        <w:pStyle w:val="ListBullet"/>
      </w:pPr>
      <w:r w:rsidRPr="005418EA">
        <w:t>the results of Fatigue Hazard Identification and Mitigation reviews</w:t>
      </w:r>
    </w:p>
    <w:p w14:paraId="009B64B2" w14:textId="77777777" w:rsidR="00F030DA" w:rsidRPr="005418EA" w:rsidRDefault="00F030DA" w:rsidP="00D215FB">
      <w:pPr>
        <w:pStyle w:val="ListBullet"/>
      </w:pPr>
      <w:r w:rsidRPr="005418EA">
        <w:t>training and Assessment Records relating to the Fatigue Management System</w:t>
      </w:r>
    </w:p>
    <w:p w14:paraId="6472B0FE" w14:textId="77777777" w:rsidR="00F030DA" w:rsidRPr="005418EA" w:rsidRDefault="00F030DA" w:rsidP="00D215FB">
      <w:pPr>
        <w:pStyle w:val="ListBullet"/>
      </w:pPr>
      <w:r w:rsidRPr="005418EA">
        <w:t>the list of suitable sleeping accommodation</w:t>
      </w:r>
    </w:p>
    <w:p w14:paraId="1EFCE02F" w14:textId="77777777" w:rsidR="00F030DA" w:rsidRPr="005418EA" w:rsidRDefault="00F030DA" w:rsidP="00D215FB">
      <w:pPr>
        <w:pStyle w:val="ListBullet"/>
      </w:pPr>
      <w:r w:rsidRPr="005418EA">
        <w:t>completed alertness consideration tables</w:t>
      </w:r>
    </w:p>
    <w:p w14:paraId="66313D32" w14:textId="2EEF9C77" w:rsidR="00F030DA" w:rsidRPr="005418EA" w:rsidRDefault="00F030DA" w:rsidP="00D215FB">
      <w:pPr>
        <w:pStyle w:val="ListBullet"/>
      </w:pPr>
      <w:r w:rsidRPr="005418EA">
        <w:t xml:space="preserve">any other unique arrangements (e.g. prior sleep opportunity arrangement used as an example in Section </w:t>
      </w:r>
      <w:r w:rsidRPr="005418EA">
        <w:fldChar w:fldCharType="begin"/>
      </w:r>
      <w:r w:rsidRPr="005418EA">
        <w:instrText xml:space="preserve"> REF _Ref32996408 \r \h </w:instrText>
      </w:r>
      <w:r w:rsidR="005418EA" w:rsidRPr="005418EA">
        <w:instrText xml:space="preserve"> \* MERGEFORMAT </w:instrText>
      </w:r>
      <w:r w:rsidRPr="005418EA">
        <w:fldChar w:fldCharType="separate"/>
      </w:r>
      <w:r w:rsidRPr="005418EA">
        <w:t>1.2.2</w:t>
      </w:r>
      <w:r w:rsidRPr="005418EA">
        <w:fldChar w:fldCharType="end"/>
      </w:r>
      <w:r w:rsidRPr="005418EA">
        <w:t>).</w:t>
      </w:r>
    </w:p>
    <w:p w14:paraId="0A058401" w14:textId="77777777" w:rsidR="00F030DA" w:rsidRPr="005418EA" w:rsidRDefault="00F030DA" w:rsidP="00F030DA">
      <w:pPr>
        <w:pStyle w:val="Normalafterlist"/>
        <w:rPr>
          <w:rFonts w:asciiTheme="minorHAnsi" w:hAnsiTheme="minorHAnsi" w:cstheme="minorHAnsi"/>
          <w:sz w:val="20"/>
          <w:szCs w:val="20"/>
        </w:rPr>
      </w:pPr>
      <w:r w:rsidRPr="005418EA">
        <w:rPr>
          <w:rFonts w:asciiTheme="minorHAnsi" w:hAnsiTheme="minorHAnsi" w:cstheme="minorHAnsi"/>
          <w:sz w:val="20"/>
          <w:szCs w:val="20"/>
        </w:rPr>
        <w:t xml:space="preserve">All Flight and Duty Records (including the rostering and recording system) will be backed up at least weekly and records (including electronic records) shall be kept for 5 years. Backups and archived records will be stored off site </w:t>
      </w:r>
      <w:r w:rsidRPr="005418EA">
        <w:rPr>
          <w:rFonts w:asciiTheme="minorHAnsi" w:hAnsiTheme="minorHAnsi" w:cstheme="minorHAnsi"/>
          <w:sz w:val="20"/>
          <w:szCs w:val="20"/>
          <w:highlight w:val="green"/>
        </w:rPr>
        <w:t>&lt;at XXXX&gt;</w:t>
      </w:r>
      <w:r w:rsidRPr="005418EA">
        <w:rPr>
          <w:rFonts w:asciiTheme="minorHAnsi" w:hAnsiTheme="minorHAnsi" w:cstheme="minorHAnsi"/>
          <w:sz w:val="20"/>
          <w:szCs w:val="20"/>
        </w:rPr>
        <w:t xml:space="preserve"> to mitigate loss risk.</w:t>
      </w:r>
    </w:p>
    <w:p w14:paraId="119CF5B5" w14:textId="77777777" w:rsidR="00EA1ED6" w:rsidRPr="00D215FB" w:rsidRDefault="00EA1ED6" w:rsidP="00D215FB">
      <w:pPr>
        <w:rPr>
          <w:b/>
          <w:bCs/>
          <w:color w:val="AC2C0C"/>
        </w:rPr>
      </w:pPr>
      <w:r w:rsidRPr="00D215FB">
        <w:rPr>
          <w:b/>
          <w:bCs/>
          <w:color w:val="AC2C0C"/>
        </w:rPr>
        <w:t>Notes:</w:t>
      </w:r>
    </w:p>
    <w:p w14:paraId="4D8AD919" w14:textId="77777777" w:rsidR="00EA1ED6" w:rsidRPr="005E63AB" w:rsidRDefault="00EA1ED6" w:rsidP="00D215FB">
      <w:pPr>
        <w:ind w:left="1134" w:hanging="567"/>
        <w:rPr>
          <w:color w:val="AC2C0C"/>
        </w:rPr>
      </w:pPr>
      <w:r w:rsidRPr="00D215FB">
        <w:rPr>
          <w:color w:val="AC2C0C"/>
        </w:rPr>
        <w:t>1.</w:t>
      </w:r>
      <w:r w:rsidRPr="00D215FB">
        <w:rPr>
          <w:color w:val="AC2C0C"/>
        </w:rPr>
        <w:tab/>
      </w:r>
      <w:r w:rsidRPr="005E63AB">
        <w:rPr>
          <w:color w:val="AC2C0C"/>
        </w:rPr>
        <w:t>This should be expanded to include company specific details on who, what, where, when and how records are kept. Items/processes such as backing up to the cloud, stored at facility x by admin etc., would be in here.</w:t>
      </w:r>
    </w:p>
    <w:p w14:paraId="62B784B3" w14:textId="77777777" w:rsidR="00EA1ED6" w:rsidRPr="005E63AB" w:rsidRDefault="00EA1ED6" w:rsidP="00D215FB">
      <w:pPr>
        <w:ind w:left="1134" w:hanging="567"/>
        <w:rPr>
          <w:color w:val="AC2C0C"/>
        </w:rPr>
      </w:pPr>
      <w:r w:rsidRPr="005E63AB">
        <w:rPr>
          <w:color w:val="AC2C0C"/>
        </w:rPr>
        <w:t>2.</w:t>
      </w:r>
      <w:r w:rsidRPr="005E63AB">
        <w:rPr>
          <w:color w:val="AC2C0C"/>
        </w:rPr>
        <w:tab/>
        <w:t>This section should be specifically referenced in the general section on record keeping/retention periods if appropriate.</w:t>
      </w:r>
    </w:p>
    <w:p w14:paraId="45D71BF4" w14:textId="3BE62AF8" w:rsidR="00BC4F75" w:rsidRDefault="00EA1ED6" w:rsidP="00EA1ED6">
      <w:pPr>
        <w:pStyle w:val="Heading2"/>
      </w:pPr>
      <w:bookmarkStart w:id="41" w:name="_Toc191533317"/>
      <w:r>
        <w:t>Conditions and processes for extensions to limitations</w:t>
      </w:r>
      <w:bookmarkEnd w:id="41"/>
    </w:p>
    <w:p w14:paraId="31B50873" w14:textId="05D54DA7" w:rsidR="00EA1ED6" w:rsidRDefault="00EA1ED6" w:rsidP="00EA1ED6">
      <w:pPr>
        <w:pStyle w:val="Heading3"/>
      </w:pPr>
      <w:bookmarkStart w:id="42" w:name="_Toc191533318"/>
      <w:r>
        <w:t>Extensions</w:t>
      </w:r>
      <w:bookmarkEnd w:id="42"/>
    </w:p>
    <w:p w14:paraId="2C4316D2" w14:textId="77777777" w:rsidR="006D4A3A" w:rsidRPr="00E310F2" w:rsidRDefault="006D4A3A" w:rsidP="006D4A3A">
      <w:r>
        <w:t>A</w:t>
      </w:r>
      <w:r w:rsidRPr="00E310F2">
        <w:t>n FDP or flight time extension will only be authorised in unforeseen operational circumstances where other possible solutions to operational issues are unavailable.</w:t>
      </w:r>
    </w:p>
    <w:p w14:paraId="24CF4C3C" w14:textId="77777777" w:rsidR="006D4A3A" w:rsidRPr="00E310F2" w:rsidRDefault="006D4A3A" w:rsidP="006D4A3A">
      <w:r>
        <w:t xml:space="preserve">Only the </w:t>
      </w:r>
      <w:r w:rsidRPr="00E310F2">
        <w:t xml:space="preserve">Chief Pilot </w:t>
      </w:r>
      <w:r w:rsidRPr="00E310F2">
        <w:rPr>
          <w:highlight w:val="green"/>
        </w:rPr>
        <w:t>(or delegated person/s)</w:t>
      </w:r>
      <w:r w:rsidRPr="00E310F2">
        <w:t xml:space="preserve"> can authorise an extension to an FDP or flight time limit. To do so the Chief Pilot </w:t>
      </w:r>
      <w:r w:rsidRPr="00E310F2">
        <w:rPr>
          <w:highlight w:val="green"/>
        </w:rPr>
        <w:t>(or delegated person/s)</w:t>
      </w:r>
      <w:r w:rsidRPr="00E310F2">
        <w:t xml:space="preserve"> will consider:</w:t>
      </w:r>
    </w:p>
    <w:p w14:paraId="3FAC5A63" w14:textId="77777777" w:rsidR="006D4A3A" w:rsidRPr="006D4A3A" w:rsidRDefault="006D4A3A" w:rsidP="00D215FB">
      <w:pPr>
        <w:pStyle w:val="ListBullet"/>
      </w:pPr>
      <w:r w:rsidRPr="006D4A3A">
        <w:t>increased operational risks including:</w:t>
      </w:r>
    </w:p>
    <w:p w14:paraId="52145178" w14:textId="77777777" w:rsidR="006D4A3A" w:rsidRPr="006D4A3A" w:rsidRDefault="006D4A3A" w:rsidP="00D215FB">
      <w:pPr>
        <w:pStyle w:val="ListBullet2"/>
      </w:pPr>
      <w:r w:rsidRPr="006D4A3A">
        <w:t>impacts from increased sectors and/or workloads</w:t>
      </w:r>
    </w:p>
    <w:p w14:paraId="708649B3" w14:textId="77777777" w:rsidR="006D4A3A" w:rsidRPr="006D4A3A" w:rsidRDefault="006D4A3A" w:rsidP="00D215FB">
      <w:pPr>
        <w:pStyle w:val="ListBullet2"/>
      </w:pPr>
      <w:r w:rsidRPr="006D4A3A">
        <w:t>environmental factors including weather and temperature</w:t>
      </w:r>
    </w:p>
    <w:p w14:paraId="6AC64173" w14:textId="77777777" w:rsidR="006D4A3A" w:rsidRPr="006D4A3A" w:rsidRDefault="006D4A3A" w:rsidP="00D215FB">
      <w:pPr>
        <w:pStyle w:val="ListBullet2"/>
      </w:pPr>
      <w:r w:rsidRPr="006D4A3A">
        <w:t>aircraft serviceability including MEL items (such as autopilot unserviceability)</w:t>
      </w:r>
    </w:p>
    <w:p w14:paraId="52C9C87F" w14:textId="77777777" w:rsidR="006D4A3A" w:rsidRPr="006D4A3A" w:rsidRDefault="006D4A3A" w:rsidP="00D215FB">
      <w:pPr>
        <w:pStyle w:val="ListBullet"/>
      </w:pPr>
      <w:r w:rsidRPr="006D4A3A">
        <w:t>potential for ‘get-home-itis’ or some other, non-essential factor to be motivating the pilot to request the extension</w:t>
      </w:r>
    </w:p>
    <w:p w14:paraId="221D8362" w14:textId="77777777" w:rsidR="006D4A3A" w:rsidRPr="006D4A3A" w:rsidRDefault="006D4A3A" w:rsidP="00D215FB">
      <w:pPr>
        <w:pStyle w:val="ListBullet"/>
      </w:pPr>
      <w:r w:rsidRPr="006D4A3A">
        <w:t>availability of assigning alternate pilots</w:t>
      </w:r>
    </w:p>
    <w:p w14:paraId="614618DF" w14:textId="77777777" w:rsidR="006D4A3A" w:rsidRPr="006D4A3A" w:rsidRDefault="006D4A3A" w:rsidP="00D215FB">
      <w:pPr>
        <w:pStyle w:val="ListBullet"/>
      </w:pPr>
      <w:r w:rsidRPr="006D4A3A">
        <w:t>possibility of sortie cancellation or modification</w:t>
      </w:r>
    </w:p>
    <w:p w14:paraId="59350DC9" w14:textId="77777777" w:rsidR="006D4A3A" w:rsidRPr="006D4A3A" w:rsidRDefault="006D4A3A" w:rsidP="00D215FB">
      <w:pPr>
        <w:pStyle w:val="ListBullet"/>
      </w:pPr>
      <w:r w:rsidRPr="006D4A3A">
        <w:lastRenderedPageBreak/>
        <w:t>any patterns of extension</w:t>
      </w:r>
    </w:p>
    <w:p w14:paraId="635EABA3" w14:textId="77777777" w:rsidR="006D4A3A" w:rsidRPr="006D4A3A" w:rsidRDefault="006D4A3A" w:rsidP="00D215FB">
      <w:pPr>
        <w:pStyle w:val="ListBullet"/>
      </w:pPr>
      <w:r w:rsidRPr="006D4A3A">
        <w:t>future rostering or planning implications of the extension</w:t>
      </w:r>
    </w:p>
    <w:p w14:paraId="41EB8154" w14:textId="77777777" w:rsidR="006D4A3A" w:rsidRPr="006D4A3A" w:rsidRDefault="006D4A3A" w:rsidP="00D215FB">
      <w:pPr>
        <w:pStyle w:val="ListBullet"/>
      </w:pPr>
      <w:r w:rsidRPr="006D4A3A">
        <w:t>opportunities for duty rest.</w:t>
      </w:r>
    </w:p>
    <w:p w14:paraId="02CD49B0" w14:textId="77777777" w:rsidR="006D4A3A" w:rsidRPr="006D4A3A" w:rsidRDefault="006D4A3A" w:rsidP="006D4A3A">
      <w:pPr>
        <w:pStyle w:val="Normalafterlist"/>
        <w:rPr>
          <w:rFonts w:asciiTheme="minorHAnsi" w:hAnsiTheme="minorHAnsi" w:cstheme="minorHAnsi"/>
          <w:sz w:val="20"/>
          <w:szCs w:val="20"/>
        </w:rPr>
      </w:pPr>
      <w:r w:rsidRPr="006D4A3A">
        <w:rPr>
          <w:rFonts w:asciiTheme="minorHAnsi" w:hAnsiTheme="minorHAnsi" w:cstheme="minorHAnsi"/>
          <w:sz w:val="20"/>
          <w:szCs w:val="20"/>
        </w:rPr>
        <w:t>An FDP can only be extended if:</w:t>
      </w:r>
    </w:p>
    <w:p w14:paraId="18909412" w14:textId="77777777" w:rsidR="006D4A3A" w:rsidRPr="006D4A3A" w:rsidRDefault="006D4A3A" w:rsidP="00D215FB">
      <w:pPr>
        <w:pStyle w:val="ListBullet"/>
      </w:pPr>
      <w:r w:rsidRPr="006D4A3A">
        <w:t>the pilot considers themselves fit for the extended FDP. They should undertake an alertness consideration review. Note: Where possible the pilot should discuss their fatigue level with a third party, who knows about the signs and symptoms of fatigue, before reaching a decision on their fitness for the extension</w:t>
      </w:r>
    </w:p>
    <w:p w14:paraId="7D8D33AE" w14:textId="77777777" w:rsidR="006D4A3A" w:rsidRPr="006D4A3A" w:rsidRDefault="006D4A3A" w:rsidP="00D215FB">
      <w:pPr>
        <w:pStyle w:val="ListBullet"/>
      </w:pPr>
      <w:r w:rsidRPr="006D4A3A">
        <w:t>the pilot has had sufficient time to consider their fatigue levels and agree to the extension</w:t>
      </w:r>
    </w:p>
    <w:p w14:paraId="2D049372" w14:textId="77777777" w:rsidR="006D4A3A" w:rsidRPr="006D4A3A" w:rsidRDefault="006D4A3A" w:rsidP="00D215FB">
      <w:pPr>
        <w:pStyle w:val="ListBullet"/>
      </w:pPr>
      <w:r w:rsidRPr="006D4A3A">
        <w:t>the decision to extend is made and agreed prior to the last flight of the FDP</w:t>
      </w:r>
    </w:p>
    <w:p w14:paraId="2399525C" w14:textId="77777777" w:rsidR="006D4A3A" w:rsidRPr="006D4A3A" w:rsidRDefault="006D4A3A" w:rsidP="00D215FB">
      <w:pPr>
        <w:pStyle w:val="ListBullet"/>
      </w:pPr>
      <w:r w:rsidRPr="006D4A3A">
        <w:t xml:space="preserve">the FDP is extended by no more than </w:t>
      </w:r>
      <w:r w:rsidRPr="006D4A3A">
        <w:rPr>
          <w:highlight w:val="green"/>
        </w:rPr>
        <w:t>1</w:t>
      </w:r>
      <w:r w:rsidRPr="006D4A3A">
        <w:t xml:space="preserve"> hour</w:t>
      </w:r>
    </w:p>
    <w:p w14:paraId="4BF95402" w14:textId="77777777" w:rsidR="006D4A3A" w:rsidRPr="006D4A3A" w:rsidRDefault="006D4A3A" w:rsidP="00D215FB">
      <w:pPr>
        <w:pStyle w:val="ListBullet"/>
      </w:pPr>
      <w:r w:rsidRPr="006D4A3A">
        <w:t>cumulative flight or duty limits are not exceeded.</w:t>
      </w:r>
    </w:p>
    <w:p w14:paraId="3718C098" w14:textId="77777777" w:rsidR="006D4A3A" w:rsidRPr="006D4A3A" w:rsidRDefault="006D4A3A" w:rsidP="006D4A3A">
      <w:pPr>
        <w:pStyle w:val="Normalafterlist"/>
        <w:rPr>
          <w:rFonts w:asciiTheme="minorHAnsi" w:hAnsiTheme="minorHAnsi" w:cstheme="minorHAnsi"/>
          <w:sz w:val="20"/>
          <w:szCs w:val="20"/>
        </w:rPr>
      </w:pPr>
      <w:r w:rsidRPr="006D4A3A">
        <w:rPr>
          <w:rFonts w:asciiTheme="minorHAnsi" w:hAnsiTheme="minorHAnsi" w:cstheme="minorHAnsi"/>
          <w:sz w:val="20"/>
          <w:szCs w:val="20"/>
        </w:rPr>
        <w:t>All decisions to extend must have been made prior to becoming airborne on the last flight of the FDP. No pilot will become airborne without an extension, knowing they cannot complete the flight, as planned, within the maximum FDP limit.</w:t>
      </w:r>
    </w:p>
    <w:p w14:paraId="4BA16853" w14:textId="77777777" w:rsidR="006D4A3A" w:rsidRDefault="006D4A3A" w:rsidP="006D4A3A">
      <w:r>
        <w:t>If unforeseen operational circumstances arise after take-off on the final flight of an FDP; and those circumstances would cause a pilot to exceed any flight and duty time limit then, the pilot can continue to the planned destination or alternate at their discretion as dictated by the safety of passengers and crew. In these circumstances, if limits are exceeded, it is called an exceedance and must be reported and recorded in the same manner as an extension.</w:t>
      </w:r>
    </w:p>
    <w:p w14:paraId="0A2C2194" w14:textId="77777777" w:rsidR="006D4A3A" w:rsidRDefault="006D4A3A" w:rsidP="006D4A3A">
      <w:r>
        <w:t>An extension to an FDP that results in the pilot finishing an FDP after 2330 is not considered a LNO.</w:t>
      </w:r>
    </w:p>
    <w:p w14:paraId="5A10F40B" w14:textId="4F7F944D" w:rsidR="006D4A3A" w:rsidRPr="00E310F2" w:rsidRDefault="006D4A3A" w:rsidP="006D4A3A">
      <w:r>
        <w:t xml:space="preserve">Extensions </w:t>
      </w:r>
      <w:r w:rsidRPr="00E310F2">
        <w:t xml:space="preserve">and exceedances require an Extension Report (Form ER) to be completed in accordance with the reporting provisions in Section </w:t>
      </w:r>
      <w:r>
        <w:fldChar w:fldCharType="begin"/>
      </w:r>
      <w:r>
        <w:instrText xml:space="preserve"> REF _Ref32999090 \r \h </w:instrText>
      </w:r>
      <w:r>
        <w:fldChar w:fldCharType="separate"/>
      </w:r>
      <w:r>
        <w:t>1.2.13</w:t>
      </w:r>
      <w:r>
        <w:fldChar w:fldCharType="end"/>
      </w:r>
      <w:r w:rsidRPr="00E310F2">
        <w:t xml:space="preserve"> Reporting, and must also be recorded in the hazard identification and mitigation system (refer also Section </w:t>
      </w:r>
      <w:r>
        <w:fldChar w:fldCharType="begin"/>
      </w:r>
      <w:r>
        <w:instrText xml:space="preserve"> REF _Ref32996186 \r \h </w:instrText>
      </w:r>
      <w:r>
        <w:fldChar w:fldCharType="separate"/>
      </w:r>
      <w:r>
        <w:t>1.2.17</w:t>
      </w:r>
      <w:r>
        <w:fldChar w:fldCharType="end"/>
      </w:r>
      <w:r w:rsidRPr="00E310F2">
        <w:t xml:space="preserve"> Fatigue </w:t>
      </w:r>
      <w:r w:rsidR="000D42D4">
        <w:t>h</w:t>
      </w:r>
      <w:r w:rsidRPr="00E310F2">
        <w:t xml:space="preserve">azard </w:t>
      </w:r>
      <w:r w:rsidR="000D42D4">
        <w:t>i</w:t>
      </w:r>
      <w:r w:rsidRPr="00E310F2">
        <w:t>dentification).</w:t>
      </w:r>
    </w:p>
    <w:p w14:paraId="576F3C8F" w14:textId="77777777" w:rsidR="006D4A3A" w:rsidRPr="00E310F2" w:rsidRDefault="006D4A3A" w:rsidP="006D4A3A">
      <w:r>
        <w:t xml:space="preserve">The report </w:t>
      </w:r>
      <w:r w:rsidRPr="00E310F2">
        <w:t>will also form part of the flight and duty records.</w:t>
      </w:r>
    </w:p>
    <w:p w14:paraId="14D78B8B" w14:textId="25496C38" w:rsidR="00EA1ED6" w:rsidRPr="00EA1ED6" w:rsidRDefault="006D4A3A" w:rsidP="006D4A3A">
      <w:r>
        <w:t xml:space="preserve">Extensions will be reviewed by the </w:t>
      </w:r>
      <w:r w:rsidRPr="00E310F2">
        <w:t xml:space="preserve">Chief Pilot </w:t>
      </w:r>
      <w:r w:rsidRPr="00E310F2">
        <w:rPr>
          <w:highlight w:val="green"/>
        </w:rPr>
        <w:t>(or delegated person)</w:t>
      </w:r>
      <w:r w:rsidRPr="00E310F2">
        <w:t xml:space="preserve"> as part of </w:t>
      </w:r>
      <w:r w:rsidRPr="00E310F2">
        <w:rPr>
          <w:highlight w:val="green"/>
        </w:rPr>
        <w:t>&lt;XXXX&gt;</w:t>
      </w:r>
      <w:r>
        <w:rPr>
          <w:highlight w:val="green"/>
        </w:rPr>
        <w:t>'</w:t>
      </w:r>
      <w:r w:rsidRPr="00E310F2">
        <w:rPr>
          <w:highlight w:val="green"/>
        </w:rPr>
        <w:t>s</w:t>
      </w:r>
      <w:r w:rsidRPr="00E310F2">
        <w:t xml:space="preserve"> continuous improvement system (refer also Section </w:t>
      </w:r>
      <w:r>
        <w:fldChar w:fldCharType="begin"/>
      </w:r>
      <w:r>
        <w:instrText xml:space="preserve"> REF _Ref32996186 \r \h </w:instrText>
      </w:r>
      <w:r>
        <w:fldChar w:fldCharType="separate"/>
      </w:r>
      <w:r>
        <w:t>1.2.17</w:t>
      </w:r>
      <w:r>
        <w:fldChar w:fldCharType="end"/>
      </w:r>
      <w:r>
        <w:t xml:space="preserve"> </w:t>
      </w:r>
      <w:r w:rsidRPr="00E310F2">
        <w:t xml:space="preserve">Fatigue </w:t>
      </w:r>
      <w:r>
        <w:t>h</w:t>
      </w:r>
      <w:r w:rsidRPr="00E310F2">
        <w:t xml:space="preserve">azard </w:t>
      </w:r>
      <w:r>
        <w:t>i</w:t>
      </w:r>
      <w:r w:rsidRPr="00E310F2">
        <w:t>dentification) and the analysis will be stored as part of the flight and duty records.</w:t>
      </w:r>
    </w:p>
    <w:p w14:paraId="3EC2F973" w14:textId="77777777" w:rsidR="002F7D61" w:rsidRPr="00D215FB" w:rsidRDefault="002F7D61" w:rsidP="00D215FB">
      <w:pPr>
        <w:rPr>
          <w:b/>
          <w:bCs/>
          <w:color w:val="AC2C0C"/>
        </w:rPr>
      </w:pPr>
      <w:r w:rsidRPr="00D215FB">
        <w:rPr>
          <w:b/>
          <w:bCs/>
          <w:color w:val="AC2C0C"/>
        </w:rPr>
        <w:t>Notes:</w:t>
      </w:r>
    </w:p>
    <w:p w14:paraId="58E884D8" w14:textId="77777777" w:rsidR="002F7D61" w:rsidRPr="00D215FB" w:rsidRDefault="002F7D61" w:rsidP="00D215FB">
      <w:pPr>
        <w:ind w:left="1134" w:hanging="567"/>
        <w:rPr>
          <w:color w:val="AC2C0C"/>
        </w:rPr>
      </w:pPr>
      <w:r w:rsidRPr="00D215FB">
        <w:rPr>
          <w:color w:val="AC2C0C"/>
        </w:rPr>
        <w:t>1.</w:t>
      </w:r>
      <w:r w:rsidRPr="00D215FB">
        <w:rPr>
          <w:color w:val="AC2C0C"/>
        </w:rPr>
        <w:tab/>
        <w:t>Reference should be made here to the operators SMS if they have one.</w:t>
      </w:r>
    </w:p>
    <w:p w14:paraId="6B3D4B07" w14:textId="77777777" w:rsidR="002F7D61" w:rsidRPr="00D215FB" w:rsidRDefault="002F7D61" w:rsidP="00D215FB">
      <w:pPr>
        <w:ind w:left="1134" w:hanging="567"/>
        <w:rPr>
          <w:color w:val="AC2C0C"/>
        </w:rPr>
      </w:pPr>
      <w:r w:rsidRPr="00D215FB">
        <w:rPr>
          <w:color w:val="AC2C0C"/>
        </w:rPr>
        <w:t>2.</w:t>
      </w:r>
      <w:r w:rsidRPr="00D215FB">
        <w:rPr>
          <w:color w:val="AC2C0C"/>
        </w:rPr>
        <w:tab/>
        <w:t>The captain may be the authorised delegate as long as the Chief Pilot is satisfied the Captain has sufficient training to make an informed decision and there is a formal process to support the Captain in making that decision—such as undertaking an alertness consideration review and/or consultation with a third party—if that is appropriate given the nature of the operation.</w:t>
      </w:r>
    </w:p>
    <w:p w14:paraId="38B3CC27" w14:textId="79800BD5" w:rsidR="00D50971" w:rsidRDefault="002F7D61" w:rsidP="002F7D61">
      <w:pPr>
        <w:pStyle w:val="Heading1"/>
      </w:pPr>
      <w:bookmarkStart w:id="43" w:name="_Toc191533319"/>
      <w:r>
        <w:lastRenderedPageBreak/>
        <w:t>Rostering in accordance with flight and duty time policy</w:t>
      </w:r>
      <w:bookmarkEnd w:id="43"/>
    </w:p>
    <w:p w14:paraId="47A9BA0D" w14:textId="77777777" w:rsidR="00E516BD" w:rsidRPr="00E310F2" w:rsidRDefault="00E516BD" w:rsidP="00E516BD">
      <w:r>
        <w:t xml:space="preserve">The </w:t>
      </w:r>
      <w:r w:rsidRPr="00E310F2">
        <w:t xml:space="preserve">Chief Pilot </w:t>
      </w:r>
      <w:r w:rsidRPr="00E310F2">
        <w:rPr>
          <w:highlight w:val="green"/>
        </w:rPr>
        <w:t>(or delegated person)</w:t>
      </w:r>
      <w:r w:rsidRPr="00E310F2">
        <w:t xml:space="preserve"> is responsible for preparing and publishing the roster. The roster will be planned on a 28 day basis and published 7 days before the beginning of the roster period. The roster will be amended and republished as quickly as possible if any changes are made. Any pilot affected by the changes will be notified in accordance with the communication protocol.</w:t>
      </w:r>
    </w:p>
    <w:p w14:paraId="479C6C46" w14:textId="79174B72" w:rsidR="002F7D61" w:rsidRDefault="00E516BD" w:rsidP="00E516BD">
      <w:pPr>
        <w:pStyle w:val="Heading2"/>
      </w:pPr>
      <w:bookmarkStart w:id="44" w:name="_Toc191533320"/>
      <w:r>
        <w:t>Operations under multiple appendices</w:t>
      </w:r>
      <w:bookmarkEnd w:id="44"/>
    </w:p>
    <w:p w14:paraId="16B3A4F0" w14:textId="77777777" w:rsidR="00A22DA1" w:rsidRPr="00E77D0E" w:rsidRDefault="00A22DA1" w:rsidP="00E77D0E">
      <w:pPr>
        <w:ind w:left="1134" w:hanging="1134"/>
        <w:rPr>
          <w:color w:val="AC2C0C"/>
        </w:rPr>
      </w:pPr>
      <w:r w:rsidRPr="00E77D0E">
        <w:rPr>
          <w:b/>
          <w:bCs/>
          <w:color w:val="AC2C0C"/>
        </w:rPr>
        <w:t>Note:</w:t>
      </w:r>
      <w:r w:rsidRPr="00E77D0E">
        <w:rPr>
          <w:color w:val="AC2C0C"/>
        </w:rPr>
        <w:tab/>
        <w:t>If not operating under multiple appendices this section should be removed.</w:t>
      </w:r>
    </w:p>
    <w:p w14:paraId="74BA8F8D" w14:textId="77777777" w:rsidR="004F70AC" w:rsidRPr="00E310F2" w:rsidRDefault="004F70AC" w:rsidP="004F70AC">
      <w:r>
        <w:t xml:space="preserve">Before </w:t>
      </w:r>
      <w:r w:rsidRPr="00E310F2">
        <w:t>a pilot is assigned an FDP where they must combine two different CAO 48.1 appendices within the one FDP the following applies:</w:t>
      </w:r>
    </w:p>
    <w:p w14:paraId="34221A32" w14:textId="77777777" w:rsidR="004F70AC" w:rsidRPr="004F70AC" w:rsidRDefault="004F70AC" w:rsidP="00CF0164">
      <w:pPr>
        <w:pStyle w:val="ListBullet"/>
      </w:pPr>
      <w:r w:rsidRPr="004F70AC">
        <w:t>check that the pilot is within the cumulative duty and flight time limits for the new appendix</w:t>
      </w:r>
    </w:p>
    <w:p w14:paraId="1B53C150" w14:textId="77777777" w:rsidR="004F70AC" w:rsidRPr="004F70AC" w:rsidRDefault="004F70AC" w:rsidP="00CF0164">
      <w:pPr>
        <w:pStyle w:val="ListBullet"/>
      </w:pPr>
      <w:r w:rsidRPr="004F70AC">
        <w:t>the maximum FDP and flight time limits are those contained in the appendix under which the operation is being conducted at that particular time, the limits being determined based on the commencement of the FDP not on the time of commencement of operations under each appendix</w:t>
      </w:r>
    </w:p>
    <w:p w14:paraId="772BE909" w14:textId="77777777" w:rsidR="004F70AC" w:rsidRPr="004F70AC" w:rsidRDefault="004F70AC" w:rsidP="00CF0164">
      <w:pPr>
        <w:pStyle w:val="ListBullet"/>
      </w:pPr>
      <w:r w:rsidRPr="004F70AC">
        <w:t>at any particular time in an FDP the pilot must remain within the cumulative duty and cumulative flight time limits for the appendix under which the operation is being conducted at that particular time</w:t>
      </w:r>
    </w:p>
    <w:p w14:paraId="6A97E957" w14:textId="77777777" w:rsidR="004F70AC" w:rsidRPr="004F70AC" w:rsidRDefault="004F70AC" w:rsidP="00CF0164">
      <w:pPr>
        <w:pStyle w:val="ListBullet"/>
      </w:pPr>
      <w:r w:rsidRPr="004F70AC">
        <w:t>to establish the minimum off-duty period that the pilot must be assigned following the FDP the minimum ODP is worked out as if the pilot worked the whole FDP under each appendix. The highest of these off-duty periods is then the minimum ODP and must be completed prior to commencing an FDP under any appendix.</w:t>
      </w:r>
    </w:p>
    <w:p w14:paraId="60DF9E2C" w14:textId="31AB22E2" w:rsidR="004F70AC" w:rsidRPr="004F70AC" w:rsidRDefault="004F70AC" w:rsidP="004F70AC">
      <w:pPr>
        <w:pStyle w:val="Normalafterlist"/>
        <w:rPr>
          <w:rFonts w:asciiTheme="minorHAnsi" w:hAnsiTheme="minorHAnsi" w:cstheme="minorHAnsi"/>
          <w:sz w:val="20"/>
          <w:szCs w:val="20"/>
        </w:rPr>
      </w:pPr>
      <w:r w:rsidRPr="004F70AC">
        <w:rPr>
          <w:rFonts w:asciiTheme="minorHAnsi" w:hAnsiTheme="minorHAnsi" w:cstheme="minorHAnsi"/>
          <w:sz w:val="20"/>
          <w:szCs w:val="20"/>
        </w:rPr>
        <w:t>Before a pilot is assigned an FDP under a different appendix the pilot will complete any off-duty period requirements resulting from conducting a previous FDP.</w:t>
      </w:r>
    </w:p>
    <w:p w14:paraId="7DC3E994" w14:textId="77777777" w:rsidR="004F70AC" w:rsidRPr="00E310F2" w:rsidRDefault="004F70AC" w:rsidP="004F70AC">
      <w:r>
        <w:t xml:space="preserve">Before transferring from </w:t>
      </w:r>
      <w:r w:rsidRPr="00E310F2">
        <w:t>an aerial work appendix to any other appendix, the following requirement appl</w:t>
      </w:r>
      <w:r>
        <w:t>ies</w:t>
      </w:r>
      <w:r w:rsidRPr="00E310F2">
        <w:t>:</w:t>
      </w:r>
    </w:p>
    <w:p w14:paraId="40AB677C" w14:textId="1D015C73" w:rsidR="00D50971" w:rsidRDefault="004F70AC" w:rsidP="00D74617">
      <w:pPr>
        <w:pStyle w:val="ListBullet"/>
      </w:pPr>
      <w:r w:rsidRPr="004F70AC">
        <w:t>the pilot must have had at least 6 days off-duty in the 28 consecutive days before commencing the FDP or standby.</w:t>
      </w:r>
    </w:p>
    <w:p w14:paraId="7ACF332F" w14:textId="58DC6137" w:rsidR="002418CC" w:rsidRDefault="006147A1" w:rsidP="00264006">
      <w:pPr>
        <w:pStyle w:val="AppendixHeading1"/>
      </w:pPr>
      <w:bookmarkStart w:id="45" w:name="_Toc148955850"/>
      <w:bookmarkStart w:id="46" w:name="_Toc148955879"/>
      <w:bookmarkStart w:id="47" w:name="_Toc148955856"/>
      <w:bookmarkStart w:id="48" w:name="_Toc148955885"/>
      <w:bookmarkStart w:id="49" w:name="_Toc148955857"/>
      <w:bookmarkStart w:id="50" w:name="_Toc148955886"/>
      <w:bookmarkStart w:id="51" w:name="_Toc148955858"/>
      <w:bookmarkStart w:id="52" w:name="_Toc148955887"/>
      <w:bookmarkStart w:id="53" w:name="_Toc148955859"/>
      <w:bookmarkStart w:id="54" w:name="_Toc148955888"/>
      <w:bookmarkStart w:id="55" w:name="_Toc148955860"/>
      <w:bookmarkStart w:id="56" w:name="_Toc148955889"/>
      <w:bookmarkStart w:id="57" w:name="_Toc148955861"/>
      <w:bookmarkStart w:id="58" w:name="_Toc148955890"/>
      <w:bookmarkStart w:id="59" w:name="_Toc148955862"/>
      <w:bookmarkStart w:id="60" w:name="_Toc148955891"/>
      <w:bookmarkStart w:id="61" w:name="_Toc148955863"/>
      <w:bookmarkStart w:id="62" w:name="_Toc148955892"/>
      <w:bookmarkStart w:id="63" w:name="_Toc148955864"/>
      <w:bookmarkStart w:id="64" w:name="_Toc148955893"/>
      <w:bookmarkStart w:id="65" w:name="_Toc148955865"/>
      <w:bookmarkStart w:id="66" w:name="_Toc148955894"/>
      <w:bookmarkStart w:id="67" w:name="_Toc148955866"/>
      <w:bookmarkStart w:id="68" w:name="_Toc148955895"/>
      <w:bookmarkStart w:id="69" w:name="_Toc148955867"/>
      <w:bookmarkStart w:id="70" w:name="_Toc148955896"/>
      <w:bookmarkStart w:id="71" w:name="_Toc191533321"/>
      <w:bookmarkEnd w:id="3"/>
      <w:bookmarkEnd w:id="4"/>
      <w:bookmarkEnd w:id="5"/>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r>
        <w:lastRenderedPageBreak/>
        <w:t>Fat</w:t>
      </w:r>
      <w:r w:rsidR="000F4F59">
        <w:t xml:space="preserve">igue </w:t>
      </w:r>
      <w:r w:rsidR="00E92CAC">
        <w:t>o</w:t>
      </w:r>
      <w:r w:rsidR="000F4F59">
        <w:t xml:space="preserve">ccurrence </w:t>
      </w:r>
      <w:r w:rsidR="00E92CAC">
        <w:t>r</w:t>
      </w:r>
      <w:r w:rsidR="000F4F59">
        <w:t>eport (Form OR)</w:t>
      </w:r>
      <w:bookmarkEnd w:id="71"/>
    </w:p>
    <w:p w14:paraId="0824BE70" w14:textId="77777777" w:rsidR="00E92CAC" w:rsidRDefault="00E92CAC" w:rsidP="00E92CAC">
      <w:pPr>
        <w:keepNext/>
      </w:pPr>
      <w:r>
        <w:rPr>
          <w:noProof/>
        </w:rPr>
        <w:drawing>
          <wp:inline distT="0" distB="0" distL="0" distR="0" wp14:anchorId="2425516E" wp14:editId="4E153969">
            <wp:extent cx="4608830" cy="7370445"/>
            <wp:effectExtent l="0" t="0" r="1270" b="1905"/>
            <wp:docPr id="112693750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608830" cy="7370445"/>
                    </a:xfrm>
                    <a:prstGeom prst="rect">
                      <a:avLst/>
                    </a:prstGeom>
                    <a:noFill/>
                  </pic:spPr>
                </pic:pic>
              </a:graphicData>
            </a:graphic>
          </wp:inline>
        </w:drawing>
      </w:r>
    </w:p>
    <w:p w14:paraId="6217D028" w14:textId="3DB99836" w:rsidR="00D24E29" w:rsidRDefault="00E92CAC" w:rsidP="00E92CAC">
      <w:pPr>
        <w:pStyle w:val="Caption"/>
      </w:pPr>
      <w:r>
        <w:t xml:space="preserve">Figure </w:t>
      </w:r>
      <w:r>
        <w:fldChar w:fldCharType="begin"/>
      </w:r>
      <w:r>
        <w:instrText xml:space="preserve"> SEQ Figure \* ARABIC </w:instrText>
      </w:r>
      <w:r>
        <w:fldChar w:fldCharType="separate"/>
      </w:r>
      <w:r w:rsidR="00E371BF">
        <w:rPr>
          <w:noProof/>
        </w:rPr>
        <w:t>2</w:t>
      </w:r>
      <w:r>
        <w:fldChar w:fldCharType="end"/>
      </w:r>
      <w:r>
        <w:t xml:space="preserve"> </w:t>
      </w:r>
      <w:r w:rsidRPr="00D62C4D">
        <w:t xml:space="preserve">Fatigue </w:t>
      </w:r>
      <w:r>
        <w:t>o</w:t>
      </w:r>
      <w:r w:rsidRPr="00D62C4D">
        <w:t xml:space="preserve">ccurrence </w:t>
      </w:r>
      <w:r>
        <w:t>r</w:t>
      </w:r>
      <w:r w:rsidRPr="00D62C4D">
        <w:t xml:space="preserve">eport </w:t>
      </w:r>
      <w:r>
        <w:t>f</w:t>
      </w:r>
      <w:r w:rsidRPr="00D62C4D">
        <w:t>orm (Form OR)</w:t>
      </w:r>
    </w:p>
    <w:p w14:paraId="0570A8C9" w14:textId="77777777" w:rsidR="00C64430" w:rsidRDefault="00C64430" w:rsidP="00962D25">
      <w:pPr>
        <w:sectPr w:rsidR="00C64430" w:rsidSect="0059036A">
          <w:headerReference w:type="default" r:id="rId21"/>
          <w:footerReference w:type="default" r:id="rId22"/>
          <w:pgSz w:w="11906" w:h="16838" w:code="9"/>
          <w:pgMar w:top="1134" w:right="1134" w:bottom="1134" w:left="1134" w:header="567" w:footer="567" w:gutter="0"/>
          <w:cols w:space="708"/>
          <w:docGrid w:linePitch="360"/>
        </w:sectPr>
      </w:pPr>
    </w:p>
    <w:p w14:paraId="7AE84748" w14:textId="08C7B187" w:rsidR="00820C56" w:rsidRDefault="00C64430" w:rsidP="00C64430">
      <w:pPr>
        <w:pStyle w:val="AppendixHeading1"/>
      </w:pPr>
      <w:bookmarkStart w:id="72" w:name="_Toc191533322"/>
      <w:r>
        <w:lastRenderedPageBreak/>
        <w:t xml:space="preserve">Alertness </w:t>
      </w:r>
      <w:r w:rsidR="00E92CAC">
        <w:t>c</w:t>
      </w:r>
      <w:r>
        <w:t>on</w:t>
      </w:r>
      <w:r w:rsidR="00E37782">
        <w:t xml:space="preserve">sideration </w:t>
      </w:r>
      <w:r w:rsidR="00E92CAC">
        <w:t>t</w:t>
      </w:r>
      <w:r w:rsidR="00E37782">
        <w:t>able (Form ACTab)</w:t>
      </w:r>
      <w:bookmarkEnd w:id="72"/>
    </w:p>
    <w:p w14:paraId="51599E28" w14:textId="77777777" w:rsidR="00E92CAC" w:rsidRDefault="00E37782" w:rsidP="00E92CAC">
      <w:pPr>
        <w:keepNext/>
      </w:pPr>
      <w:r>
        <w:rPr>
          <w:noProof/>
        </w:rPr>
        <w:drawing>
          <wp:inline distT="0" distB="0" distL="0" distR="0" wp14:anchorId="52EB3D78" wp14:editId="43494EC3">
            <wp:extent cx="8823366" cy="4889770"/>
            <wp:effectExtent l="0" t="0" r="0" b="6350"/>
            <wp:docPr id="176626573" name="Picture 176626573" descr="Alertness Consideration Tab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8824777" cy="4890552"/>
                    </a:xfrm>
                    <a:prstGeom prst="rect">
                      <a:avLst/>
                    </a:prstGeom>
                    <a:noFill/>
                  </pic:spPr>
                </pic:pic>
              </a:graphicData>
            </a:graphic>
          </wp:inline>
        </w:drawing>
      </w:r>
    </w:p>
    <w:p w14:paraId="44CC29E1" w14:textId="5B733BE1" w:rsidR="00D24E29" w:rsidRDefault="00E92CAC" w:rsidP="00E92CAC">
      <w:pPr>
        <w:pStyle w:val="Caption"/>
      </w:pPr>
      <w:r>
        <w:t xml:space="preserve">Figure </w:t>
      </w:r>
      <w:r>
        <w:fldChar w:fldCharType="begin"/>
      </w:r>
      <w:r>
        <w:instrText xml:space="preserve"> SEQ Figure \* ARABIC </w:instrText>
      </w:r>
      <w:r>
        <w:fldChar w:fldCharType="separate"/>
      </w:r>
      <w:r w:rsidR="00E371BF">
        <w:rPr>
          <w:noProof/>
        </w:rPr>
        <w:t>3</w:t>
      </w:r>
      <w:r>
        <w:fldChar w:fldCharType="end"/>
      </w:r>
      <w:r>
        <w:t xml:space="preserve"> </w:t>
      </w:r>
      <w:r w:rsidRPr="00A84342">
        <w:t xml:space="preserve">Alertness </w:t>
      </w:r>
      <w:r>
        <w:t>c</w:t>
      </w:r>
      <w:r w:rsidRPr="00A84342">
        <w:t xml:space="preserve">onsideration </w:t>
      </w:r>
      <w:r>
        <w:t>t</w:t>
      </w:r>
      <w:r w:rsidRPr="00A84342">
        <w:t>able (Form ACTab)</w:t>
      </w:r>
    </w:p>
    <w:p w14:paraId="0496E292" w14:textId="77777777" w:rsidR="00E37782" w:rsidRDefault="00E37782" w:rsidP="00962D25">
      <w:pPr>
        <w:sectPr w:rsidR="00E37782" w:rsidSect="00C64430">
          <w:headerReference w:type="default" r:id="rId24"/>
          <w:footerReference w:type="default" r:id="rId25"/>
          <w:pgSz w:w="16838" w:h="11906" w:orient="landscape" w:code="9"/>
          <w:pgMar w:top="1134" w:right="1134" w:bottom="1134" w:left="1134" w:header="567" w:footer="567" w:gutter="0"/>
          <w:cols w:space="708"/>
          <w:docGrid w:linePitch="360"/>
        </w:sectPr>
      </w:pPr>
    </w:p>
    <w:p w14:paraId="13CCC869" w14:textId="0F8A0671" w:rsidR="00820C56" w:rsidRDefault="00785FBF" w:rsidP="00785FBF">
      <w:pPr>
        <w:pStyle w:val="AppendixHeading2"/>
      </w:pPr>
      <w:bookmarkStart w:id="73" w:name="_Toc191533323"/>
      <w:r>
        <w:lastRenderedPageBreak/>
        <w:t xml:space="preserve">Instructions </w:t>
      </w:r>
      <w:r w:rsidR="00843B3C">
        <w:t>for using the ACTab prior to duty</w:t>
      </w:r>
      <w:bookmarkEnd w:id="73"/>
    </w:p>
    <w:p w14:paraId="138073BD" w14:textId="77777777" w:rsidR="00785FBF" w:rsidRDefault="00785FBF" w:rsidP="00962D25"/>
    <w:p w14:paraId="0EDAF27E" w14:textId="77777777" w:rsidR="00843B3C" w:rsidRPr="0018565D" w:rsidRDefault="00843B3C" w:rsidP="00843B3C">
      <w:pPr>
        <w:rPr>
          <w:b/>
          <w:bCs/>
        </w:rPr>
      </w:pPr>
      <w:r w:rsidRPr="0018565D">
        <w:rPr>
          <w:b/>
          <w:bCs/>
        </w:rPr>
        <w:t>Q1. How alert are you feeling?</w:t>
      </w:r>
    </w:p>
    <w:p w14:paraId="00957B22" w14:textId="77777777" w:rsidR="00843B3C" w:rsidRPr="00E310F2" w:rsidRDefault="00843B3C" w:rsidP="00843B3C">
      <w:pPr>
        <w:overflowPunct w:val="0"/>
        <w:autoSpaceDE w:val="0"/>
        <w:autoSpaceDN w:val="0"/>
        <w:adjustRightInd w:val="0"/>
        <w:spacing w:before="240" w:after="0"/>
        <w:textAlignment w:val="baseline"/>
      </w:pPr>
      <w:r w:rsidRPr="00E310F2">
        <w:t xml:space="preserve">Question 1 involves the </w:t>
      </w:r>
      <w:r>
        <w:t>pilot</w:t>
      </w:r>
      <w:r w:rsidRPr="00E310F2">
        <w:t xml:space="preserve"> rating their current alertness (ideally close to their report time) using one of the seven options on the alertness scale. The result falls into one of three bands of risk – Low, Moderate, or High. </w:t>
      </w:r>
    </w:p>
    <w:p w14:paraId="01A1730A" w14:textId="77777777" w:rsidR="00843B3C" w:rsidRPr="00E310F2" w:rsidRDefault="00843B3C" w:rsidP="00843B3C">
      <w:pPr>
        <w:overflowPunct w:val="0"/>
        <w:autoSpaceDE w:val="0"/>
        <w:autoSpaceDN w:val="0"/>
        <w:adjustRightInd w:val="0"/>
        <w:spacing w:before="240" w:after="0"/>
        <w:textAlignment w:val="baseline"/>
      </w:pPr>
      <w:r w:rsidRPr="00E310F2">
        <w:t xml:space="preserve">If High Risk, the </w:t>
      </w:r>
      <w:r>
        <w:t>pilot</w:t>
      </w:r>
      <w:r w:rsidRPr="00E310F2">
        <w:t xml:space="preserve"> must consider discussing this with other employees or the Chief Pilot </w:t>
      </w:r>
      <w:r w:rsidRPr="00F5081D">
        <w:rPr>
          <w:highlight w:val="green"/>
        </w:rPr>
        <w:t>(or delegated person)</w:t>
      </w:r>
      <w:r w:rsidRPr="00E310F2">
        <w:t xml:space="preserve"> and may need to address the risk through applying previously defined risk control measures, such as extended rest periods or task rotation. If a decision is made to continue with the duty, proceed to Question 2.</w:t>
      </w:r>
    </w:p>
    <w:p w14:paraId="29C6F624" w14:textId="77777777" w:rsidR="00843B3C" w:rsidRPr="00B10C48" w:rsidRDefault="00843B3C" w:rsidP="00843B3C">
      <w:pPr>
        <w:overflowPunct w:val="0"/>
        <w:autoSpaceDE w:val="0"/>
        <w:autoSpaceDN w:val="0"/>
        <w:adjustRightInd w:val="0"/>
        <w:spacing w:before="240" w:after="0"/>
        <w:textAlignment w:val="baseline"/>
        <w:rPr>
          <w:b/>
          <w:bCs/>
        </w:rPr>
      </w:pPr>
      <w:r w:rsidRPr="00B10C48">
        <w:rPr>
          <w:b/>
          <w:bCs/>
        </w:rPr>
        <w:t>Q2. Have you had adequate sleep?</w:t>
      </w:r>
    </w:p>
    <w:p w14:paraId="50DD8832" w14:textId="77777777" w:rsidR="00843B3C" w:rsidRPr="00E310F2" w:rsidRDefault="00843B3C" w:rsidP="00843B3C">
      <w:pPr>
        <w:overflowPunct w:val="0"/>
        <w:autoSpaceDE w:val="0"/>
        <w:autoSpaceDN w:val="0"/>
        <w:adjustRightInd w:val="0"/>
        <w:spacing w:before="240" w:after="0"/>
        <w:textAlignment w:val="baseline"/>
      </w:pPr>
      <w:r w:rsidRPr="00E310F2">
        <w:t xml:space="preserve">Question 2 involves the </w:t>
      </w:r>
      <w:r>
        <w:t>pilot</w:t>
      </w:r>
      <w:r w:rsidRPr="00E310F2">
        <w:t xml:space="preserve"> accruing points based on their sleep in the prior 24 hours, 48 hours, and hours wake at the end of the duty. The points sum to produce a final score, which is categorised in terms of risk as Low, Moderate, or High.</w:t>
      </w:r>
    </w:p>
    <w:p w14:paraId="5DBED1CC" w14:textId="7C5CFFBE" w:rsidR="00843B3C" w:rsidRPr="00E310F2" w:rsidRDefault="00843B3C" w:rsidP="002160F2">
      <w:pPr>
        <w:pStyle w:val="NotesBoxTextHanging"/>
      </w:pPr>
      <w:r w:rsidRPr="00B10C48">
        <w:rPr>
          <w:b/>
          <w:bCs/>
        </w:rPr>
        <w:t>Note:</w:t>
      </w:r>
      <w:r w:rsidRPr="00E310F2">
        <w:t xml:space="preserve"> </w:t>
      </w:r>
      <w:r w:rsidR="002160F2">
        <w:tab/>
        <w:t>4</w:t>
      </w:r>
      <w:r w:rsidRPr="00E310F2">
        <w:t xml:space="preserve">8 hours is used in this table, because the table focuses almost entirely on acute or transient fatigue and the assumption is that the </w:t>
      </w:r>
      <w:r>
        <w:t>pilot</w:t>
      </w:r>
      <w:r w:rsidRPr="00E310F2">
        <w:t xml:space="preserve"> was well rested prior to this point. If the </w:t>
      </w:r>
      <w:r>
        <w:t>pilot</w:t>
      </w:r>
      <w:r w:rsidRPr="00E310F2">
        <w:t xml:space="preserve"> has a longer period of disrupted or restricted sleep then they should consider that the cumulative fatigue associated with this, will increase the fatigue risk. An increased cumulative fatigue will increase the risk associated with subsequent, shorter than required, sleep periods identified in the table and </w:t>
      </w:r>
      <w:r>
        <w:t>pilot</w:t>
      </w:r>
      <w:r w:rsidRPr="00E310F2">
        <w:t>s should put more weight on any symptoms (response to question 1) and take a more conservative approach to any heightened risk identified by using this table.</w:t>
      </w:r>
    </w:p>
    <w:p w14:paraId="7C83695B" w14:textId="77777777" w:rsidR="00843B3C" w:rsidRPr="00E310F2" w:rsidRDefault="00843B3C" w:rsidP="00843B3C">
      <w:pPr>
        <w:overflowPunct w:val="0"/>
        <w:autoSpaceDE w:val="0"/>
        <w:autoSpaceDN w:val="0"/>
        <w:adjustRightInd w:val="0"/>
        <w:spacing w:before="240" w:after="0"/>
        <w:textAlignment w:val="baseline"/>
      </w:pPr>
      <w:r w:rsidRPr="00E310F2">
        <w:t xml:space="preserve">If the result is High Risk, the </w:t>
      </w:r>
      <w:r>
        <w:t>pilot</w:t>
      </w:r>
      <w:r w:rsidRPr="00E310F2">
        <w:t xml:space="preserve"> must consider discussing this with other employees or the Chief Pilot </w:t>
      </w:r>
      <w:r w:rsidRPr="00F5081D">
        <w:rPr>
          <w:highlight w:val="green"/>
        </w:rPr>
        <w:t>(or delegated person)</w:t>
      </w:r>
      <w:r w:rsidRPr="00E310F2">
        <w:t xml:space="preserve"> and may need to address the risk through applying previously defined risk control measures, such as extended rest periods or task rotation. If a decision is made to continue with the duty, proceed to Question 3.</w:t>
      </w:r>
    </w:p>
    <w:p w14:paraId="586DB7A0" w14:textId="77777777" w:rsidR="00843B3C" w:rsidRPr="00B10C48" w:rsidRDefault="00843B3C" w:rsidP="00843B3C">
      <w:pPr>
        <w:overflowPunct w:val="0"/>
        <w:autoSpaceDE w:val="0"/>
        <w:autoSpaceDN w:val="0"/>
        <w:adjustRightInd w:val="0"/>
        <w:spacing w:before="240" w:after="0"/>
        <w:textAlignment w:val="baseline"/>
        <w:rPr>
          <w:b/>
          <w:bCs/>
        </w:rPr>
      </w:pPr>
      <w:r w:rsidRPr="00B10C48">
        <w:rPr>
          <w:b/>
          <w:bCs/>
        </w:rPr>
        <w:t>Q3. What time does the duty occur?</w:t>
      </w:r>
    </w:p>
    <w:p w14:paraId="042A60CD" w14:textId="77777777" w:rsidR="00843B3C" w:rsidRPr="00E310F2" w:rsidRDefault="00843B3C" w:rsidP="00843B3C">
      <w:pPr>
        <w:overflowPunct w:val="0"/>
        <w:autoSpaceDE w:val="0"/>
        <w:autoSpaceDN w:val="0"/>
        <w:adjustRightInd w:val="0"/>
        <w:spacing w:before="240" w:after="0"/>
        <w:textAlignment w:val="baseline"/>
      </w:pPr>
      <w:r w:rsidRPr="00E310F2">
        <w:t xml:space="preserve">Question 3 involves the </w:t>
      </w:r>
      <w:r>
        <w:t>pilot</w:t>
      </w:r>
      <w:r w:rsidRPr="00E310F2">
        <w:t xml:space="preserve"> classifying their duty based on the time of day that the duty occurs. The result falls into one of three bands of risk – Low, Moderate, or High. </w:t>
      </w:r>
    </w:p>
    <w:p w14:paraId="68D04C9F" w14:textId="77777777" w:rsidR="00843B3C" w:rsidRPr="00E310F2" w:rsidRDefault="00843B3C" w:rsidP="00843B3C">
      <w:pPr>
        <w:overflowPunct w:val="0"/>
        <w:autoSpaceDE w:val="0"/>
        <w:autoSpaceDN w:val="0"/>
        <w:adjustRightInd w:val="0"/>
        <w:spacing w:before="240" w:after="0"/>
        <w:textAlignment w:val="baseline"/>
      </w:pPr>
      <w:r w:rsidRPr="00E310F2">
        <w:t>They then continue to Question 4.</w:t>
      </w:r>
    </w:p>
    <w:p w14:paraId="1A1859CA" w14:textId="77777777" w:rsidR="00843B3C" w:rsidRPr="00B10C48" w:rsidRDefault="00843B3C" w:rsidP="00843B3C">
      <w:pPr>
        <w:overflowPunct w:val="0"/>
        <w:autoSpaceDE w:val="0"/>
        <w:autoSpaceDN w:val="0"/>
        <w:adjustRightInd w:val="0"/>
        <w:spacing w:before="240" w:after="0"/>
        <w:textAlignment w:val="baseline"/>
        <w:rPr>
          <w:b/>
          <w:bCs/>
        </w:rPr>
      </w:pPr>
      <w:r w:rsidRPr="00B10C48">
        <w:rPr>
          <w:b/>
          <w:bCs/>
        </w:rPr>
        <w:t>Q4. What level of operational risk is associated with the duty?</w:t>
      </w:r>
    </w:p>
    <w:p w14:paraId="33394EAF" w14:textId="77777777" w:rsidR="00843B3C" w:rsidRPr="00E310F2" w:rsidRDefault="00843B3C" w:rsidP="00843B3C">
      <w:pPr>
        <w:overflowPunct w:val="0"/>
        <w:autoSpaceDE w:val="0"/>
        <w:autoSpaceDN w:val="0"/>
        <w:adjustRightInd w:val="0"/>
        <w:spacing w:before="240" w:after="0"/>
        <w:textAlignment w:val="baseline"/>
      </w:pPr>
      <w:r w:rsidRPr="00E310F2">
        <w:t xml:space="preserve">Question 4 involves the </w:t>
      </w:r>
      <w:r>
        <w:t>pilot</w:t>
      </w:r>
      <w:r w:rsidRPr="00E310F2">
        <w:t xml:space="preserve"> classifying the level of operational risk associated with the duty.</w:t>
      </w:r>
    </w:p>
    <w:p w14:paraId="388C612C" w14:textId="77777777" w:rsidR="00843B3C" w:rsidRPr="00E310F2" w:rsidRDefault="00843B3C" w:rsidP="00843B3C">
      <w:pPr>
        <w:overflowPunct w:val="0"/>
        <w:autoSpaceDE w:val="0"/>
        <w:autoSpaceDN w:val="0"/>
        <w:adjustRightInd w:val="0"/>
        <w:spacing w:before="240" w:after="0"/>
        <w:textAlignment w:val="baseline"/>
      </w:pPr>
      <w:r w:rsidRPr="00E310F2">
        <w:t xml:space="preserve">It is understood that the accumulation of fatigue will eventually diminish performance and increase error rate, to the point where the </w:t>
      </w:r>
      <w:r>
        <w:t>pilot</w:t>
      </w:r>
      <w:r w:rsidRPr="00E310F2">
        <w:t xml:space="preserve"> becomes ‘fatigue impaired’, or simply too tired for the job intended. Aviation systems should be able to tolerate some human error and diminished performance capability, but very often task demands can increase, due to unforeseen circumstances. Consequently, what was previously acceptable in terms of an acceptable performance/error level, now becomes unacceptable.</w:t>
      </w:r>
    </w:p>
    <w:p w14:paraId="7C78A767" w14:textId="77777777" w:rsidR="00843B3C" w:rsidRPr="00E310F2" w:rsidRDefault="00843B3C" w:rsidP="00843B3C">
      <w:pPr>
        <w:overflowPunct w:val="0"/>
        <w:autoSpaceDE w:val="0"/>
        <w:autoSpaceDN w:val="0"/>
        <w:adjustRightInd w:val="0"/>
        <w:spacing w:before="240" w:after="0"/>
        <w:textAlignment w:val="baseline"/>
      </w:pPr>
      <w:r w:rsidRPr="00E310F2">
        <w:t>Fatigue risk interacts with other areas of human performance, such as workload and task complexity and all of these risks need to be considered and if necessary, addressed.</w:t>
      </w:r>
    </w:p>
    <w:p w14:paraId="3BBB1321" w14:textId="77777777" w:rsidR="00843B3C" w:rsidRPr="00E310F2" w:rsidRDefault="00843B3C" w:rsidP="00843B3C">
      <w:pPr>
        <w:overflowPunct w:val="0"/>
        <w:autoSpaceDE w:val="0"/>
        <w:autoSpaceDN w:val="0"/>
        <w:adjustRightInd w:val="0"/>
        <w:spacing w:before="240" w:after="0"/>
        <w:textAlignment w:val="baseline"/>
      </w:pPr>
      <w:r w:rsidRPr="00E310F2">
        <w:t xml:space="preserve">For fatigue risk, </w:t>
      </w:r>
      <w:r>
        <w:t>pilot</w:t>
      </w:r>
      <w:r w:rsidRPr="00E310F2">
        <w:t xml:space="preserve">s should consider what factors are associated with the tasks allocated to them prior to presenting as fit for duty. This is because it has been well researched that reduced alertness (or the accumulation of fatigue) impacts on ‘real world skills’. </w:t>
      </w:r>
      <w:r>
        <w:t>Pilot</w:t>
      </w:r>
      <w:r w:rsidRPr="00E310F2">
        <w:t xml:space="preserve">s, other employees and the Chief Pilot </w:t>
      </w:r>
      <w:r w:rsidRPr="00F5081D">
        <w:rPr>
          <w:highlight w:val="green"/>
        </w:rPr>
        <w:t xml:space="preserve">(or </w:t>
      </w:r>
      <w:r w:rsidRPr="00F5081D">
        <w:rPr>
          <w:highlight w:val="green"/>
        </w:rPr>
        <w:lastRenderedPageBreak/>
        <w:t>delegated person)</w:t>
      </w:r>
      <w:r>
        <w:t xml:space="preserve"> </w:t>
      </w:r>
      <w:r w:rsidRPr="00E310F2">
        <w:t>should consider fatigue risks that may be present in conjunction with other risks, such as the type of task being undertaken, the nature of the airspace, weather considerations, airport demands and aircraft serviceability.</w:t>
      </w:r>
    </w:p>
    <w:p w14:paraId="12D9A472" w14:textId="55F65150" w:rsidR="00843B3C" w:rsidRPr="00E310F2" w:rsidRDefault="00843B3C" w:rsidP="00843B3C">
      <w:pPr>
        <w:overflowPunct w:val="0"/>
        <w:autoSpaceDE w:val="0"/>
        <w:autoSpaceDN w:val="0"/>
        <w:adjustRightInd w:val="0"/>
        <w:spacing w:before="240" w:after="0"/>
        <w:textAlignment w:val="baseline"/>
      </w:pPr>
      <w:r w:rsidRPr="00E310F2">
        <w:t xml:space="preserve">Furthermore, all should recognise that tasks that involve cognitive performance (e.g. decision making, memory capacity) and threat and error management can potentially be poorly measured or mismanaged by a </w:t>
      </w:r>
      <w:r>
        <w:t>pilot</w:t>
      </w:r>
      <w:r w:rsidRPr="00E310F2">
        <w:t xml:space="preserve"> who is fatigued.</w:t>
      </w:r>
    </w:p>
    <w:p w14:paraId="42865985" w14:textId="77777777" w:rsidR="00843B3C" w:rsidRPr="00E310F2" w:rsidRDefault="00843B3C" w:rsidP="00843B3C">
      <w:pPr>
        <w:overflowPunct w:val="0"/>
        <w:autoSpaceDE w:val="0"/>
        <w:autoSpaceDN w:val="0"/>
        <w:adjustRightInd w:val="0"/>
        <w:spacing w:before="240" w:after="0"/>
        <w:textAlignment w:val="baseline"/>
      </w:pPr>
      <w:r w:rsidRPr="00E310F2">
        <w:t xml:space="preserve">Using ACT, the </w:t>
      </w:r>
      <w:r>
        <w:t>pilot</w:t>
      </w:r>
      <w:r w:rsidRPr="00E310F2">
        <w:t xml:space="preserve"> continues to the final step, in order to assist their determination of whether they may have adequate alertness to undertake the duty.</w:t>
      </w:r>
    </w:p>
    <w:p w14:paraId="37250E52" w14:textId="77777777" w:rsidR="00843B3C" w:rsidRPr="00E310F2" w:rsidRDefault="00843B3C" w:rsidP="00843B3C">
      <w:pPr>
        <w:tabs>
          <w:tab w:val="left" w:pos="851"/>
        </w:tabs>
        <w:overflowPunct w:val="0"/>
        <w:autoSpaceDE w:val="0"/>
        <w:autoSpaceDN w:val="0"/>
        <w:adjustRightInd w:val="0"/>
        <w:spacing w:before="240"/>
        <w:textAlignment w:val="baseline"/>
      </w:pPr>
      <w:r w:rsidRPr="00E310F2">
        <w:t>Determine the fatigue risk level and what may need to be considered when determining whether to undertake this duty</w:t>
      </w:r>
    </w:p>
    <w:p w14:paraId="23A332D0" w14:textId="77777777" w:rsidR="00843B3C" w:rsidRPr="00E310F2" w:rsidRDefault="00843B3C" w:rsidP="00843B3C">
      <w:pPr>
        <w:overflowPunct w:val="0"/>
        <w:autoSpaceDE w:val="0"/>
        <w:autoSpaceDN w:val="0"/>
        <w:adjustRightInd w:val="0"/>
        <w:spacing w:before="240" w:after="0"/>
        <w:textAlignment w:val="baseline"/>
      </w:pPr>
      <w:r w:rsidRPr="00E310F2">
        <w:t xml:space="preserve">Based on the results for Questions 1-4, the </w:t>
      </w:r>
      <w:r>
        <w:t>pilot</w:t>
      </w:r>
      <w:r w:rsidRPr="00E310F2">
        <w:t xml:space="preserve"> can use the table provided to determine whether a fatigue risk may be present during this duty. Together with measured levels of alertness, </w:t>
      </w:r>
      <w:r>
        <w:t>pilot</w:t>
      </w:r>
      <w:r w:rsidRPr="00E310F2">
        <w:t xml:space="preserve">s can begin discussing how to manage possible risks with the Chief Pilot </w:t>
      </w:r>
      <w:r w:rsidRPr="00F5081D">
        <w:rPr>
          <w:highlight w:val="green"/>
        </w:rPr>
        <w:t>(or delegated person)</w:t>
      </w:r>
      <w:r w:rsidRPr="00E310F2">
        <w:t xml:space="preserve"> and subsequently develop an effective risk management plan.</w:t>
      </w:r>
    </w:p>
    <w:p w14:paraId="46E112EE" w14:textId="77777777" w:rsidR="00843B3C" w:rsidRPr="002160F2" w:rsidRDefault="00843B3C" w:rsidP="002160F2">
      <w:pPr>
        <w:pStyle w:val="unHeading5"/>
        <w:rPr>
          <w:rStyle w:val="Authorinstructions"/>
          <w:color w:val="AC2C0C"/>
        </w:rPr>
      </w:pPr>
      <w:r w:rsidRPr="002160F2">
        <w:rPr>
          <w:rStyle w:val="Authorinstructions"/>
          <w:color w:val="AC2C0C"/>
        </w:rPr>
        <w:t>Sleep requirements [user customisable]</w:t>
      </w:r>
    </w:p>
    <w:p w14:paraId="43A0053C" w14:textId="77777777" w:rsidR="00843B3C" w:rsidRPr="002160F2" w:rsidRDefault="00843B3C" w:rsidP="00843B3C">
      <w:pPr>
        <w:overflowPunct w:val="0"/>
        <w:autoSpaceDE w:val="0"/>
        <w:autoSpaceDN w:val="0"/>
        <w:adjustRightInd w:val="0"/>
        <w:spacing w:before="240" w:after="0"/>
        <w:textAlignment w:val="baseline"/>
        <w:rPr>
          <w:rStyle w:val="Authorinstructions"/>
          <w:color w:val="AC2C0C"/>
        </w:rPr>
      </w:pPr>
      <w:r w:rsidRPr="002160F2">
        <w:rPr>
          <w:rStyle w:val="Authorinstructions"/>
          <w:color w:val="AC2C0C"/>
        </w:rPr>
        <w:t>Whilst it is easy to understand that adequate sleep is a prerequisite for an alert flight crew member, the notion of what adequate sleep consists of is subject to individual variability and this is further complicated by how easy it is to overestimate the amount and quality of sleep we actually get. As a general guide an individual who was previously well rested prior to the 48 hour window requires at least 6 hours sleep in 24 hours, and 13 hours in 48 hours.</w:t>
      </w:r>
    </w:p>
    <w:p w14:paraId="6CF5A14A" w14:textId="77777777" w:rsidR="00843B3C" w:rsidRPr="002160F2" w:rsidRDefault="00843B3C" w:rsidP="00843B3C">
      <w:pPr>
        <w:overflowPunct w:val="0"/>
        <w:autoSpaceDE w:val="0"/>
        <w:autoSpaceDN w:val="0"/>
        <w:adjustRightInd w:val="0"/>
        <w:spacing w:before="240" w:after="0"/>
        <w:textAlignment w:val="baseline"/>
        <w:rPr>
          <w:rStyle w:val="Authorinstructions"/>
          <w:color w:val="AC2C0C"/>
        </w:rPr>
      </w:pPr>
      <w:r w:rsidRPr="002160F2">
        <w:rPr>
          <w:rStyle w:val="Authorinstructions"/>
          <w:color w:val="AC2C0C"/>
        </w:rPr>
        <w:t>An individual can develop section 2 of the ACTab Form to suit themselves. The blue highlighted numbers in section 2 can be individualised, and consequentially, the numbers to the left should be reduced by 1 hour from the number to its right. A good place to start is for an individual understanding how much sleep is needed to feel well rested. This may be ascertained after a day or two of waking normally (to dissipate any accumulated sleep debt). Once this figure is recognised, then a basis is formed for suggesting what reduction from this figure over a 24 and 48 hour period may lead to the risk rising until the accumulated sleep debt becomes too much. As a general guide, if starting from a well-rested state, less than 13 hours sleep in the last 48 hours and 6 in the last 24 hours should be considered significant.</w:t>
      </w:r>
    </w:p>
    <w:p w14:paraId="26399390" w14:textId="77777777" w:rsidR="00843B3C" w:rsidRPr="002160F2" w:rsidRDefault="00843B3C" w:rsidP="00843B3C">
      <w:pPr>
        <w:overflowPunct w:val="0"/>
        <w:autoSpaceDE w:val="0"/>
        <w:autoSpaceDN w:val="0"/>
        <w:adjustRightInd w:val="0"/>
        <w:spacing w:before="240" w:after="0"/>
        <w:textAlignment w:val="baseline"/>
        <w:rPr>
          <w:rStyle w:val="Authorinstructions"/>
          <w:color w:val="AC2C0C"/>
        </w:rPr>
      </w:pPr>
      <w:r w:rsidRPr="002160F2">
        <w:rPr>
          <w:rStyle w:val="Authorinstructions"/>
          <w:color w:val="AC2C0C"/>
        </w:rPr>
        <w:t>It must be emphasised that the figures in this section of the tool can be tailored to account for individual needs.</w:t>
      </w:r>
    </w:p>
    <w:p w14:paraId="5F2263BA" w14:textId="77777777" w:rsidR="00E81ECB" w:rsidRPr="002160F2" w:rsidRDefault="00E81ECB" w:rsidP="00962D25">
      <w:pPr>
        <w:rPr>
          <w:color w:val="AC2C0C"/>
        </w:rPr>
      </w:pPr>
    </w:p>
    <w:p w14:paraId="4CF77069" w14:textId="77777777" w:rsidR="002A0E1C" w:rsidRDefault="002A0E1C" w:rsidP="00962D25">
      <w:pPr>
        <w:sectPr w:rsidR="002A0E1C" w:rsidSect="00785FBF">
          <w:headerReference w:type="default" r:id="rId26"/>
          <w:footerReference w:type="default" r:id="rId27"/>
          <w:pgSz w:w="11906" w:h="16838" w:code="9"/>
          <w:pgMar w:top="1134" w:right="1134" w:bottom="1134" w:left="1134" w:header="567" w:footer="567" w:gutter="0"/>
          <w:cols w:space="708"/>
          <w:docGrid w:linePitch="360"/>
        </w:sectPr>
      </w:pPr>
    </w:p>
    <w:p w14:paraId="6BD915E3" w14:textId="4CDFE928" w:rsidR="00F70EFA" w:rsidRDefault="00553F47" w:rsidP="00553F47">
      <w:pPr>
        <w:pStyle w:val="AppendixHeading1"/>
      </w:pPr>
      <w:bookmarkStart w:id="74" w:name="_Toc191533324"/>
      <w:r>
        <w:lastRenderedPageBreak/>
        <w:t xml:space="preserve">Extension </w:t>
      </w:r>
      <w:r w:rsidR="00E371BF">
        <w:t>r</w:t>
      </w:r>
      <w:r>
        <w:t>eport (Form ER)</w:t>
      </w:r>
      <w:bookmarkEnd w:id="74"/>
    </w:p>
    <w:p w14:paraId="6396554E" w14:textId="77777777" w:rsidR="00E371BF" w:rsidRDefault="00E97F51" w:rsidP="00E371BF">
      <w:pPr>
        <w:keepNext/>
      </w:pPr>
      <w:r>
        <w:rPr>
          <w:noProof/>
        </w:rPr>
        <w:drawing>
          <wp:inline distT="0" distB="0" distL="0" distR="0" wp14:anchorId="4721CAF8" wp14:editId="1C6993A3">
            <wp:extent cx="5407660" cy="7773035"/>
            <wp:effectExtent l="0" t="0" r="2540" b="0"/>
            <wp:docPr id="146934026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5407660" cy="7773035"/>
                    </a:xfrm>
                    <a:prstGeom prst="rect">
                      <a:avLst/>
                    </a:prstGeom>
                    <a:noFill/>
                  </pic:spPr>
                </pic:pic>
              </a:graphicData>
            </a:graphic>
          </wp:inline>
        </w:drawing>
      </w:r>
    </w:p>
    <w:p w14:paraId="35270339" w14:textId="33428F31" w:rsidR="00E97F51" w:rsidRDefault="00E371BF" w:rsidP="00E371BF">
      <w:pPr>
        <w:pStyle w:val="Caption"/>
      </w:pPr>
      <w:r>
        <w:t xml:space="preserve">Figure </w:t>
      </w:r>
      <w:r>
        <w:fldChar w:fldCharType="begin"/>
      </w:r>
      <w:r>
        <w:instrText xml:space="preserve"> SEQ Figure \* ARABIC </w:instrText>
      </w:r>
      <w:r>
        <w:fldChar w:fldCharType="separate"/>
      </w:r>
      <w:r>
        <w:rPr>
          <w:noProof/>
        </w:rPr>
        <w:t>4</w:t>
      </w:r>
      <w:r>
        <w:fldChar w:fldCharType="end"/>
      </w:r>
      <w:r>
        <w:t xml:space="preserve"> </w:t>
      </w:r>
      <w:r w:rsidRPr="00BE3858">
        <w:t>Extension report (Form ER)</w:t>
      </w:r>
    </w:p>
    <w:sectPr w:rsidR="00E97F51" w:rsidSect="0037206D">
      <w:pgSz w:w="11906" w:h="16838" w:code="9"/>
      <w:pgMar w:top="1134" w:right="1134" w:bottom="1134" w:left="1134" w:header="567"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2625927" w14:textId="77777777" w:rsidR="00245B3C" w:rsidRDefault="00245B3C" w:rsidP="008E21DE">
      <w:pPr>
        <w:spacing w:before="0" w:after="0"/>
      </w:pPr>
      <w:r>
        <w:separator/>
      </w:r>
    </w:p>
    <w:p w14:paraId="72031E9B" w14:textId="77777777" w:rsidR="00245B3C" w:rsidRDefault="00245B3C"/>
  </w:endnote>
  <w:endnote w:type="continuationSeparator" w:id="0">
    <w:p w14:paraId="0B83D315" w14:textId="77777777" w:rsidR="00245B3C" w:rsidRDefault="00245B3C" w:rsidP="008E21DE">
      <w:pPr>
        <w:spacing w:before="0" w:after="0"/>
      </w:pPr>
      <w:r>
        <w:continuationSeparator/>
      </w:r>
    </w:p>
    <w:p w14:paraId="5B457E74" w14:textId="77777777" w:rsidR="00245B3C" w:rsidRDefault="00245B3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20B0704020202020204"/>
    <w:charset w:val="00"/>
    <w:family w:val="roman"/>
    <w:notTrueType/>
    <w:pitch w:val="default"/>
  </w:font>
  <w:font w:name="ZapfDingbats">
    <w:panose1 w:val="00000000000000000000"/>
    <w:charset w:val="02"/>
    <w:family w:val="decorative"/>
    <w:notTrueType/>
    <w:pitch w:val="variable"/>
    <w:sig w:usb0="00000000" w:usb1="10000000" w:usb2="00000000" w:usb3="00000000" w:csb0="80000000" w:csb1="00000000"/>
  </w:font>
  <w:font w:name="SimHei">
    <w:altName w:val="黑体"/>
    <w:panose1 w:val="02010600030101010101"/>
    <w:charset w:val="86"/>
    <w:family w:val="modern"/>
    <w:pitch w:val="fixed"/>
    <w:sig w:usb0="800002BF" w:usb1="38CF7CFA" w:usb2="00000016" w:usb3="00000000" w:csb0="00040001"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7C0D60" w14:textId="77777777" w:rsidR="00440CA0" w:rsidRDefault="00440CA0" w:rsidP="00440CA0">
    <w:pPr>
      <w:pStyle w:val="Footer"/>
      <w:pBdr>
        <w:top w:val="single" w:sz="4" w:space="1" w:color="0080A2" w:themeColor="accent2"/>
      </w:pBdr>
      <w:rPr>
        <w:b/>
        <w:bCs/>
        <w:szCs w:val="16"/>
      </w:rPr>
    </w:pPr>
    <w:r>
      <w:t>Printed DD/MMMM</w:t>
    </w:r>
    <w:r>
      <w:tab/>
    </w:r>
    <w:r>
      <w:tab/>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271A1868" w14:textId="77777777" w:rsidR="00825800" w:rsidRPr="00440CA0" w:rsidRDefault="00440CA0" w:rsidP="00440CA0">
    <w:pPr>
      <w:pStyle w:val="SecurityClassification"/>
      <w:rPr>
        <w:color w:val="auto"/>
      </w:rPr>
    </w:pPr>
    <w:r w:rsidRPr="00363FE8">
      <w:rPr>
        <w:color w:val="auto"/>
      </w:rPr>
      <w:t>UNCONTROLLED WHEN PRINTED</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7AFFB4" w14:textId="789376D1" w:rsidR="00883AB1" w:rsidRPr="00A365CA" w:rsidRDefault="003E79C3" w:rsidP="00883AB1">
    <w:pPr>
      <w:pStyle w:val="SecurityClassification"/>
    </w:pPr>
    <w:r>
      <w:fldChar w:fldCharType="begin"/>
    </w:r>
    <w:r>
      <w:instrText xml:space="preserve"> STYLEREF  "Security Classification"  \* MERGEFORMAT </w:instrText>
    </w:r>
    <w:r>
      <w:fldChar w:fldCharType="separate"/>
    </w:r>
    <w:r w:rsidR="00EA65E9">
      <w:rPr>
        <w:b w:val="0"/>
        <w:bCs/>
        <w:noProof/>
        <w:lang w:val="en-US"/>
      </w:rPr>
      <w:t>Error! No text of specified style in document.</w:t>
    </w:r>
    <w:r>
      <w:rPr>
        <w:noProof/>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4E7482" w14:textId="25062C85" w:rsidR="00DF20A2" w:rsidRDefault="00DF20A2" w:rsidP="00440CA0">
    <w:pPr>
      <w:pStyle w:val="Footer"/>
      <w:pBdr>
        <w:top w:val="single" w:sz="4" w:space="1" w:color="0080A2" w:themeColor="accent2"/>
      </w:pBdr>
      <w:rPr>
        <w:b/>
        <w:bCs/>
        <w:szCs w:val="16"/>
      </w:rPr>
    </w:pPr>
    <w:r>
      <w:t>Printed DD/MMMM</w:t>
    </w:r>
    <w:r>
      <w:tab/>
    </w:r>
    <w:r>
      <w:tab/>
    </w:r>
    <w:r>
      <w:tab/>
    </w:r>
    <w:r>
      <w:tab/>
    </w:r>
    <w:r>
      <w:tab/>
    </w:r>
    <w:r>
      <w:tab/>
    </w:r>
    <w:r>
      <w:tab/>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14D85E05" w14:textId="77777777" w:rsidR="00DF20A2" w:rsidRPr="00440CA0" w:rsidRDefault="00DF20A2" w:rsidP="00440CA0">
    <w:pPr>
      <w:pStyle w:val="SecurityClassification"/>
      <w:rPr>
        <w:color w:val="auto"/>
      </w:rPr>
    </w:pPr>
    <w:r w:rsidRPr="00363FE8">
      <w:rPr>
        <w:color w:val="auto"/>
      </w:rPr>
      <w:t>UNCONTROLLED WHEN PRINTED</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F1D607" w14:textId="20E5ECDF" w:rsidR="00DF20A2" w:rsidRDefault="00DF20A2" w:rsidP="00440CA0">
    <w:pPr>
      <w:pStyle w:val="Footer"/>
      <w:pBdr>
        <w:top w:val="single" w:sz="4" w:space="1" w:color="0080A2" w:themeColor="accent2"/>
      </w:pBdr>
      <w:rPr>
        <w:b/>
        <w:bCs/>
        <w:szCs w:val="16"/>
      </w:rPr>
    </w:pPr>
    <w:r>
      <w:t>Printed DD/MMMM</w:t>
    </w:r>
    <w:r>
      <w:tab/>
    </w:r>
    <w:r>
      <w:tab/>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5EACA940" w14:textId="77777777" w:rsidR="00DF20A2" w:rsidRPr="00440CA0" w:rsidRDefault="00DF20A2" w:rsidP="00440CA0">
    <w:pPr>
      <w:pStyle w:val="SecurityClassification"/>
      <w:rPr>
        <w:color w:val="auto"/>
      </w:rPr>
    </w:pPr>
    <w:r w:rsidRPr="00363FE8">
      <w:rPr>
        <w:color w:val="auto"/>
      </w:rPr>
      <w:t>UNCONTROLLED WHEN PRINTED</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C64DEF" w14:textId="66C5A1FB" w:rsidR="00E92CAC" w:rsidRDefault="00E92CAC" w:rsidP="00440CA0">
    <w:pPr>
      <w:pStyle w:val="Footer"/>
      <w:pBdr>
        <w:top w:val="single" w:sz="4" w:space="1" w:color="0080A2" w:themeColor="accent2"/>
      </w:pBdr>
      <w:rPr>
        <w:b/>
        <w:bCs/>
        <w:szCs w:val="16"/>
      </w:rPr>
    </w:pPr>
    <w:r>
      <w:t>Printed DD/MMMM</w:t>
    </w:r>
    <w:r>
      <w:tab/>
    </w:r>
    <w:r>
      <w:tab/>
    </w:r>
    <w:r>
      <w:tab/>
    </w:r>
    <w:r>
      <w:tab/>
    </w:r>
    <w:r>
      <w:tab/>
    </w:r>
    <w:r>
      <w:tab/>
    </w:r>
    <w:r>
      <w:tab/>
      <w:t xml:space="preserve">    </w:t>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2DA876A2" w14:textId="77777777" w:rsidR="00E92CAC" w:rsidRPr="00440CA0" w:rsidRDefault="00E92CAC" w:rsidP="00440CA0">
    <w:pPr>
      <w:pStyle w:val="SecurityClassification"/>
      <w:rPr>
        <w:color w:val="auto"/>
      </w:rPr>
    </w:pPr>
    <w:r w:rsidRPr="00363FE8">
      <w:rPr>
        <w:color w:val="auto"/>
      </w:rPr>
      <w:t>UNCONTROLLED WHEN PRINTED</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6D44C9" w14:textId="28CC5A74" w:rsidR="00E92CAC" w:rsidRDefault="00E92CAC" w:rsidP="00440CA0">
    <w:pPr>
      <w:pStyle w:val="Footer"/>
      <w:pBdr>
        <w:top w:val="single" w:sz="4" w:space="1" w:color="0080A2" w:themeColor="accent2"/>
      </w:pBdr>
      <w:rPr>
        <w:b/>
        <w:bCs/>
        <w:szCs w:val="16"/>
      </w:rPr>
    </w:pPr>
    <w:r>
      <w:t>Printed DD/MMMM</w:t>
    </w:r>
    <w:r>
      <w:tab/>
    </w:r>
    <w:r>
      <w:tab/>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31F48A05" w14:textId="77777777" w:rsidR="00E92CAC" w:rsidRPr="00440CA0" w:rsidRDefault="00E92CAC" w:rsidP="00440CA0">
    <w:pPr>
      <w:pStyle w:val="SecurityClassification"/>
      <w:rPr>
        <w:color w:val="auto"/>
      </w:rPr>
    </w:pPr>
    <w:r w:rsidRPr="00363FE8">
      <w:rPr>
        <w:color w:val="auto"/>
      </w:rPr>
      <w:t>UNCONTROLLED WHEN PRINTED</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69C46E0" w14:textId="77777777" w:rsidR="00245B3C" w:rsidRPr="0022402E" w:rsidRDefault="00245B3C" w:rsidP="0022402E">
      <w:pPr>
        <w:spacing w:before="240"/>
        <w:rPr>
          <w:lang w:val="en-US"/>
        </w:rPr>
      </w:pPr>
      <w:r w:rsidRPr="001546AD">
        <w:rPr>
          <w:color w:val="auto"/>
          <w:lang w:val="en-US"/>
        </w:rPr>
        <w:t>____</w:t>
      </w:r>
    </w:p>
  </w:footnote>
  <w:footnote w:type="continuationSeparator" w:id="0">
    <w:p w14:paraId="0CD83AC1" w14:textId="77777777" w:rsidR="00245B3C" w:rsidRDefault="00245B3C" w:rsidP="008E21DE">
      <w:pPr>
        <w:spacing w:before="0" w:after="0"/>
      </w:pPr>
      <w:r>
        <w:continuationSeparator/>
      </w:r>
    </w:p>
    <w:p w14:paraId="5E52B8A1" w14:textId="77777777" w:rsidR="00245B3C" w:rsidRDefault="00245B3C"/>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E80E1F" w14:textId="77777777" w:rsidR="0063401A" w:rsidRDefault="0063401A" w:rsidP="0082580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A22E80" w14:textId="783174A6" w:rsidR="00850C11" w:rsidRDefault="00501B3F" w:rsidP="00850C11">
    <w:pPr>
      <w:pStyle w:val="Header"/>
    </w:pPr>
    <w:r>
      <w:t>Fatigue management – Appendix 4</w:t>
    </w:r>
  </w:p>
  <w:p w14:paraId="3E524EEC" w14:textId="77777777" w:rsidR="00850C11" w:rsidRPr="00850C11" w:rsidRDefault="00850C11" w:rsidP="00850C11">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0D92BE" w14:textId="0DCEDE54" w:rsidR="009A1E31" w:rsidRDefault="003E79C3" w:rsidP="00925DE0">
    <w:pPr>
      <w:pStyle w:val="SecurityClassification"/>
      <w:spacing w:after="1800"/>
    </w:pPr>
    <w:r>
      <w:fldChar w:fldCharType="begin"/>
    </w:r>
    <w:r>
      <w:instrText xml:space="preserve"> STYLEREF  "Security Classification"  \* MERGEFORMAT </w:instrText>
    </w:r>
    <w:r>
      <w:fldChar w:fldCharType="separate"/>
    </w:r>
    <w:r w:rsidR="00EA65E9">
      <w:rPr>
        <w:b w:val="0"/>
        <w:bCs/>
        <w:noProof/>
        <w:lang w:val="en-US"/>
      </w:rPr>
      <w:t>Error! No text of specified style in document.</w:t>
    </w:r>
    <w:r>
      <w:rPr>
        <w:noProof/>
      </w:rPr>
      <w:fldChar w:fldCharType="end"/>
    </w:r>
    <w:r w:rsidR="003D0AF7">
      <w:rPr>
        <w:noProof/>
      </w:rPr>
      <w:drawing>
        <wp:anchor distT="0" distB="0" distL="114300" distR="114300" simplePos="0" relativeHeight="251657728" behindDoc="1" locked="1" layoutInCell="1" allowOverlap="1" wp14:anchorId="4760EE2F" wp14:editId="6C9E5F68">
          <wp:simplePos x="0" y="0"/>
          <wp:positionH relativeFrom="page">
            <wp:align>right</wp:align>
          </wp:positionH>
          <wp:positionV relativeFrom="page">
            <wp:align>bottom</wp:align>
          </wp:positionV>
          <wp:extent cx="7559640" cy="8174880"/>
          <wp:effectExtent l="0" t="0" r="3810" b="0"/>
          <wp:wrapNone/>
          <wp:docPr id="5" name="Pictur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59640" cy="8174880"/>
                  </a:xfrm>
                  <a:prstGeom prst="rect">
                    <a:avLst/>
                  </a:prstGeom>
                </pic:spPr>
              </pic:pic>
            </a:graphicData>
          </a:graphic>
          <wp14:sizeRelH relativeFrom="margin">
            <wp14:pctWidth>0</wp14:pctWidth>
          </wp14:sizeRelH>
          <wp14:sizeRelV relativeFrom="margin">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3B77B1" w14:textId="77777777" w:rsidR="00950C91" w:rsidRDefault="00950C91" w:rsidP="00950C91">
    <w:pPr>
      <w:pStyle w:val="Header"/>
    </w:pPr>
    <w:r>
      <w:t>Fatigue management – Appendix 4</w:t>
    </w:r>
  </w:p>
  <w:p w14:paraId="072F841A" w14:textId="77777777" w:rsidR="00DF20A2" w:rsidRPr="00850C11" w:rsidRDefault="00DF20A2" w:rsidP="00850C11">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59205F" w14:textId="77777777" w:rsidR="00950C91" w:rsidRDefault="00950C91" w:rsidP="00950C91">
    <w:pPr>
      <w:pStyle w:val="Header"/>
    </w:pPr>
    <w:r>
      <w:t>Fatigue management – Appendix 4</w:t>
    </w:r>
  </w:p>
  <w:p w14:paraId="144DFCA3" w14:textId="77777777" w:rsidR="00DF20A2" w:rsidRPr="00850C11" w:rsidRDefault="00DF20A2" w:rsidP="00850C11">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CD9415" w14:textId="77777777" w:rsidR="00950C91" w:rsidRDefault="00950C91" w:rsidP="00950C91">
    <w:pPr>
      <w:pStyle w:val="Header"/>
    </w:pPr>
    <w:r>
      <w:t>Fatigue management – Appendix 4</w:t>
    </w:r>
  </w:p>
  <w:p w14:paraId="410E2A2F" w14:textId="77777777" w:rsidR="00E92CAC" w:rsidRPr="00850C11" w:rsidRDefault="00E92CAC" w:rsidP="00850C11">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DF47C" w14:textId="77777777" w:rsidR="00950C91" w:rsidRDefault="00950C91" w:rsidP="00950C91">
    <w:pPr>
      <w:pStyle w:val="Header"/>
    </w:pPr>
    <w:r>
      <w:t>Fatigue management – Appendix 4</w:t>
    </w:r>
  </w:p>
  <w:p w14:paraId="5C308C1C" w14:textId="77777777" w:rsidR="00E92CAC" w:rsidRPr="00850C11" w:rsidRDefault="00E92CAC" w:rsidP="00850C11">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D"/>
    <w:multiLevelType w:val="singleLevel"/>
    <w:tmpl w:val="7F705DF4"/>
    <w:lvl w:ilvl="0">
      <w:start w:val="1"/>
      <w:numFmt w:val="decimal"/>
      <w:lvlText w:val="%1."/>
      <w:lvlJc w:val="left"/>
      <w:pPr>
        <w:tabs>
          <w:tab w:val="num" w:pos="1209"/>
        </w:tabs>
        <w:ind w:left="1209" w:hanging="360"/>
      </w:pPr>
    </w:lvl>
  </w:abstractNum>
  <w:abstractNum w:abstractNumId="1" w15:restartNumberingAfterBreak="0">
    <w:nsid w:val="FFFFFF80"/>
    <w:multiLevelType w:val="singleLevel"/>
    <w:tmpl w:val="2FE02450"/>
    <w:lvl w:ilvl="0">
      <w:start w:val="1"/>
      <w:numFmt w:val="bullet"/>
      <w:lvlText w:val=""/>
      <w:lvlJc w:val="left"/>
      <w:pPr>
        <w:tabs>
          <w:tab w:val="num" w:pos="1492"/>
        </w:tabs>
        <w:ind w:left="1492" w:hanging="360"/>
      </w:pPr>
      <w:rPr>
        <w:rFonts w:ascii="Symbol" w:hAnsi="Symbol" w:hint="default"/>
      </w:rPr>
    </w:lvl>
  </w:abstractNum>
  <w:abstractNum w:abstractNumId="2" w15:restartNumberingAfterBreak="0">
    <w:nsid w:val="FFFFFF82"/>
    <w:multiLevelType w:val="singleLevel"/>
    <w:tmpl w:val="2AE854D6"/>
    <w:lvl w:ilvl="0">
      <w:start w:val="1"/>
      <w:numFmt w:val="bullet"/>
      <w:lvlText w:val=""/>
      <w:lvlJc w:val="left"/>
      <w:pPr>
        <w:tabs>
          <w:tab w:val="num" w:pos="926"/>
        </w:tabs>
        <w:ind w:left="926" w:hanging="360"/>
      </w:pPr>
      <w:rPr>
        <w:rFonts w:ascii="Symbol" w:hAnsi="Symbol" w:hint="default"/>
      </w:rPr>
    </w:lvl>
  </w:abstractNum>
  <w:abstractNum w:abstractNumId="3" w15:restartNumberingAfterBreak="0">
    <w:nsid w:val="FFFFFF88"/>
    <w:multiLevelType w:val="singleLevel"/>
    <w:tmpl w:val="F7E6C9F2"/>
    <w:lvl w:ilvl="0">
      <w:start w:val="1"/>
      <w:numFmt w:val="decimal"/>
      <w:lvlText w:val="%1."/>
      <w:lvlJc w:val="left"/>
      <w:pPr>
        <w:tabs>
          <w:tab w:val="num" w:pos="360"/>
        </w:tabs>
        <w:ind w:left="360" w:hanging="360"/>
      </w:pPr>
    </w:lvl>
  </w:abstractNum>
  <w:abstractNum w:abstractNumId="4" w15:restartNumberingAfterBreak="0">
    <w:nsid w:val="05E43011"/>
    <w:multiLevelType w:val="multilevel"/>
    <w:tmpl w:val="27D6BF50"/>
    <w:numStyleLink w:val="ACListaiA1"/>
  </w:abstractNum>
  <w:abstractNum w:abstractNumId="5" w15:restartNumberingAfterBreak="0">
    <w:nsid w:val="088B6CEE"/>
    <w:multiLevelType w:val="multilevel"/>
    <w:tmpl w:val="EC588D7A"/>
    <w:styleLink w:val="AnnexNumbers"/>
    <w:lvl w:ilvl="0">
      <w:start w:val="1"/>
      <w:numFmt w:val="upperLetter"/>
      <w:suff w:val="space"/>
      <w:lvlText w:val="Annex %1 –"/>
      <w:lvlJc w:val="left"/>
      <w:pPr>
        <w:ind w:left="0" w:firstLine="0"/>
      </w:pPr>
      <w:rPr>
        <w:rFonts w:hint="default"/>
      </w:rPr>
    </w:lvl>
    <w:lvl w:ilvl="1">
      <w:start w:val="1"/>
      <w:numFmt w:val="decimal"/>
      <w:lvlText w:val="%1.%2"/>
      <w:lvlJc w:val="left"/>
      <w:pPr>
        <w:ind w:left="1134" w:hanging="1134"/>
      </w:pPr>
      <w:rPr>
        <w:rFonts w:hint="default"/>
      </w:rPr>
    </w:lvl>
    <w:lvl w:ilvl="2">
      <w:start w:val="1"/>
      <w:numFmt w:val="decimal"/>
      <w:pStyle w:val="AnnexNumbered3"/>
      <w:lvlText w:val="%1.%2.%3"/>
      <w:lvlJc w:val="left"/>
      <w:pPr>
        <w:ind w:left="1134" w:hanging="1134"/>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6" w15:restartNumberingAfterBreak="0">
    <w:nsid w:val="0B624FC1"/>
    <w:multiLevelType w:val="multilevel"/>
    <w:tmpl w:val="49909F16"/>
    <w:styleLink w:val="List2Numbered"/>
    <w:lvl w:ilvl="0">
      <w:start w:val="1"/>
      <w:numFmt w:val="decimal"/>
      <w:lvlText w:val="%1."/>
      <w:lvlJc w:val="left"/>
      <w:pPr>
        <w:ind w:left="340" w:hanging="340"/>
      </w:pPr>
      <w:rPr>
        <w:rFonts w:hint="default"/>
      </w:rPr>
    </w:lvl>
    <w:lvl w:ilvl="1">
      <w:start w:val="1"/>
      <w:numFmt w:val="decimal"/>
      <w:lvlText w:val="%1.%2"/>
      <w:lvlJc w:val="left"/>
      <w:pPr>
        <w:ind w:left="1021" w:hanging="681"/>
      </w:pPr>
      <w:rPr>
        <w:rFonts w:hint="default"/>
      </w:rPr>
    </w:lvl>
    <w:lvl w:ilvl="2">
      <w:start w:val="1"/>
      <w:numFmt w:val="decimal"/>
      <w:lvlText w:val="%1.%2.%3"/>
      <w:lvlJc w:val="left"/>
      <w:pPr>
        <w:ind w:left="1701" w:hanging="68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0F0148AA"/>
    <w:multiLevelType w:val="multilevel"/>
    <w:tmpl w:val="0C09001D"/>
    <w:name w:val="Appendix headings list222222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8" w15:restartNumberingAfterBreak="0">
    <w:nsid w:val="12E45BD9"/>
    <w:multiLevelType w:val="hybridMultilevel"/>
    <w:tmpl w:val="84EE01A0"/>
    <w:lvl w:ilvl="0" w:tplc="4C66598A">
      <w:start w:val="28"/>
      <w:numFmt w:val="bullet"/>
      <w:lvlText w:val="-"/>
      <w:lvlJc w:val="left"/>
      <w:pPr>
        <w:ind w:left="1352" w:hanging="360"/>
      </w:pPr>
      <w:rPr>
        <w:rFonts w:ascii="Arial" w:eastAsiaTheme="minorHAnsi" w:hAnsi="Arial" w:cs="Arial" w:hint="default"/>
      </w:rPr>
    </w:lvl>
    <w:lvl w:ilvl="1" w:tplc="0C090003" w:tentative="1">
      <w:start w:val="1"/>
      <w:numFmt w:val="bullet"/>
      <w:lvlText w:val="o"/>
      <w:lvlJc w:val="left"/>
      <w:pPr>
        <w:ind w:left="2072" w:hanging="360"/>
      </w:pPr>
      <w:rPr>
        <w:rFonts w:ascii="Courier New" w:hAnsi="Courier New" w:cs="Courier New" w:hint="default"/>
      </w:rPr>
    </w:lvl>
    <w:lvl w:ilvl="2" w:tplc="0C090005" w:tentative="1">
      <w:start w:val="1"/>
      <w:numFmt w:val="bullet"/>
      <w:lvlText w:val=""/>
      <w:lvlJc w:val="left"/>
      <w:pPr>
        <w:ind w:left="2792" w:hanging="360"/>
      </w:pPr>
      <w:rPr>
        <w:rFonts w:ascii="Wingdings" w:hAnsi="Wingdings" w:hint="default"/>
      </w:rPr>
    </w:lvl>
    <w:lvl w:ilvl="3" w:tplc="0C090001" w:tentative="1">
      <w:start w:val="1"/>
      <w:numFmt w:val="bullet"/>
      <w:lvlText w:val=""/>
      <w:lvlJc w:val="left"/>
      <w:pPr>
        <w:ind w:left="3512" w:hanging="360"/>
      </w:pPr>
      <w:rPr>
        <w:rFonts w:ascii="Symbol" w:hAnsi="Symbol" w:hint="default"/>
      </w:rPr>
    </w:lvl>
    <w:lvl w:ilvl="4" w:tplc="0C090003" w:tentative="1">
      <w:start w:val="1"/>
      <w:numFmt w:val="bullet"/>
      <w:lvlText w:val="o"/>
      <w:lvlJc w:val="left"/>
      <w:pPr>
        <w:ind w:left="4232" w:hanging="360"/>
      </w:pPr>
      <w:rPr>
        <w:rFonts w:ascii="Courier New" w:hAnsi="Courier New" w:cs="Courier New" w:hint="default"/>
      </w:rPr>
    </w:lvl>
    <w:lvl w:ilvl="5" w:tplc="0C090005" w:tentative="1">
      <w:start w:val="1"/>
      <w:numFmt w:val="bullet"/>
      <w:lvlText w:val=""/>
      <w:lvlJc w:val="left"/>
      <w:pPr>
        <w:ind w:left="4952" w:hanging="360"/>
      </w:pPr>
      <w:rPr>
        <w:rFonts w:ascii="Wingdings" w:hAnsi="Wingdings" w:hint="default"/>
      </w:rPr>
    </w:lvl>
    <w:lvl w:ilvl="6" w:tplc="0C090001" w:tentative="1">
      <w:start w:val="1"/>
      <w:numFmt w:val="bullet"/>
      <w:lvlText w:val=""/>
      <w:lvlJc w:val="left"/>
      <w:pPr>
        <w:ind w:left="5672" w:hanging="360"/>
      </w:pPr>
      <w:rPr>
        <w:rFonts w:ascii="Symbol" w:hAnsi="Symbol" w:hint="default"/>
      </w:rPr>
    </w:lvl>
    <w:lvl w:ilvl="7" w:tplc="0C090003" w:tentative="1">
      <w:start w:val="1"/>
      <w:numFmt w:val="bullet"/>
      <w:lvlText w:val="o"/>
      <w:lvlJc w:val="left"/>
      <w:pPr>
        <w:ind w:left="6392" w:hanging="360"/>
      </w:pPr>
      <w:rPr>
        <w:rFonts w:ascii="Courier New" w:hAnsi="Courier New" w:cs="Courier New" w:hint="default"/>
      </w:rPr>
    </w:lvl>
    <w:lvl w:ilvl="8" w:tplc="0C090005" w:tentative="1">
      <w:start w:val="1"/>
      <w:numFmt w:val="bullet"/>
      <w:lvlText w:val=""/>
      <w:lvlJc w:val="left"/>
      <w:pPr>
        <w:ind w:left="7112" w:hanging="360"/>
      </w:pPr>
      <w:rPr>
        <w:rFonts w:ascii="Wingdings" w:hAnsi="Wingdings" w:hint="default"/>
      </w:rPr>
    </w:lvl>
  </w:abstractNum>
  <w:abstractNum w:abstractNumId="9" w15:restartNumberingAfterBreak="0">
    <w:nsid w:val="158A7A72"/>
    <w:multiLevelType w:val="multilevel"/>
    <w:tmpl w:val="BC72D000"/>
    <w:styleLink w:val="TableBullets"/>
    <w:lvl w:ilvl="0">
      <w:start w:val="1"/>
      <w:numFmt w:val="bullet"/>
      <w:pStyle w:val="Tablebullet"/>
      <w:lvlText w:val=""/>
      <w:lvlJc w:val="left"/>
      <w:pPr>
        <w:ind w:left="284" w:hanging="284"/>
      </w:pPr>
      <w:rPr>
        <w:rFonts w:ascii="Symbol" w:hAnsi="Symbol" w:hint="default"/>
        <w:color w:val="auto"/>
      </w:rPr>
    </w:lvl>
    <w:lvl w:ilvl="1">
      <w:start w:val="1"/>
      <w:numFmt w:val="bullet"/>
      <w:pStyle w:val="Tablebullet2"/>
      <w:lvlText w:val="–"/>
      <w:lvlJc w:val="left"/>
      <w:pPr>
        <w:ind w:left="568" w:hanging="284"/>
      </w:pPr>
      <w:rPr>
        <w:rFonts w:ascii="Arial" w:hAnsi="Arial" w:hint="default"/>
        <w:color w:val="auto"/>
      </w:rPr>
    </w:lvl>
    <w:lvl w:ilvl="2">
      <w:start w:val="1"/>
      <w:numFmt w:val="bullet"/>
      <w:lvlText w:val="»"/>
      <w:lvlJc w:val="left"/>
      <w:pPr>
        <w:ind w:left="852" w:hanging="284"/>
      </w:pPr>
      <w:rPr>
        <w:rFonts w:ascii="Arial" w:hAnsi="Arial" w:hint="default"/>
      </w:rPr>
    </w:lvl>
    <w:lvl w:ilvl="3">
      <w:start w:val="1"/>
      <w:numFmt w:val="bullet"/>
      <w:lvlText w:val="+"/>
      <w:lvlJc w:val="left"/>
      <w:pPr>
        <w:ind w:left="1136" w:hanging="284"/>
      </w:pPr>
      <w:rPr>
        <w:rFonts w:ascii="Arial" w:hAnsi="Arial" w:hint="default"/>
      </w:rPr>
    </w:lvl>
    <w:lvl w:ilvl="4">
      <w:start w:val="1"/>
      <w:numFmt w:val="bullet"/>
      <w:lvlText w:val=""/>
      <w:lvlJc w:val="left"/>
      <w:pPr>
        <w:ind w:left="1420" w:hanging="284"/>
      </w:pPr>
      <w:rPr>
        <w:rFonts w:ascii="Wingdings" w:hAnsi="Wingdings" w:hint="default"/>
        <w:color w:val="auto"/>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10" w15:restartNumberingAfterBreak="0">
    <w:nsid w:val="18AB159B"/>
    <w:multiLevelType w:val="hybridMultilevel"/>
    <w:tmpl w:val="2EB8AF24"/>
    <w:lvl w:ilvl="0" w:tplc="8B7EF988">
      <w:start w:val="1"/>
      <w:numFmt w:val="bullet"/>
      <w:pStyle w:val="CASADotPoint2"/>
      <w:lvlText w:val=""/>
      <w:lvlJc w:val="left"/>
      <w:pPr>
        <w:ind w:left="180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1A8F0F7B"/>
    <w:multiLevelType w:val="multilevel"/>
    <w:tmpl w:val="57A47F6E"/>
    <w:styleLink w:val="SDtablelist"/>
    <w:lvl w:ilvl="0">
      <w:start w:val="1"/>
      <w:numFmt w:val="none"/>
      <w:lvlText w:val="%1"/>
      <w:lvlJc w:val="left"/>
      <w:pPr>
        <w:ind w:left="284" w:hanging="284"/>
      </w:pPr>
      <w:rPr>
        <w:rFonts w:hint="default"/>
      </w:rPr>
    </w:lvl>
    <w:lvl w:ilvl="1">
      <w:start w:val="1"/>
      <w:numFmt w:val="decimal"/>
      <w:lvlText w:val="%2."/>
      <w:lvlJc w:val="left"/>
      <w:pPr>
        <w:ind w:left="284" w:hanging="284"/>
      </w:pPr>
      <w:rPr>
        <w:rFonts w:hint="default"/>
      </w:rPr>
    </w:lvl>
    <w:lvl w:ilvl="2">
      <w:start w:val="1"/>
      <w:numFmt w:val="lowerLetter"/>
      <w:lvlText w:val="%3."/>
      <w:lvlJc w:val="left"/>
      <w:pPr>
        <w:ind w:left="851" w:hanging="284"/>
      </w:pPr>
      <w:rPr>
        <w:rFonts w:hint="default"/>
      </w:rPr>
    </w:lvl>
    <w:lvl w:ilvl="3">
      <w:start w:val="1"/>
      <w:numFmt w:val="lowerRoman"/>
      <w:lvlText w:val="%4."/>
      <w:lvlJc w:val="left"/>
      <w:pPr>
        <w:ind w:left="1134" w:hanging="283"/>
      </w:pPr>
      <w:rPr>
        <w:rFonts w:hint="default"/>
      </w:rPr>
    </w:lvl>
    <w:lvl w:ilvl="4">
      <w:start w:val="1"/>
      <w:numFmt w:val="lowerLetter"/>
      <w:lvlText w:val="(%5)"/>
      <w:lvlJc w:val="left"/>
      <w:pPr>
        <w:ind w:left="1418" w:hanging="284"/>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1C19155C"/>
    <w:multiLevelType w:val="multilevel"/>
    <w:tmpl w:val="4D26FDF8"/>
    <w:numStyleLink w:val="AppendixList"/>
  </w:abstractNum>
  <w:abstractNum w:abstractNumId="13" w15:restartNumberingAfterBreak="0">
    <w:nsid w:val="1C8A0942"/>
    <w:multiLevelType w:val="multilevel"/>
    <w:tmpl w:val="749E2B62"/>
    <w:lvl w:ilvl="0">
      <w:start w:val="1"/>
      <w:numFmt w:val="decimal"/>
      <w:lvlText w:val="%1"/>
      <w:lvlJc w:val="left"/>
      <w:pPr>
        <w:ind w:left="851" w:hanging="851"/>
      </w:pPr>
      <w:rPr>
        <w:rFonts w:hint="default"/>
      </w:rPr>
    </w:lvl>
    <w:lvl w:ilvl="1">
      <w:start w:val="1"/>
      <w:numFmt w:val="decimal"/>
      <w:lvlText w:val="%1.%2"/>
      <w:lvlJc w:val="left"/>
      <w:pPr>
        <w:tabs>
          <w:tab w:val="num" w:pos="794"/>
        </w:tabs>
        <w:ind w:left="851" w:hanging="851"/>
      </w:pPr>
      <w:rPr>
        <w:rFonts w:hint="default"/>
      </w:rPr>
    </w:lvl>
    <w:lvl w:ilvl="2">
      <w:start w:val="1"/>
      <w:numFmt w:val="decimal"/>
      <w:lvlText w:val="%1.%2.%3"/>
      <w:lvlJc w:val="left"/>
      <w:pPr>
        <w:tabs>
          <w:tab w:val="num" w:pos="794"/>
        </w:tabs>
        <w:ind w:left="851" w:hanging="851"/>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0" w:firstLine="0"/>
      </w:pPr>
      <w:rPr>
        <w:rFonts w:hint="default"/>
      </w:rPr>
    </w:lvl>
    <w:lvl w:ilvl="5">
      <w:start w:val="1"/>
      <w:numFmt w:val="upperLetter"/>
      <w:lvlRestart w:val="0"/>
      <w:lvlText w:val="Appendix %6"/>
      <w:lvlJc w:val="left"/>
      <w:pPr>
        <w:ind w:left="0" w:firstLine="0"/>
      </w:pPr>
      <w:rPr>
        <w:rFonts w:ascii="Arial Bold" w:hAnsi="Arial Bold" w:hint="default"/>
        <w:bCs w:val="0"/>
        <w:i w:val="0"/>
        <w:iCs w:val="0"/>
        <w:caps w:val="0"/>
        <w:smallCaps w:val="0"/>
        <w:strike w:val="0"/>
        <w:dstrike w:val="0"/>
        <w:noProof w:val="0"/>
        <w:vanish w:val="0"/>
        <w:color w:val="023E5C" w:themeColor="text2"/>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lvlText w:val="%6.%7"/>
      <w:lvlJc w:val="left"/>
      <w:pPr>
        <w:tabs>
          <w:tab w:val="num" w:pos="851"/>
        </w:tabs>
        <w:ind w:left="851" w:hanging="851"/>
      </w:pPr>
      <w:rPr>
        <w:rFonts w:hint="default"/>
      </w:rPr>
    </w:lvl>
    <w:lvl w:ilvl="7">
      <w:start w:val="1"/>
      <w:numFmt w:val="decimal"/>
      <w:lvlText w:val="%6.%7.%8"/>
      <w:lvlJc w:val="left"/>
      <w:pPr>
        <w:tabs>
          <w:tab w:val="num" w:pos="851"/>
        </w:tabs>
        <w:ind w:left="851" w:hanging="851"/>
      </w:pPr>
      <w:rPr>
        <w:rFonts w:hint="default"/>
      </w:rPr>
    </w:lvl>
    <w:lvl w:ilvl="8">
      <w:start w:val="1"/>
      <w:numFmt w:val="decimal"/>
      <w:lvlText w:val="%6.%7.%8.%9"/>
      <w:lvlJc w:val="left"/>
      <w:pPr>
        <w:tabs>
          <w:tab w:val="num" w:pos="851"/>
        </w:tabs>
        <w:ind w:left="851" w:hanging="851"/>
      </w:pPr>
      <w:rPr>
        <w:rFonts w:hint="default"/>
      </w:rPr>
    </w:lvl>
  </w:abstractNum>
  <w:abstractNum w:abstractNumId="14" w15:restartNumberingAfterBreak="0">
    <w:nsid w:val="1CC862E1"/>
    <w:multiLevelType w:val="multilevel"/>
    <w:tmpl w:val="C284D0B0"/>
    <w:styleLink w:val="FigureNumbers"/>
    <w:lvl w:ilvl="0">
      <w:start w:val="1"/>
      <w:numFmt w:val="decimal"/>
      <w:pStyle w:val="FigureTitle"/>
      <w:lvlText w:val="Figure %1."/>
      <w:lvlJc w:val="left"/>
      <w:pPr>
        <w:ind w:left="1134" w:hanging="1134"/>
      </w:pPr>
      <w:rPr>
        <w:rFonts w:hint="default"/>
        <w:b/>
        <w:i w:val="0"/>
        <w:caps w:val="0"/>
        <w:color w:val="023E5C" w:themeColor="text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1D9A5394"/>
    <w:multiLevelType w:val="multilevel"/>
    <w:tmpl w:val="69BE1636"/>
    <w:styleLink w:val="SDbulletlist"/>
    <w:lvl w:ilvl="0">
      <w:start w:val="1"/>
      <w:numFmt w:val="bullet"/>
      <w:pStyle w:val="ListBullet"/>
      <w:lvlText w:val=""/>
      <w:lvlJc w:val="left"/>
      <w:pPr>
        <w:ind w:left="284" w:hanging="284"/>
      </w:pPr>
      <w:rPr>
        <w:rFonts w:ascii="Symbol" w:hAnsi="Symbol" w:hint="default"/>
      </w:rPr>
    </w:lvl>
    <w:lvl w:ilvl="1">
      <w:numFmt w:val="bullet"/>
      <w:pStyle w:val="ListBullet2"/>
      <w:lvlText w:val="–"/>
      <w:lvlJc w:val="left"/>
      <w:pPr>
        <w:ind w:left="568" w:hanging="284"/>
      </w:pPr>
      <w:rPr>
        <w:rFonts w:ascii="Arial" w:hAnsi="Arial" w:hint="default"/>
        <w:color w:val="auto"/>
      </w:rPr>
    </w:lvl>
    <w:lvl w:ilvl="2">
      <w:numFmt w:val="bullet"/>
      <w:pStyle w:val="ListBullet3"/>
      <w:lvlText w:val="»"/>
      <w:lvlJc w:val="left"/>
      <w:pPr>
        <w:ind w:left="852" w:hanging="284"/>
      </w:pPr>
      <w:rPr>
        <w:rFonts w:ascii="Arial" w:hAnsi="Arial" w:hint="default"/>
      </w:rPr>
    </w:lvl>
    <w:lvl w:ilvl="3">
      <w:numFmt w:val="bullet"/>
      <w:pStyle w:val="ListBullet4"/>
      <w:lvlText w:val="+"/>
      <w:lvlJc w:val="left"/>
      <w:pPr>
        <w:ind w:left="1136" w:hanging="284"/>
      </w:pPr>
      <w:rPr>
        <w:rFonts w:ascii="Arial" w:hAnsi="Arial" w:hint="default"/>
      </w:rPr>
    </w:lvl>
    <w:lvl w:ilvl="4">
      <w:numFmt w:val="bullet"/>
      <w:pStyle w:val="ListBullet5"/>
      <w:lvlText w:val=""/>
      <w:lvlJc w:val="left"/>
      <w:pPr>
        <w:ind w:left="1420" w:hanging="284"/>
      </w:pPr>
      <w:rPr>
        <w:rFonts w:ascii="Symbol" w:hAnsi="Symbol" w:hint="default"/>
        <w:color w:val="auto"/>
      </w:rPr>
    </w:lvl>
    <w:lvl w:ilvl="5">
      <w:numFmt w:val="bullet"/>
      <w:lvlText w:val="–"/>
      <w:lvlJc w:val="left"/>
      <w:pPr>
        <w:ind w:left="1704" w:hanging="284"/>
      </w:pPr>
      <w:rPr>
        <w:rFonts w:ascii="Arial" w:hAnsi="Arial" w:hint="default"/>
        <w:color w:val="auto"/>
      </w:rPr>
    </w:lvl>
    <w:lvl w:ilvl="6">
      <w:numFmt w:val="bullet"/>
      <w:lvlText w:val="»"/>
      <w:lvlJc w:val="left"/>
      <w:pPr>
        <w:tabs>
          <w:tab w:val="num" w:pos="2064"/>
        </w:tabs>
        <w:ind w:left="1988" w:hanging="284"/>
      </w:pPr>
      <w:rPr>
        <w:rFonts w:ascii="Arial" w:hAnsi="Arial" w:hint="default"/>
      </w:rPr>
    </w:lvl>
    <w:lvl w:ilvl="7">
      <w:numFmt w:val="bullet"/>
      <w:lvlText w:val="+"/>
      <w:lvlJc w:val="left"/>
      <w:pPr>
        <w:tabs>
          <w:tab w:val="num" w:pos="2348"/>
        </w:tabs>
        <w:ind w:left="2272" w:hanging="284"/>
      </w:pPr>
      <w:rPr>
        <w:rFonts w:ascii="Arial" w:hAnsi="Arial" w:hint="default"/>
      </w:rPr>
    </w:lvl>
    <w:lvl w:ilvl="8">
      <w:numFmt w:val="bullet"/>
      <w:lvlText w:val=""/>
      <w:lvlJc w:val="left"/>
      <w:pPr>
        <w:tabs>
          <w:tab w:val="num" w:pos="2632"/>
        </w:tabs>
        <w:ind w:left="2556" w:hanging="284"/>
      </w:pPr>
      <w:rPr>
        <w:rFonts w:ascii="Wingdings" w:hAnsi="Wingdings" w:hint="default"/>
        <w:color w:val="auto"/>
      </w:rPr>
    </w:lvl>
  </w:abstractNum>
  <w:abstractNum w:abstractNumId="16" w15:restartNumberingAfterBreak="0">
    <w:nsid w:val="20336ADE"/>
    <w:multiLevelType w:val="multilevel"/>
    <w:tmpl w:val="131EEC6C"/>
    <w:styleLink w:val="TableNumbers"/>
    <w:lvl w:ilvl="0">
      <w:start w:val="1"/>
      <w:numFmt w:val="decimal"/>
      <w:pStyle w:val="TableTitle"/>
      <w:lvlText w:val="Table %1."/>
      <w:lvlJc w:val="left"/>
      <w:pPr>
        <w:ind w:left="2269" w:hanging="1134"/>
      </w:pPr>
      <w:rPr>
        <w:rFonts w:hint="default"/>
        <w:b/>
        <w:i w:val="0"/>
        <w:caps w:val="0"/>
        <w:color w:val="023E5C" w:themeColor="text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23F92F27"/>
    <w:multiLevelType w:val="hybridMultilevel"/>
    <w:tmpl w:val="BE8EF4C0"/>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8" w15:restartNumberingAfterBreak="0">
    <w:nsid w:val="27F64226"/>
    <w:multiLevelType w:val="multilevel"/>
    <w:tmpl w:val="F47CFCCE"/>
    <w:styleLink w:val="ExampleBoxBullets"/>
    <w:lvl w:ilvl="0">
      <w:start w:val="1"/>
      <w:numFmt w:val="bullet"/>
      <w:pStyle w:val="ExampleBoxBullet"/>
      <w:lvlText w:val=""/>
      <w:lvlJc w:val="left"/>
      <w:pPr>
        <w:tabs>
          <w:tab w:val="num" w:pos="284"/>
        </w:tabs>
        <w:ind w:left="567" w:hanging="283"/>
      </w:pPr>
      <w:rPr>
        <w:rFonts w:ascii="Symbol" w:hAnsi="Symbol" w:hint="default"/>
        <w:color w:val="auto"/>
      </w:rPr>
    </w:lvl>
    <w:lvl w:ilvl="1">
      <w:start w:val="1"/>
      <w:numFmt w:val="bullet"/>
      <w:lvlText w:val=""/>
      <w:lvlJc w:val="left"/>
      <w:pPr>
        <w:tabs>
          <w:tab w:val="num" w:pos="284"/>
        </w:tabs>
        <w:ind w:left="567" w:hanging="283"/>
      </w:pPr>
      <w:rPr>
        <w:rFonts w:ascii="Symbol" w:hAnsi="Symbol" w:hint="default"/>
        <w:color w:val="auto"/>
      </w:rPr>
    </w:lvl>
    <w:lvl w:ilvl="2">
      <w:start w:val="1"/>
      <w:numFmt w:val="bullet"/>
      <w:lvlText w:val="–"/>
      <w:lvlJc w:val="left"/>
      <w:pPr>
        <w:ind w:left="624" w:hanging="340"/>
      </w:pPr>
      <w:rPr>
        <w:rFonts w:ascii="Arial" w:hAnsi="Arial" w:hint="default"/>
        <w:color w:val="023E5C" w:themeColor="text2"/>
      </w:rPr>
    </w:lvl>
    <w:lvl w:ilvl="3">
      <w:start w:val="1"/>
      <w:numFmt w:val="bullet"/>
      <w:lvlText w:val="»"/>
      <w:lvlJc w:val="left"/>
      <w:pPr>
        <w:ind w:left="794" w:hanging="510"/>
      </w:pPr>
      <w:rPr>
        <w:rFonts w:ascii="Arial" w:hAnsi="Arial" w:hint="default"/>
        <w:color w:val="023E5C" w:themeColor="text2"/>
      </w:rPr>
    </w:lvl>
    <w:lvl w:ilvl="4">
      <w:start w:val="1"/>
      <w:numFmt w:val="lowerLetter"/>
      <w:lvlText w:val="(%5)"/>
      <w:lvlJc w:val="left"/>
      <w:pPr>
        <w:ind w:left="850" w:hanging="170"/>
      </w:pPr>
      <w:rPr>
        <w:rFonts w:hint="default"/>
      </w:rPr>
    </w:lvl>
    <w:lvl w:ilvl="5">
      <w:start w:val="1"/>
      <w:numFmt w:val="lowerRoman"/>
      <w:lvlText w:val="(%6)"/>
      <w:lvlJc w:val="left"/>
      <w:pPr>
        <w:ind w:left="1020" w:hanging="170"/>
      </w:pPr>
      <w:rPr>
        <w:rFonts w:hint="default"/>
      </w:rPr>
    </w:lvl>
    <w:lvl w:ilvl="6">
      <w:start w:val="1"/>
      <w:numFmt w:val="decimal"/>
      <w:lvlText w:val="%7."/>
      <w:lvlJc w:val="left"/>
      <w:pPr>
        <w:ind w:left="1190" w:hanging="170"/>
      </w:pPr>
      <w:rPr>
        <w:rFonts w:hint="default"/>
      </w:rPr>
    </w:lvl>
    <w:lvl w:ilvl="7">
      <w:start w:val="1"/>
      <w:numFmt w:val="lowerLetter"/>
      <w:lvlText w:val="%8."/>
      <w:lvlJc w:val="left"/>
      <w:pPr>
        <w:ind w:left="1360" w:hanging="170"/>
      </w:pPr>
      <w:rPr>
        <w:rFonts w:hint="default"/>
      </w:rPr>
    </w:lvl>
    <w:lvl w:ilvl="8">
      <w:start w:val="1"/>
      <w:numFmt w:val="lowerRoman"/>
      <w:lvlText w:val="%9."/>
      <w:lvlJc w:val="left"/>
      <w:pPr>
        <w:ind w:left="1530" w:hanging="170"/>
      </w:pPr>
      <w:rPr>
        <w:rFonts w:hint="default"/>
      </w:rPr>
    </w:lvl>
  </w:abstractNum>
  <w:abstractNum w:abstractNumId="19" w15:restartNumberingAfterBreak="0">
    <w:nsid w:val="2AE26146"/>
    <w:multiLevelType w:val="multilevel"/>
    <w:tmpl w:val="13B2010E"/>
    <w:numStyleLink w:val="NumberedHeadings"/>
  </w:abstractNum>
  <w:abstractNum w:abstractNumId="20" w15:restartNumberingAfterBreak="0">
    <w:nsid w:val="2CE80DD9"/>
    <w:multiLevelType w:val="multilevel"/>
    <w:tmpl w:val="8744E50C"/>
    <w:styleLink w:val="NPRMListaiA1"/>
    <w:lvl w:ilvl="0">
      <w:start w:val="1"/>
      <w:numFmt w:val="none"/>
      <w:pStyle w:val="ListNumber"/>
      <w:suff w:val="nothing"/>
      <w:lvlText w:val="%1"/>
      <w:lvlJc w:val="left"/>
      <w:pPr>
        <w:ind w:left="0" w:firstLine="0"/>
      </w:pPr>
      <w:rPr>
        <w:rFonts w:hint="default"/>
      </w:rPr>
    </w:lvl>
    <w:lvl w:ilvl="1">
      <w:start w:val="1"/>
      <w:numFmt w:val="lowerLetter"/>
      <w:pStyle w:val="ListNumber2"/>
      <w:lvlText w:val="%2."/>
      <w:lvlJc w:val="left"/>
      <w:pPr>
        <w:ind w:left="568" w:hanging="284"/>
      </w:pPr>
      <w:rPr>
        <w:rFonts w:hint="default"/>
      </w:rPr>
    </w:lvl>
    <w:lvl w:ilvl="2">
      <w:start w:val="1"/>
      <w:numFmt w:val="lowerRoman"/>
      <w:pStyle w:val="ListNumber3"/>
      <w:lvlText w:val="%3."/>
      <w:lvlJc w:val="left"/>
      <w:pPr>
        <w:ind w:left="852" w:hanging="284"/>
      </w:pPr>
      <w:rPr>
        <w:rFonts w:hint="default"/>
      </w:rPr>
    </w:lvl>
    <w:lvl w:ilvl="3">
      <w:start w:val="1"/>
      <w:numFmt w:val="upperLetter"/>
      <w:pStyle w:val="ListNumber4"/>
      <w:lvlText w:val="%4."/>
      <w:lvlJc w:val="left"/>
      <w:pPr>
        <w:ind w:left="1136" w:hanging="284"/>
      </w:pPr>
      <w:rPr>
        <w:rFonts w:hint="default"/>
      </w:rPr>
    </w:lvl>
    <w:lvl w:ilvl="4">
      <w:start w:val="1"/>
      <w:numFmt w:val="decimal"/>
      <w:pStyle w:val="ListNumber5"/>
      <w:lvlText w:val="%5."/>
      <w:lvlJc w:val="left"/>
      <w:pPr>
        <w:ind w:left="1420" w:hanging="284"/>
      </w:pPr>
      <w:rPr>
        <w:rFonts w:hint="default"/>
      </w:rPr>
    </w:lvl>
    <w:lvl w:ilvl="5">
      <w:start w:val="1"/>
      <w:numFmt w:val="bullet"/>
      <w:lvlText w:val=""/>
      <w:lvlJc w:val="left"/>
      <w:pPr>
        <w:ind w:left="1704" w:hanging="284"/>
      </w:pPr>
      <w:rPr>
        <w:rFonts w:ascii="Symbol" w:hAnsi="Symbol" w:hint="default"/>
        <w:color w:val="auto"/>
      </w:rPr>
    </w:lvl>
    <w:lvl w:ilvl="6">
      <w:start w:val="1"/>
      <w:numFmt w:val="bullet"/>
      <w:lvlText w:val="–"/>
      <w:lvlJc w:val="left"/>
      <w:pPr>
        <w:ind w:left="1988" w:hanging="284"/>
      </w:pPr>
      <w:rPr>
        <w:rFonts w:ascii="Arial" w:hAnsi="Arial" w:hint="default"/>
        <w:color w:val="auto"/>
      </w:rPr>
    </w:lvl>
    <w:lvl w:ilvl="7">
      <w:start w:val="1"/>
      <w:numFmt w:val="bullet"/>
      <w:lvlText w:val="»"/>
      <w:lvlJc w:val="left"/>
      <w:pPr>
        <w:ind w:left="2272" w:hanging="284"/>
      </w:pPr>
      <w:rPr>
        <w:rFonts w:ascii="Arial" w:hAnsi="Arial" w:hint="default"/>
      </w:rPr>
    </w:lvl>
    <w:lvl w:ilvl="8">
      <w:start w:val="1"/>
      <w:numFmt w:val="lowerRoman"/>
      <w:lvlText w:val="%9."/>
      <w:lvlJc w:val="left"/>
      <w:pPr>
        <w:ind w:left="2556" w:hanging="284"/>
      </w:pPr>
      <w:rPr>
        <w:rFonts w:hint="default"/>
      </w:rPr>
    </w:lvl>
  </w:abstractNum>
  <w:abstractNum w:abstractNumId="21" w15:restartNumberingAfterBreak="0">
    <w:nsid w:val="2D890E47"/>
    <w:multiLevelType w:val="hybridMultilevel"/>
    <w:tmpl w:val="53B83F20"/>
    <w:lvl w:ilvl="0" w:tplc="6B982C78">
      <w:start w:val="1"/>
      <w:numFmt w:val="decimal"/>
      <w:pStyle w:val="SourceNotesNumbered"/>
      <w:lvlText w:val="%1."/>
      <w:lvlJc w:val="left"/>
      <w:pPr>
        <w:ind w:left="720" w:hanging="360"/>
      </w:pPr>
      <w:rPr>
        <w:rFonts w:hint="default"/>
        <w:caps w:val="0"/>
        <w:vanish w:val="0"/>
        <w:color w:val="000000" w:themeColor="text1"/>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2" w15:restartNumberingAfterBreak="0">
    <w:nsid w:val="31316138"/>
    <w:multiLevelType w:val="multilevel"/>
    <w:tmpl w:val="A3380760"/>
    <w:numStyleLink w:val="List1Legal"/>
  </w:abstractNum>
  <w:abstractNum w:abstractNumId="23" w15:restartNumberingAfterBreak="0">
    <w:nsid w:val="31A8391D"/>
    <w:multiLevelType w:val="multilevel"/>
    <w:tmpl w:val="C284D0B0"/>
    <w:numStyleLink w:val="FigureNumbers"/>
  </w:abstractNum>
  <w:abstractNum w:abstractNumId="24" w15:restartNumberingAfterBreak="0">
    <w:nsid w:val="374F11D6"/>
    <w:multiLevelType w:val="multilevel"/>
    <w:tmpl w:val="131EEC6C"/>
    <w:numStyleLink w:val="TableNumbers"/>
  </w:abstractNum>
  <w:abstractNum w:abstractNumId="25" w15:restartNumberingAfterBreak="0">
    <w:nsid w:val="37FA238A"/>
    <w:multiLevelType w:val="multilevel"/>
    <w:tmpl w:val="4D26FDF8"/>
    <w:styleLink w:val="AppendixList"/>
    <w:lvl w:ilvl="0">
      <w:start w:val="1"/>
      <w:numFmt w:val="upperLetter"/>
      <w:pStyle w:val="AppendixHeading1"/>
      <w:lvlText w:val="Appendix %1"/>
      <w:lvlJc w:val="left"/>
      <w:pPr>
        <w:ind w:left="0" w:firstLine="0"/>
      </w:pPr>
      <w:rPr>
        <w:rFonts w:hint="default"/>
      </w:rPr>
    </w:lvl>
    <w:lvl w:ilvl="1">
      <w:start w:val="1"/>
      <w:numFmt w:val="decimal"/>
      <w:pStyle w:val="AppendixHeading2"/>
      <w:lvlText w:val="%1.%2"/>
      <w:lvlJc w:val="left"/>
      <w:pPr>
        <w:ind w:left="1134" w:hanging="1134"/>
      </w:pPr>
      <w:rPr>
        <w:rFonts w:hint="default"/>
      </w:rPr>
    </w:lvl>
    <w:lvl w:ilvl="2">
      <w:start w:val="1"/>
      <w:numFmt w:val="decimal"/>
      <w:pStyle w:val="AppendixHeading3"/>
      <w:lvlText w:val="%1.%2.%3"/>
      <w:lvlJc w:val="left"/>
      <w:pPr>
        <w:ind w:left="1134" w:hanging="1134"/>
      </w:pPr>
      <w:rPr>
        <w:rFonts w:hint="default"/>
      </w:rPr>
    </w:lvl>
    <w:lvl w:ilvl="3">
      <w:start w:val="1"/>
      <w:numFmt w:val="decimal"/>
      <w:pStyle w:val="AppendixHeading4"/>
      <w:lvlText w:val="%1.%2.%3.%4"/>
      <w:lvlJc w:val="left"/>
      <w:pPr>
        <w:ind w:left="1134" w:hanging="1134"/>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3F7F2C5F"/>
    <w:multiLevelType w:val="hybridMultilevel"/>
    <w:tmpl w:val="E93661D4"/>
    <w:lvl w:ilvl="0" w:tplc="CAA47D3A">
      <w:start w:val="1"/>
      <w:numFmt w:val="bullet"/>
      <w:lvlText w:val=""/>
      <w:lvlJc w:val="left"/>
      <w:pPr>
        <w:ind w:left="1287"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41D83F71"/>
    <w:multiLevelType w:val="hybridMultilevel"/>
    <w:tmpl w:val="0FE87730"/>
    <w:lvl w:ilvl="0" w:tplc="A1FCD08C">
      <w:start w:val="3"/>
      <w:numFmt w:val="decimal"/>
      <w:lvlText w:val="%1."/>
      <w:lvlJc w:val="left"/>
      <w:pPr>
        <w:tabs>
          <w:tab w:val="num" w:pos="720"/>
        </w:tabs>
        <w:ind w:left="720" w:hanging="360"/>
      </w:pPr>
    </w:lvl>
    <w:lvl w:ilvl="1" w:tplc="397829BC" w:tentative="1">
      <w:start w:val="1"/>
      <w:numFmt w:val="decimal"/>
      <w:lvlText w:val="%2."/>
      <w:lvlJc w:val="left"/>
      <w:pPr>
        <w:tabs>
          <w:tab w:val="num" w:pos="1440"/>
        </w:tabs>
        <w:ind w:left="1440" w:hanging="360"/>
      </w:pPr>
    </w:lvl>
    <w:lvl w:ilvl="2" w:tplc="5ABA20D4" w:tentative="1">
      <w:start w:val="1"/>
      <w:numFmt w:val="decimal"/>
      <w:lvlText w:val="%3."/>
      <w:lvlJc w:val="left"/>
      <w:pPr>
        <w:tabs>
          <w:tab w:val="num" w:pos="2160"/>
        </w:tabs>
        <w:ind w:left="2160" w:hanging="360"/>
      </w:pPr>
    </w:lvl>
    <w:lvl w:ilvl="3" w:tplc="DDD60804" w:tentative="1">
      <w:start w:val="1"/>
      <w:numFmt w:val="decimal"/>
      <w:lvlText w:val="%4."/>
      <w:lvlJc w:val="left"/>
      <w:pPr>
        <w:tabs>
          <w:tab w:val="num" w:pos="2880"/>
        </w:tabs>
        <w:ind w:left="2880" w:hanging="360"/>
      </w:pPr>
    </w:lvl>
    <w:lvl w:ilvl="4" w:tplc="BBECF0B6" w:tentative="1">
      <w:start w:val="1"/>
      <w:numFmt w:val="decimal"/>
      <w:lvlText w:val="%5."/>
      <w:lvlJc w:val="left"/>
      <w:pPr>
        <w:tabs>
          <w:tab w:val="num" w:pos="3600"/>
        </w:tabs>
        <w:ind w:left="3600" w:hanging="360"/>
      </w:pPr>
    </w:lvl>
    <w:lvl w:ilvl="5" w:tplc="FD82216C" w:tentative="1">
      <w:start w:val="1"/>
      <w:numFmt w:val="decimal"/>
      <w:lvlText w:val="%6."/>
      <w:lvlJc w:val="left"/>
      <w:pPr>
        <w:tabs>
          <w:tab w:val="num" w:pos="4320"/>
        </w:tabs>
        <w:ind w:left="4320" w:hanging="360"/>
      </w:pPr>
    </w:lvl>
    <w:lvl w:ilvl="6" w:tplc="B62C2AB2" w:tentative="1">
      <w:start w:val="1"/>
      <w:numFmt w:val="decimal"/>
      <w:lvlText w:val="%7."/>
      <w:lvlJc w:val="left"/>
      <w:pPr>
        <w:tabs>
          <w:tab w:val="num" w:pos="5040"/>
        </w:tabs>
        <w:ind w:left="5040" w:hanging="360"/>
      </w:pPr>
    </w:lvl>
    <w:lvl w:ilvl="7" w:tplc="75360C38" w:tentative="1">
      <w:start w:val="1"/>
      <w:numFmt w:val="decimal"/>
      <w:lvlText w:val="%8."/>
      <w:lvlJc w:val="left"/>
      <w:pPr>
        <w:tabs>
          <w:tab w:val="num" w:pos="5760"/>
        </w:tabs>
        <w:ind w:left="5760" w:hanging="360"/>
      </w:pPr>
    </w:lvl>
    <w:lvl w:ilvl="8" w:tplc="3BEAFA60" w:tentative="1">
      <w:start w:val="1"/>
      <w:numFmt w:val="decimal"/>
      <w:lvlText w:val="%9."/>
      <w:lvlJc w:val="left"/>
      <w:pPr>
        <w:tabs>
          <w:tab w:val="num" w:pos="6480"/>
        </w:tabs>
        <w:ind w:left="6480" w:hanging="360"/>
      </w:pPr>
    </w:lvl>
  </w:abstractNum>
  <w:abstractNum w:abstractNumId="28" w15:restartNumberingAfterBreak="0">
    <w:nsid w:val="46F55FB4"/>
    <w:multiLevelType w:val="multilevel"/>
    <w:tmpl w:val="CA34E4BA"/>
    <w:styleLink w:val="TablelistAC"/>
    <w:lvl w:ilvl="0">
      <w:start w:val="1"/>
      <w:numFmt w:val="none"/>
      <w:pStyle w:val="tablelistAC1"/>
      <w:lvlText w:val="%1"/>
      <w:lvlJc w:val="left"/>
      <w:pPr>
        <w:ind w:left="0" w:firstLine="0"/>
      </w:pPr>
      <w:rPr>
        <w:rFonts w:hint="default"/>
      </w:rPr>
    </w:lvl>
    <w:lvl w:ilvl="1">
      <w:start w:val="1"/>
      <w:numFmt w:val="decimal"/>
      <w:pStyle w:val="tablelistAC2"/>
      <w:lvlText w:val="%2."/>
      <w:lvlJc w:val="left"/>
      <w:pPr>
        <w:ind w:left="284" w:hanging="284"/>
      </w:pPr>
      <w:rPr>
        <w:rFonts w:hint="default"/>
      </w:rPr>
    </w:lvl>
    <w:lvl w:ilvl="2">
      <w:start w:val="1"/>
      <w:numFmt w:val="lowerLetter"/>
      <w:pStyle w:val="tablelistAC3"/>
      <w:lvlText w:val="%3."/>
      <w:lvlJc w:val="left"/>
      <w:pPr>
        <w:ind w:left="568" w:hanging="284"/>
      </w:pPr>
      <w:rPr>
        <w:rFonts w:hint="default"/>
      </w:rPr>
    </w:lvl>
    <w:lvl w:ilvl="3">
      <w:start w:val="1"/>
      <w:numFmt w:val="lowerRoman"/>
      <w:pStyle w:val="tablelistAC4"/>
      <w:lvlText w:val="%4."/>
      <w:lvlJc w:val="left"/>
      <w:pPr>
        <w:ind w:left="852" w:hanging="285"/>
      </w:pPr>
      <w:rPr>
        <w:rFonts w:hint="default"/>
      </w:rPr>
    </w:lvl>
    <w:lvl w:ilvl="4">
      <w:start w:val="1"/>
      <w:numFmt w:val="upperLetter"/>
      <w:lvlText w:val="%5."/>
      <w:lvlJc w:val="left"/>
      <w:pPr>
        <w:ind w:left="1136" w:hanging="285"/>
      </w:pPr>
      <w:rPr>
        <w:rFonts w:hint="default"/>
      </w:rPr>
    </w:lvl>
    <w:lvl w:ilvl="5">
      <w:start w:val="1"/>
      <w:numFmt w:val="bullet"/>
      <w:lvlText w:val=""/>
      <w:lvlJc w:val="left"/>
      <w:pPr>
        <w:ind w:left="1420" w:hanging="286"/>
      </w:pPr>
      <w:rPr>
        <w:rFonts w:ascii="Symbol" w:hAnsi="Symbol" w:hint="default"/>
      </w:rPr>
    </w:lvl>
    <w:lvl w:ilvl="6">
      <w:start w:val="1"/>
      <w:numFmt w:val="bullet"/>
      <w:lvlText w:val="–"/>
      <w:lvlJc w:val="left"/>
      <w:pPr>
        <w:ind w:left="1701" w:hanging="283"/>
      </w:pPr>
      <w:rPr>
        <w:rFonts w:ascii="Arial" w:hAnsi="Arial" w:hint="default"/>
        <w:color w:val="auto"/>
      </w:rPr>
    </w:lvl>
    <w:lvl w:ilvl="7">
      <w:start w:val="1"/>
      <w:numFmt w:val="bullet"/>
      <w:lvlText w:val="»"/>
      <w:lvlJc w:val="left"/>
      <w:pPr>
        <w:ind w:left="1988" w:firstLine="0"/>
      </w:pPr>
      <w:rPr>
        <w:rFonts w:ascii="Arial" w:hAnsi="Arial" w:hint="default"/>
      </w:rPr>
    </w:lvl>
    <w:lvl w:ilvl="8">
      <w:start w:val="1"/>
      <w:numFmt w:val="bullet"/>
      <w:lvlText w:val="+"/>
      <w:lvlJc w:val="left"/>
      <w:pPr>
        <w:ind w:left="2272" w:firstLine="0"/>
      </w:pPr>
      <w:rPr>
        <w:rFonts w:ascii="Arial" w:hAnsi="Arial" w:hint="default"/>
      </w:rPr>
    </w:lvl>
  </w:abstractNum>
  <w:abstractNum w:abstractNumId="29" w15:restartNumberingAfterBreak="0">
    <w:nsid w:val="4A9F7B60"/>
    <w:multiLevelType w:val="singleLevel"/>
    <w:tmpl w:val="A81E2D50"/>
    <w:lvl w:ilvl="0">
      <w:start w:val="1"/>
      <w:numFmt w:val="bullet"/>
      <w:lvlText w:val=""/>
      <w:lvlJc w:val="left"/>
      <w:pPr>
        <w:tabs>
          <w:tab w:val="num" w:pos="1559"/>
        </w:tabs>
        <w:ind w:left="1559" w:hanging="425"/>
      </w:pPr>
      <w:rPr>
        <w:rFonts w:ascii="ZapfDingbats" w:hAnsi="ZapfDingbats" w:hint="default"/>
        <w:sz w:val="12"/>
      </w:rPr>
    </w:lvl>
  </w:abstractNum>
  <w:abstractNum w:abstractNumId="30" w15:restartNumberingAfterBreak="0">
    <w:nsid w:val="4FAB29F8"/>
    <w:multiLevelType w:val="hybridMultilevel"/>
    <w:tmpl w:val="7930C5BE"/>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1" w15:restartNumberingAfterBreak="0">
    <w:nsid w:val="51531AEA"/>
    <w:multiLevelType w:val="multilevel"/>
    <w:tmpl w:val="02CEE1AA"/>
    <w:styleLink w:val="AnnexHeadingList"/>
    <w:lvl w:ilvl="0">
      <w:start w:val="1"/>
      <w:numFmt w:val="upperLetter"/>
      <w:pStyle w:val="Annexidentifier"/>
      <w:lvlText w:val="Annex %1"/>
      <w:lvlJc w:val="left"/>
      <w:pPr>
        <w:ind w:left="0" w:firstLine="0"/>
      </w:pPr>
      <w:rPr>
        <w:rFonts w:hint="default"/>
      </w:rPr>
    </w:lvl>
    <w:lvl w:ilvl="1">
      <w:start w:val="1"/>
      <w:numFmt w:val="decimal"/>
      <w:pStyle w:val="Annexidentifier2numbered"/>
      <w:lvlText w:val="%1.%2"/>
      <w:lvlJc w:val="left"/>
      <w:pPr>
        <w:ind w:left="1134" w:hanging="1134"/>
      </w:pPr>
      <w:rPr>
        <w:rFonts w:hint="default"/>
      </w:rPr>
    </w:lvl>
    <w:lvl w:ilvl="2">
      <w:start w:val="1"/>
      <w:numFmt w:val="decimal"/>
      <w:pStyle w:val="Annexidentifier3numbered"/>
      <w:lvlText w:val="%1.%2.%3"/>
      <w:lvlJc w:val="left"/>
      <w:pPr>
        <w:ind w:left="1134" w:hanging="1134"/>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535249AF"/>
    <w:multiLevelType w:val="multilevel"/>
    <w:tmpl w:val="945E4078"/>
    <w:styleLink w:val="AppendixNumbers"/>
    <w:lvl w:ilvl="0">
      <w:start w:val="1"/>
      <w:numFmt w:val="upperLetter"/>
      <w:suff w:val="space"/>
      <w:lvlText w:val="Appendix %1 –"/>
      <w:lvlJc w:val="left"/>
      <w:pPr>
        <w:ind w:left="5104" w:firstLine="0"/>
      </w:pPr>
      <w:rPr>
        <w:rFonts w:hint="default"/>
      </w:rPr>
    </w:lvl>
    <w:lvl w:ilvl="1">
      <w:start w:val="1"/>
      <w:numFmt w:val="decimal"/>
      <w:pStyle w:val="AppendixNumbered2"/>
      <w:lvlText w:val="%1.%2"/>
      <w:lvlJc w:val="left"/>
      <w:pPr>
        <w:ind w:left="1560" w:hanging="1134"/>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3" w15:restartNumberingAfterBreak="0">
    <w:nsid w:val="56DB5F4C"/>
    <w:multiLevelType w:val="multilevel"/>
    <w:tmpl w:val="13B2010E"/>
    <w:styleLink w:val="NumberedHeadings"/>
    <w:lvl w:ilvl="0">
      <w:start w:val="1"/>
      <w:numFmt w:val="decimal"/>
      <w:pStyle w:val="Heading1"/>
      <w:lvlText w:val="%1"/>
      <w:lvlJc w:val="left"/>
      <w:pPr>
        <w:ind w:left="1134" w:hanging="1134"/>
      </w:pPr>
      <w:rPr>
        <w:rFonts w:hint="default"/>
      </w:rPr>
    </w:lvl>
    <w:lvl w:ilvl="1">
      <w:start w:val="1"/>
      <w:numFmt w:val="decimal"/>
      <w:pStyle w:val="Heading2"/>
      <w:lvlText w:val="%1.%2"/>
      <w:lvlJc w:val="left"/>
      <w:pPr>
        <w:ind w:left="1134" w:hanging="1134"/>
      </w:pPr>
      <w:rPr>
        <w:rFonts w:hint="default"/>
      </w:rPr>
    </w:lvl>
    <w:lvl w:ilvl="2">
      <w:start w:val="1"/>
      <w:numFmt w:val="decimal"/>
      <w:pStyle w:val="Heading3"/>
      <w:lvlText w:val="%1.%2.%3"/>
      <w:lvlJc w:val="left"/>
      <w:pPr>
        <w:ind w:left="1134" w:hanging="1134"/>
      </w:pPr>
      <w:rPr>
        <w:rFonts w:hint="default"/>
      </w:rPr>
    </w:lvl>
    <w:lvl w:ilvl="3">
      <w:start w:val="1"/>
      <w:numFmt w:val="decimal"/>
      <w:pStyle w:val="Heading4"/>
      <w:lvlText w:val="%1.%2.%3.%4"/>
      <w:lvlJc w:val="left"/>
      <w:pPr>
        <w:ind w:left="1134" w:hanging="1134"/>
      </w:pPr>
      <w:rPr>
        <w:rFonts w:hint="default"/>
      </w:rPr>
    </w:lvl>
    <w:lvl w:ilvl="4">
      <w:start w:val="1"/>
      <w:numFmt w:val="decimal"/>
      <w:pStyle w:val="Heading5"/>
      <w:lvlText w:val="%1.%2.%3.%4.%5"/>
      <w:lvlJc w:val="left"/>
      <w:pPr>
        <w:ind w:left="1418" w:hanging="1418"/>
      </w:pPr>
      <w:rPr>
        <w:rFonts w:hint="default"/>
      </w:rPr>
    </w:lvl>
    <w:lvl w:ilvl="5">
      <w:start w:val="1"/>
      <w:numFmt w:val="lowerRoman"/>
      <w:lvlText w:val="(%6)"/>
      <w:lvlJc w:val="left"/>
      <w:pPr>
        <w:ind w:left="1134" w:hanging="1134"/>
      </w:pPr>
      <w:rPr>
        <w:rFonts w:hint="default"/>
      </w:rPr>
    </w:lvl>
    <w:lvl w:ilvl="6">
      <w:start w:val="1"/>
      <w:numFmt w:val="decimal"/>
      <w:lvlText w:val="%7."/>
      <w:lvlJc w:val="left"/>
      <w:pPr>
        <w:ind w:left="1134" w:hanging="1134"/>
      </w:pPr>
      <w:rPr>
        <w:rFonts w:hint="default"/>
      </w:rPr>
    </w:lvl>
    <w:lvl w:ilvl="7">
      <w:start w:val="1"/>
      <w:numFmt w:val="lowerLetter"/>
      <w:lvlText w:val="%8."/>
      <w:lvlJc w:val="left"/>
      <w:pPr>
        <w:ind w:left="1134" w:hanging="1134"/>
      </w:pPr>
      <w:rPr>
        <w:rFonts w:hint="default"/>
      </w:rPr>
    </w:lvl>
    <w:lvl w:ilvl="8">
      <w:start w:val="1"/>
      <w:numFmt w:val="lowerRoman"/>
      <w:lvlText w:val="%9."/>
      <w:lvlJc w:val="left"/>
      <w:pPr>
        <w:ind w:left="1134" w:hanging="1134"/>
      </w:pPr>
      <w:rPr>
        <w:rFonts w:hint="default"/>
      </w:rPr>
    </w:lvl>
  </w:abstractNum>
  <w:abstractNum w:abstractNumId="34" w15:restartNumberingAfterBreak="0">
    <w:nsid w:val="59794637"/>
    <w:multiLevelType w:val="multilevel"/>
    <w:tmpl w:val="27D6BF50"/>
    <w:styleLink w:val="ACListaiA1"/>
    <w:lvl w:ilvl="0">
      <w:start w:val="1"/>
      <w:numFmt w:val="none"/>
      <w:pStyle w:val="List"/>
      <w:suff w:val="nothing"/>
      <w:lvlText w:val="%1"/>
      <w:lvlJc w:val="left"/>
      <w:pPr>
        <w:ind w:left="567" w:firstLine="0"/>
      </w:pPr>
      <w:rPr>
        <w:rFonts w:hint="default"/>
      </w:rPr>
    </w:lvl>
    <w:lvl w:ilvl="1">
      <w:start w:val="1"/>
      <w:numFmt w:val="lowerLetter"/>
      <w:pStyle w:val="List2"/>
      <w:lvlText w:val="%2."/>
      <w:lvlJc w:val="left"/>
      <w:pPr>
        <w:tabs>
          <w:tab w:val="num" w:pos="1135"/>
        </w:tabs>
        <w:ind w:left="1135" w:hanging="284"/>
      </w:pPr>
      <w:rPr>
        <w:rFonts w:hint="default"/>
      </w:rPr>
    </w:lvl>
    <w:lvl w:ilvl="2">
      <w:start w:val="1"/>
      <w:numFmt w:val="lowerRoman"/>
      <w:pStyle w:val="List3"/>
      <w:lvlText w:val="%3."/>
      <w:lvlJc w:val="left"/>
      <w:pPr>
        <w:tabs>
          <w:tab w:val="num" w:pos="1419"/>
        </w:tabs>
        <w:ind w:left="1419" w:hanging="284"/>
      </w:pPr>
      <w:rPr>
        <w:rFonts w:hint="default"/>
      </w:rPr>
    </w:lvl>
    <w:lvl w:ilvl="3">
      <w:start w:val="1"/>
      <w:numFmt w:val="upperLetter"/>
      <w:pStyle w:val="List4"/>
      <w:lvlText w:val="%4"/>
      <w:lvlJc w:val="left"/>
      <w:pPr>
        <w:tabs>
          <w:tab w:val="num" w:pos="1703"/>
        </w:tabs>
        <w:ind w:left="1703" w:hanging="284"/>
      </w:pPr>
      <w:rPr>
        <w:rFonts w:hint="default"/>
      </w:rPr>
    </w:lvl>
    <w:lvl w:ilvl="4">
      <w:start w:val="1"/>
      <w:numFmt w:val="decimal"/>
      <w:pStyle w:val="List5"/>
      <w:lvlText w:val="%5."/>
      <w:lvlJc w:val="left"/>
      <w:pPr>
        <w:tabs>
          <w:tab w:val="num" w:pos="1987"/>
        </w:tabs>
        <w:ind w:left="1987" w:hanging="284"/>
      </w:pPr>
      <w:rPr>
        <w:rFonts w:hint="default"/>
      </w:rPr>
    </w:lvl>
    <w:lvl w:ilvl="5">
      <w:start w:val="1"/>
      <w:numFmt w:val="bullet"/>
      <w:lvlText w:val=""/>
      <w:lvlJc w:val="left"/>
      <w:pPr>
        <w:tabs>
          <w:tab w:val="num" w:pos="2271"/>
        </w:tabs>
        <w:ind w:left="2271" w:hanging="284"/>
      </w:pPr>
      <w:rPr>
        <w:rFonts w:ascii="Symbol" w:hAnsi="Symbol" w:hint="default"/>
        <w:color w:val="auto"/>
      </w:rPr>
    </w:lvl>
    <w:lvl w:ilvl="6">
      <w:start w:val="1"/>
      <w:numFmt w:val="bullet"/>
      <w:lvlText w:val="–"/>
      <w:lvlJc w:val="left"/>
      <w:pPr>
        <w:tabs>
          <w:tab w:val="num" w:pos="2555"/>
        </w:tabs>
        <w:ind w:left="2555" w:hanging="284"/>
      </w:pPr>
      <w:rPr>
        <w:rFonts w:ascii="Arial" w:hAnsi="Arial" w:hint="default"/>
        <w:color w:val="auto"/>
      </w:rPr>
    </w:lvl>
    <w:lvl w:ilvl="7">
      <w:start w:val="1"/>
      <w:numFmt w:val="bullet"/>
      <w:lvlText w:val="»"/>
      <w:lvlJc w:val="left"/>
      <w:pPr>
        <w:tabs>
          <w:tab w:val="num" w:pos="2839"/>
        </w:tabs>
        <w:ind w:left="2839" w:hanging="284"/>
      </w:pPr>
      <w:rPr>
        <w:rFonts w:ascii="Arial" w:hAnsi="Arial" w:hint="default"/>
      </w:rPr>
    </w:lvl>
    <w:lvl w:ilvl="8">
      <w:start w:val="1"/>
      <w:numFmt w:val="lowerRoman"/>
      <w:lvlText w:val="%9."/>
      <w:lvlJc w:val="left"/>
      <w:pPr>
        <w:tabs>
          <w:tab w:val="num" w:pos="3123"/>
        </w:tabs>
        <w:ind w:left="3123" w:hanging="284"/>
      </w:pPr>
      <w:rPr>
        <w:rFonts w:hint="default"/>
      </w:rPr>
    </w:lvl>
  </w:abstractNum>
  <w:abstractNum w:abstractNumId="35" w15:restartNumberingAfterBreak="0">
    <w:nsid w:val="5B7728AC"/>
    <w:multiLevelType w:val="multilevel"/>
    <w:tmpl w:val="A3380760"/>
    <w:styleLink w:val="List1Legal"/>
    <w:lvl w:ilvl="0">
      <w:start w:val="1"/>
      <w:numFmt w:val="decimal"/>
      <w:lvlText w:val="%1."/>
      <w:lvlJc w:val="left"/>
      <w:pPr>
        <w:ind w:left="340" w:hanging="340"/>
      </w:pPr>
      <w:rPr>
        <w:rFonts w:hint="default"/>
        <w:b w:val="0"/>
        <w:i w:val="0"/>
        <w:color w:val="auto"/>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lef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left"/>
      <w:pPr>
        <w:ind w:left="3060" w:hanging="340"/>
      </w:pPr>
      <w:rPr>
        <w:rFonts w:hint="default"/>
      </w:rPr>
    </w:lvl>
  </w:abstractNum>
  <w:abstractNum w:abstractNumId="36" w15:restartNumberingAfterBreak="0">
    <w:nsid w:val="65F53007"/>
    <w:multiLevelType w:val="hybridMultilevel"/>
    <w:tmpl w:val="5772127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7" w15:restartNumberingAfterBreak="0">
    <w:nsid w:val="67F61808"/>
    <w:multiLevelType w:val="multilevel"/>
    <w:tmpl w:val="D5E070CC"/>
    <w:styleLink w:val="WarningBoxBullets"/>
    <w:lvl w:ilvl="0">
      <w:start w:val="1"/>
      <w:numFmt w:val="bullet"/>
      <w:pStyle w:val="WarningBoxBullet"/>
      <w:lvlText w:val=""/>
      <w:lvlJc w:val="left"/>
      <w:pPr>
        <w:ind w:left="567" w:hanging="283"/>
      </w:pPr>
      <w:rPr>
        <w:rFonts w:ascii="Symbol" w:hAnsi="Symbol" w:hint="default"/>
        <w:color w:val="auto"/>
      </w:rPr>
    </w:lvl>
    <w:lvl w:ilvl="1">
      <w:start w:val="1"/>
      <w:numFmt w:val="bullet"/>
      <w:lvlText w:val="–"/>
      <w:lvlJc w:val="left"/>
      <w:pPr>
        <w:ind w:left="851" w:hanging="283"/>
      </w:pPr>
      <w:rPr>
        <w:rFonts w:ascii="Arial" w:hAnsi="Arial" w:hint="default"/>
        <w:color w:val="auto"/>
      </w:rPr>
    </w:lvl>
    <w:lvl w:ilvl="2">
      <w:start w:val="1"/>
      <w:numFmt w:val="bullet"/>
      <w:lvlText w:val="»"/>
      <w:lvlJc w:val="left"/>
      <w:pPr>
        <w:ind w:left="1135" w:hanging="283"/>
      </w:pPr>
      <w:rPr>
        <w:rFonts w:ascii="Arial" w:hAnsi="Arial" w:hint="default"/>
        <w:color w:val="auto"/>
      </w:rPr>
    </w:lvl>
    <w:lvl w:ilvl="3">
      <w:start w:val="1"/>
      <w:numFmt w:val="decimal"/>
      <w:lvlText w:val="(%4)"/>
      <w:lvlJc w:val="left"/>
      <w:pPr>
        <w:ind w:left="1419" w:hanging="283"/>
      </w:pPr>
      <w:rPr>
        <w:rFonts w:hint="default"/>
      </w:rPr>
    </w:lvl>
    <w:lvl w:ilvl="4">
      <w:start w:val="1"/>
      <w:numFmt w:val="lowerLetter"/>
      <w:lvlText w:val="(%5)"/>
      <w:lvlJc w:val="left"/>
      <w:pPr>
        <w:ind w:left="1703" w:hanging="283"/>
      </w:pPr>
      <w:rPr>
        <w:rFonts w:hint="default"/>
      </w:rPr>
    </w:lvl>
    <w:lvl w:ilvl="5">
      <w:start w:val="1"/>
      <w:numFmt w:val="lowerRoman"/>
      <w:lvlText w:val="(%6)"/>
      <w:lvlJc w:val="left"/>
      <w:pPr>
        <w:ind w:left="1987" w:hanging="283"/>
      </w:pPr>
      <w:rPr>
        <w:rFonts w:hint="default"/>
      </w:rPr>
    </w:lvl>
    <w:lvl w:ilvl="6">
      <w:start w:val="1"/>
      <w:numFmt w:val="decimal"/>
      <w:lvlText w:val="%7."/>
      <w:lvlJc w:val="left"/>
      <w:pPr>
        <w:ind w:left="2271" w:hanging="283"/>
      </w:pPr>
      <w:rPr>
        <w:rFonts w:hint="default"/>
      </w:rPr>
    </w:lvl>
    <w:lvl w:ilvl="7">
      <w:start w:val="1"/>
      <w:numFmt w:val="lowerLetter"/>
      <w:lvlText w:val="%8."/>
      <w:lvlJc w:val="left"/>
      <w:pPr>
        <w:ind w:left="2555" w:hanging="283"/>
      </w:pPr>
      <w:rPr>
        <w:rFonts w:hint="default"/>
      </w:rPr>
    </w:lvl>
    <w:lvl w:ilvl="8">
      <w:start w:val="1"/>
      <w:numFmt w:val="lowerRoman"/>
      <w:lvlText w:val="%9."/>
      <w:lvlJc w:val="left"/>
      <w:pPr>
        <w:ind w:left="2839" w:hanging="283"/>
      </w:pPr>
      <w:rPr>
        <w:rFonts w:hint="default"/>
      </w:rPr>
    </w:lvl>
  </w:abstractNum>
  <w:abstractNum w:abstractNumId="38" w15:restartNumberingAfterBreak="0">
    <w:nsid w:val="686D589A"/>
    <w:multiLevelType w:val="hybridMultilevel"/>
    <w:tmpl w:val="EFB45A00"/>
    <w:lvl w:ilvl="0" w:tplc="033A41A2">
      <w:start w:val="1"/>
      <w:numFmt w:val="bullet"/>
      <w:pStyle w:val="CASADotPoint1"/>
      <w:lvlText w:val=""/>
      <w:lvlJc w:val="left"/>
      <w:pPr>
        <w:ind w:left="1080" w:hanging="360"/>
      </w:pPr>
      <w:rPr>
        <w:rFonts w:ascii="Symbol" w:hAnsi="Symbol" w:hint="default"/>
      </w:rPr>
    </w:lvl>
    <w:lvl w:ilvl="1" w:tplc="0C090003">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39" w15:restartNumberingAfterBreak="0">
    <w:nsid w:val="6A481094"/>
    <w:multiLevelType w:val="hybridMultilevel"/>
    <w:tmpl w:val="9078E700"/>
    <w:lvl w:ilvl="0" w:tplc="E948FA50">
      <w:start w:val="1"/>
      <w:numFmt w:val="decimal"/>
      <w:lvlText w:val="%1."/>
      <w:lvlJc w:val="left"/>
      <w:pPr>
        <w:tabs>
          <w:tab w:val="num" w:pos="720"/>
        </w:tabs>
        <w:ind w:left="720" w:hanging="360"/>
      </w:pPr>
      <w:rPr>
        <w:rFonts w:hint="default"/>
        <w:sz w:val="20"/>
      </w:rPr>
    </w:lvl>
    <w:lvl w:ilvl="1" w:tplc="6BFAF67E" w:tentative="1">
      <w:start w:val="1"/>
      <w:numFmt w:val="bullet"/>
      <w:lvlText w:val=""/>
      <w:lvlJc w:val="left"/>
      <w:pPr>
        <w:tabs>
          <w:tab w:val="num" w:pos="1440"/>
        </w:tabs>
        <w:ind w:left="1440" w:hanging="360"/>
      </w:pPr>
      <w:rPr>
        <w:rFonts w:ascii="Symbol" w:hAnsi="Symbol" w:hint="default"/>
        <w:sz w:val="20"/>
      </w:rPr>
    </w:lvl>
    <w:lvl w:ilvl="2" w:tplc="F1F27B98" w:tentative="1">
      <w:start w:val="1"/>
      <w:numFmt w:val="bullet"/>
      <w:lvlText w:val=""/>
      <w:lvlJc w:val="left"/>
      <w:pPr>
        <w:tabs>
          <w:tab w:val="num" w:pos="2160"/>
        </w:tabs>
        <w:ind w:left="2160" w:hanging="360"/>
      </w:pPr>
      <w:rPr>
        <w:rFonts w:ascii="Symbol" w:hAnsi="Symbol" w:hint="default"/>
        <w:sz w:val="20"/>
      </w:rPr>
    </w:lvl>
    <w:lvl w:ilvl="3" w:tplc="FF7E4FB4" w:tentative="1">
      <w:start w:val="1"/>
      <w:numFmt w:val="bullet"/>
      <w:lvlText w:val=""/>
      <w:lvlJc w:val="left"/>
      <w:pPr>
        <w:tabs>
          <w:tab w:val="num" w:pos="2880"/>
        </w:tabs>
        <w:ind w:left="2880" w:hanging="360"/>
      </w:pPr>
      <w:rPr>
        <w:rFonts w:ascii="Symbol" w:hAnsi="Symbol" w:hint="default"/>
        <w:sz w:val="20"/>
      </w:rPr>
    </w:lvl>
    <w:lvl w:ilvl="4" w:tplc="FAF070A6" w:tentative="1">
      <w:start w:val="1"/>
      <w:numFmt w:val="bullet"/>
      <w:lvlText w:val=""/>
      <w:lvlJc w:val="left"/>
      <w:pPr>
        <w:tabs>
          <w:tab w:val="num" w:pos="3600"/>
        </w:tabs>
        <w:ind w:left="3600" w:hanging="360"/>
      </w:pPr>
      <w:rPr>
        <w:rFonts w:ascii="Symbol" w:hAnsi="Symbol" w:hint="default"/>
        <w:sz w:val="20"/>
      </w:rPr>
    </w:lvl>
    <w:lvl w:ilvl="5" w:tplc="0D3E82B8" w:tentative="1">
      <w:start w:val="1"/>
      <w:numFmt w:val="bullet"/>
      <w:lvlText w:val=""/>
      <w:lvlJc w:val="left"/>
      <w:pPr>
        <w:tabs>
          <w:tab w:val="num" w:pos="4320"/>
        </w:tabs>
        <w:ind w:left="4320" w:hanging="360"/>
      </w:pPr>
      <w:rPr>
        <w:rFonts w:ascii="Symbol" w:hAnsi="Symbol" w:hint="default"/>
        <w:sz w:val="20"/>
      </w:rPr>
    </w:lvl>
    <w:lvl w:ilvl="6" w:tplc="6BF862B8" w:tentative="1">
      <w:start w:val="1"/>
      <w:numFmt w:val="bullet"/>
      <w:lvlText w:val=""/>
      <w:lvlJc w:val="left"/>
      <w:pPr>
        <w:tabs>
          <w:tab w:val="num" w:pos="5040"/>
        </w:tabs>
        <w:ind w:left="5040" w:hanging="360"/>
      </w:pPr>
      <w:rPr>
        <w:rFonts w:ascii="Symbol" w:hAnsi="Symbol" w:hint="default"/>
        <w:sz w:val="20"/>
      </w:rPr>
    </w:lvl>
    <w:lvl w:ilvl="7" w:tplc="B052C7D8" w:tentative="1">
      <w:start w:val="1"/>
      <w:numFmt w:val="bullet"/>
      <w:lvlText w:val=""/>
      <w:lvlJc w:val="left"/>
      <w:pPr>
        <w:tabs>
          <w:tab w:val="num" w:pos="5760"/>
        </w:tabs>
        <w:ind w:left="5760" w:hanging="360"/>
      </w:pPr>
      <w:rPr>
        <w:rFonts w:ascii="Symbol" w:hAnsi="Symbol" w:hint="default"/>
        <w:sz w:val="20"/>
      </w:rPr>
    </w:lvl>
    <w:lvl w:ilvl="8" w:tplc="22D252C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6ABA42B1"/>
    <w:multiLevelType w:val="hybridMultilevel"/>
    <w:tmpl w:val="7F568536"/>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1" w15:restartNumberingAfterBreak="0">
    <w:nsid w:val="6EF86735"/>
    <w:multiLevelType w:val="hybridMultilevel"/>
    <w:tmpl w:val="3670D7D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2" w15:restartNumberingAfterBreak="0">
    <w:nsid w:val="6F6F3CD2"/>
    <w:multiLevelType w:val="multilevel"/>
    <w:tmpl w:val="02CEE1AA"/>
    <w:numStyleLink w:val="AnnexHeadingList"/>
  </w:abstractNum>
  <w:abstractNum w:abstractNumId="43" w15:restartNumberingAfterBreak="0">
    <w:nsid w:val="72933A47"/>
    <w:multiLevelType w:val="multilevel"/>
    <w:tmpl w:val="57DE6570"/>
    <w:styleLink w:val="NotesBoxBullets"/>
    <w:lvl w:ilvl="0">
      <w:start w:val="1"/>
      <w:numFmt w:val="bullet"/>
      <w:pStyle w:val="NotesBoxBullet"/>
      <w:lvlText w:val=""/>
      <w:lvlJc w:val="left"/>
      <w:pPr>
        <w:ind w:left="567" w:hanging="283"/>
      </w:pPr>
      <w:rPr>
        <w:rFonts w:ascii="Symbol" w:hAnsi="Symbol" w:hint="default"/>
        <w:color w:val="auto"/>
      </w:rPr>
    </w:lvl>
    <w:lvl w:ilvl="1">
      <w:start w:val="1"/>
      <w:numFmt w:val="bullet"/>
      <w:lvlText w:val="–"/>
      <w:lvlJc w:val="left"/>
      <w:pPr>
        <w:ind w:left="851" w:hanging="283"/>
      </w:pPr>
      <w:rPr>
        <w:rFonts w:ascii="Arial" w:hAnsi="Arial" w:hint="default"/>
        <w:color w:val="auto"/>
      </w:rPr>
    </w:lvl>
    <w:lvl w:ilvl="2">
      <w:start w:val="1"/>
      <w:numFmt w:val="bullet"/>
      <w:lvlText w:val="»"/>
      <w:lvlJc w:val="left"/>
      <w:pPr>
        <w:ind w:left="1135" w:hanging="283"/>
      </w:pPr>
      <w:rPr>
        <w:rFonts w:ascii="Arial" w:hAnsi="Arial" w:hint="default"/>
        <w:color w:val="auto"/>
      </w:rPr>
    </w:lvl>
    <w:lvl w:ilvl="3">
      <w:start w:val="1"/>
      <w:numFmt w:val="decimal"/>
      <w:lvlText w:val="(%4)"/>
      <w:lvlJc w:val="left"/>
      <w:pPr>
        <w:ind w:left="1419" w:hanging="283"/>
      </w:pPr>
      <w:rPr>
        <w:rFonts w:hint="default"/>
      </w:rPr>
    </w:lvl>
    <w:lvl w:ilvl="4">
      <w:start w:val="1"/>
      <w:numFmt w:val="lowerLetter"/>
      <w:lvlText w:val="(%5)"/>
      <w:lvlJc w:val="left"/>
      <w:pPr>
        <w:ind w:left="1703" w:hanging="283"/>
      </w:pPr>
      <w:rPr>
        <w:rFonts w:hint="default"/>
      </w:rPr>
    </w:lvl>
    <w:lvl w:ilvl="5">
      <w:start w:val="1"/>
      <w:numFmt w:val="lowerRoman"/>
      <w:lvlText w:val="(%6)"/>
      <w:lvlJc w:val="left"/>
      <w:pPr>
        <w:ind w:left="1987" w:hanging="283"/>
      </w:pPr>
      <w:rPr>
        <w:rFonts w:hint="default"/>
      </w:rPr>
    </w:lvl>
    <w:lvl w:ilvl="6">
      <w:start w:val="1"/>
      <w:numFmt w:val="decimal"/>
      <w:lvlText w:val="%7."/>
      <w:lvlJc w:val="left"/>
      <w:pPr>
        <w:ind w:left="2271" w:hanging="283"/>
      </w:pPr>
      <w:rPr>
        <w:rFonts w:hint="default"/>
      </w:rPr>
    </w:lvl>
    <w:lvl w:ilvl="7">
      <w:start w:val="1"/>
      <w:numFmt w:val="lowerLetter"/>
      <w:lvlText w:val="%8."/>
      <w:lvlJc w:val="left"/>
      <w:pPr>
        <w:ind w:left="2555" w:hanging="283"/>
      </w:pPr>
      <w:rPr>
        <w:rFonts w:hint="default"/>
      </w:rPr>
    </w:lvl>
    <w:lvl w:ilvl="8">
      <w:start w:val="1"/>
      <w:numFmt w:val="lowerRoman"/>
      <w:lvlText w:val="%9."/>
      <w:lvlJc w:val="left"/>
      <w:pPr>
        <w:ind w:left="2839" w:hanging="283"/>
      </w:pPr>
      <w:rPr>
        <w:rFonts w:hint="default"/>
      </w:rPr>
    </w:lvl>
  </w:abstractNum>
  <w:abstractNum w:abstractNumId="44" w15:restartNumberingAfterBreak="0">
    <w:nsid w:val="738A4D83"/>
    <w:multiLevelType w:val="multilevel"/>
    <w:tmpl w:val="C6761868"/>
    <w:styleLink w:val="DefaultBullets"/>
    <w:lvl w:ilvl="0">
      <w:start w:val="1"/>
      <w:numFmt w:val="bullet"/>
      <w:pStyle w:val="Bullet1"/>
      <w:lvlText w:val=""/>
      <w:lvlJc w:val="left"/>
      <w:pPr>
        <w:ind w:left="340" w:hanging="340"/>
      </w:pPr>
      <w:rPr>
        <w:rFonts w:ascii="Symbol" w:hAnsi="Symbol" w:hint="default"/>
        <w:color w:val="auto"/>
      </w:rPr>
    </w:lvl>
    <w:lvl w:ilvl="1">
      <w:start w:val="1"/>
      <w:numFmt w:val="bullet"/>
      <w:pStyle w:val="Bullet2"/>
      <w:lvlText w:val="–"/>
      <w:lvlJc w:val="left"/>
      <w:pPr>
        <w:ind w:left="680" w:hanging="340"/>
      </w:pPr>
      <w:rPr>
        <w:rFonts w:ascii="Arial" w:hAnsi="Arial" w:hint="default"/>
        <w:color w:val="auto"/>
      </w:rPr>
    </w:lvl>
    <w:lvl w:ilvl="2">
      <w:start w:val="1"/>
      <w:numFmt w:val="bullet"/>
      <w:pStyle w:val="Bullet3"/>
      <w:lvlText w:val="o"/>
      <w:lvlJc w:val="left"/>
      <w:pPr>
        <w:ind w:left="1040" w:hanging="360"/>
      </w:pPr>
      <w:rPr>
        <w:rFonts w:ascii="Courier New" w:hAnsi="Courier New" w:cs="Courier New"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lef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left"/>
      <w:pPr>
        <w:ind w:left="3060" w:hanging="340"/>
      </w:pPr>
      <w:rPr>
        <w:rFonts w:hint="default"/>
      </w:rPr>
    </w:lvl>
  </w:abstractNum>
  <w:abstractNum w:abstractNumId="45" w15:restartNumberingAfterBreak="0">
    <w:nsid w:val="7AD504A3"/>
    <w:multiLevelType w:val="hybridMultilevel"/>
    <w:tmpl w:val="D870F6A0"/>
    <w:lvl w:ilvl="0" w:tplc="C75CC0E2">
      <w:start w:val="1"/>
      <w:numFmt w:val="bullet"/>
      <w:pStyle w:val="Tablebullet20"/>
      <w:lvlText w:val=""/>
      <w:lvlJc w:val="left"/>
      <w:pPr>
        <w:ind w:left="1463" w:hanging="360"/>
      </w:pPr>
      <w:rPr>
        <w:rFonts w:ascii="Symbol" w:hAnsi="Symbol" w:hint="default"/>
      </w:rPr>
    </w:lvl>
    <w:lvl w:ilvl="1" w:tplc="DABCDBCA">
      <w:start w:val="1"/>
      <w:numFmt w:val="bullet"/>
      <w:pStyle w:val="Tablebullet3"/>
      <w:lvlText w:val="o"/>
      <w:lvlJc w:val="left"/>
      <w:pPr>
        <w:ind w:left="2183" w:hanging="360"/>
      </w:pPr>
      <w:rPr>
        <w:rFonts w:ascii="Courier New" w:hAnsi="Courier New" w:cs="Courier New" w:hint="default"/>
      </w:rPr>
    </w:lvl>
    <w:lvl w:ilvl="2" w:tplc="0C090005" w:tentative="1">
      <w:start w:val="1"/>
      <w:numFmt w:val="bullet"/>
      <w:lvlText w:val=""/>
      <w:lvlJc w:val="left"/>
      <w:pPr>
        <w:ind w:left="2903" w:hanging="360"/>
      </w:pPr>
      <w:rPr>
        <w:rFonts w:ascii="Wingdings" w:hAnsi="Wingdings" w:hint="default"/>
      </w:rPr>
    </w:lvl>
    <w:lvl w:ilvl="3" w:tplc="0C090001" w:tentative="1">
      <w:start w:val="1"/>
      <w:numFmt w:val="bullet"/>
      <w:lvlText w:val=""/>
      <w:lvlJc w:val="left"/>
      <w:pPr>
        <w:ind w:left="3623" w:hanging="360"/>
      </w:pPr>
      <w:rPr>
        <w:rFonts w:ascii="Symbol" w:hAnsi="Symbol" w:hint="default"/>
      </w:rPr>
    </w:lvl>
    <w:lvl w:ilvl="4" w:tplc="0C090003" w:tentative="1">
      <w:start w:val="1"/>
      <w:numFmt w:val="bullet"/>
      <w:lvlText w:val="o"/>
      <w:lvlJc w:val="left"/>
      <w:pPr>
        <w:ind w:left="4343" w:hanging="360"/>
      </w:pPr>
      <w:rPr>
        <w:rFonts w:ascii="Courier New" w:hAnsi="Courier New" w:cs="Courier New" w:hint="default"/>
      </w:rPr>
    </w:lvl>
    <w:lvl w:ilvl="5" w:tplc="0C090005" w:tentative="1">
      <w:start w:val="1"/>
      <w:numFmt w:val="bullet"/>
      <w:lvlText w:val=""/>
      <w:lvlJc w:val="left"/>
      <w:pPr>
        <w:ind w:left="5063" w:hanging="360"/>
      </w:pPr>
      <w:rPr>
        <w:rFonts w:ascii="Wingdings" w:hAnsi="Wingdings" w:hint="default"/>
      </w:rPr>
    </w:lvl>
    <w:lvl w:ilvl="6" w:tplc="0C090001" w:tentative="1">
      <w:start w:val="1"/>
      <w:numFmt w:val="bullet"/>
      <w:lvlText w:val=""/>
      <w:lvlJc w:val="left"/>
      <w:pPr>
        <w:ind w:left="5783" w:hanging="360"/>
      </w:pPr>
      <w:rPr>
        <w:rFonts w:ascii="Symbol" w:hAnsi="Symbol" w:hint="default"/>
      </w:rPr>
    </w:lvl>
    <w:lvl w:ilvl="7" w:tplc="0C090003" w:tentative="1">
      <w:start w:val="1"/>
      <w:numFmt w:val="bullet"/>
      <w:lvlText w:val="o"/>
      <w:lvlJc w:val="left"/>
      <w:pPr>
        <w:ind w:left="6503" w:hanging="360"/>
      </w:pPr>
      <w:rPr>
        <w:rFonts w:ascii="Courier New" w:hAnsi="Courier New" w:cs="Courier New" w:hint="default"/>
      </w:rPr>
    </w:lvl>
    <w:lvl w:ilvl="8" w:tplc="0C090005" w:tentative="1">
      <w:start w:val="1"/>
      <w:numFmt w:val="bullet"/>
      <w:lvlText w:val=""/>
      <w:lvlJc w:val="left"/>
      <w:pPr>
        <w:ind w:left="7223" w:hanging="360"/>
      </w:pPr>
      <w:rPr>
        <w:rFonts w:ascii="Wingdings" w:hAnsi="Wingdings" w:hint="default"/>
      </w:rPr>
    </w:lvl>
  </w:abstractNum>
  <w:abstractNum w:abstractNumId="46" w15:restartNumberingAfterBreak="0">
    <w:nsid w:val="7CF517EB"/>
    <w:multiLevelType w:val="hybridMultilevel"/>
    <w:tmpl w:val="38EAEF96"/>
    <w:lvl w:ilvl="0" w:tplc="DA1A9594">
      <w:start w:val="1"/>
      <w:numFmt w:val="bullet"/>
      <w:lvlText w:val=""/>
      <w:lvlJc w:val="left"/>
      <w:pPr>
        <w:ind w:left="785" w:hanging="360"/>
      </w:pPr>
      <w:rPr>
        <w:rFonts w:ascii="Symbol" w:hAnsi="Symbol" w:hint="default"/>
      </w:rPr>
    </w:lvl>
    <w:lvl w:ilvl="1" w:tplc="0C090003">
      <w:start w:val="1"/>
      <w:numFmt w:val="bullet"/>
      <w:lvlText w:val="o"/>
      <w:lvlJc w:val="left"/>
      <w:pPr>
        <w:ind w:left="1505" w:hanging="360"/>
      </w:pPr>
      <w:rPr>
        <w:rFonts w:ascii="Courier New" w:hAnsi="Courier New" w:cs="Courier New" w:hint="default"/>
      </w:rPr>
    </w:lvl>
    <w:lvl w:ilvl="2" w:tplc="0C090005" w:tentative="1">
      <w:start w:val="1"/>
      <w:numFmt w:val="bullet"/>
      <w:lvlText w:val=""/>
      <w:lvlJc w:val="left"/>
      <w:pPr>
        <w:ind w:left="2225" w:hanging="360"/>
      </w:pPr>
      <w:rPr>
        <w:rFonts w:ascii="Wingdings" w:hAnsi="Wingdings" w:hint="default"/>
      </w:rPr>
    </w:lvl>
    <w:lvl w:ilvl="3" w:tplc="0C090001" w:tentative="1">
      <w:start w:val="1"/>
      <w:numFmt w:val="bullet"/>
      <w:lvlText w:val=""/>
      <w:lvlJc w:val="left"/>
      <w:pPr>
        <w:ind w:left="2945" w:hanging="360"/>
      </w:pPr>
      <w:rPr>
        <w:rFonts w:ascii="Symbol" w:hAnsi="Symbol" w:hint="default"/>
      </w:rPr>
    </w:lvl>
    <w:lvl w:ilvl="4" w:tplc="0C090003" w:tentative="1">
      <w:start w:val="1"/>
      <w:numFmt w:val="bullet"/>
      <w:lvlText w:val="o"/>
      <w:lvlJc w:val="left"/>
      <w:pPr>
        <w:ind w:left="3665" w:hanging="360"/>
      </w:pPr>
      <w:rPr>
        <w:rFonts w:ascii="Courier New" w:hAnsi="Courier New" w:cs="Courier New" w:hint="default"/>
      </w:rPr>
    </w:lvl>
    <w:lvl w:ilvl="5" w:tplc="0C090005" w:tentative="1">
      <w:start w:val="1"/>
      <w:numFmt w:val="bullet"/>
      <w:lvlText w:val=""/>
      <w:lvlJc w:val="left"/>
      <w:pPr>
        <w:ind w:left="4385" w:hanging="360"/>
      </w:pPr>
      <w:rPr>
        <w:rFonts w:ascii="Wingdings" w:hAnsi="Wingdings" w:hint="default"/>
      </w:rPr>
    </w:lvl>
    <w:lvl w:ilvl="6" w:tplc="0C090001" w:tentative="1">
      <w:start w:val="1"/>
      <w:numFmt w:val="bullet"/>
      <w:lvlText w:val=""/>
      <w:lvlJc w:val="left"/>
      <w:pPr>
        <w:ind w:left="5105" w:hanging="360"/>
      </w:pPr>
      <w:rPr>
        <w:rFonts w:ascii="Symbol" w:hAnsi="Symbol" w:hint="default"/>
      </w:rPr>
    </w:lvl>
    <w:lvl w:ilvl="7" w:tplc="0C090003" w:tentative="1">
      <w:start w:val="1"/>
      <w:numFmt w:val="bullet"/>
      <w:lvlText w:val="o"/>
      <w:lvlJc w:val="left"/>
      <w:pPr>
        <w:ind w:left="5825" w:hanging="360"/>
      </w:pPr>
      <w:rPr>
        <w:rFonts w:ascii="Courier New" w:hAnsi="Courier New" w:cs="Courier New" w:hint="default"/>
      </w:rPr>
    </w:lvl>
    <w:lvl w:ilvl="8" w:tplc="0C090005" w:tentative="1">
      <w:start w:val="1"/>
      <w:numFmt w:val="bullet"/>
      <w:lvlText w:val=""/>
      <w:lvlJc w:val="left"/>
      <w:pPr>
        <w:ind w:left="6545" w:hanging="360"/>
      </w:pPr>
      <w:rPr>
        <w:rFonts w:ascii="Wingdings" w:hAnsi="Wingdings" w:hint="default"/>
      </w:rPr>
    </w:lvl>
  </w:abstractNum>
  <w:abstractNum w:abstractNumId="47" w15:restartNumberingAfterBreak="0">
    <w:nsid w:val="7FEE1516"/>
    <w:multiLevelType w:val="multilevel"/>
    <w:tmpl w:val="0C09001F"/>
    <w:name w:val="Appendix headings list222"/>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58985625">
    <w:abstractNumId w:val="18"/>
  </w:num>
  <w:num w:numId="2" w16cid:durableId="392626198">
    <w:abstractNumId w:val="33"/>
  </w:num>
  <w:num w:numId="3" w16cid:durableId="1728528022">
    <w:abstractNumId w:val="43"/>
  </w:num>
  <w:num w:numId="4" w16cid:durableId="1036194052">
    <w:abstractNumId w:val="37"/>
  </w:num>
  <w:num w:numId="5" w16cid:durableId="752505262">
    <w:abstractNumId w:val="21"/>
  </w:num>
  <w:num w:numId="6" w16cid:durableId="1176767731">
    <w:abstractNumId w:val="5"/>
  </w:num>
  <w:num w:numId="7" w16cid:durableId="1365599108">
    <w:abstractNumId w:val="15"/>
  </w:num>
  <w:num w:numId="8" w16cid:durableId="1856920386">
    <w:abstractNumId w:val="31"/>
  </w:num>
  <w:num w:numId="9" w16cid:durableId="229389759">
    <w:abstractNumId w:val="42"/>
  </w:num>
  <w:num w:numId="10" w16cid:durableId="932276502">
    <w:abstractNumId w:val="32"/>
  </w:num>
  <w:num w:numId="11" w16cid:durableId="333916509">
    <w:abstractNumId w:val="44"/>
  </w:num>
  <w:num w:numId="12" w16cid:durableId="1871842610">
    <w:abstractNumId w:val="14"/>
  </w:num>
  <w:num w:numId="13" w16cid:durableId="1888252410">
    <w:abstractNumId w:val="23"/>
  </w:num>
  <w:num w:numId="14" w16cid:durableId="681057066">
    <w:abstractNumId w:val="4"/>
  </w:num>
  <w:num w:numId="15" w16cid:durableId="2092508358">
    <w:abstractNumId w:val="35"/>
  </w:num>
  <w:num w:numId="16" w16cid:durableId="1174223808">
    <w:abstractNumId w:val="6"/>
  </w:num>
  <w:num w:numId="17" w16cid:durableId="465053816">
    <w:abstractNumId w:val="11"/>
  </w:num>
  <w:num w:numId="18" w16cid:durableId="878663996">
    <w:abstractNumId w:val="9"/>
  </w:num>
  <w:num w:numId="19" w16cid:durableId="228806976">
    <w:abstractNumId w:val="16"/>
  </w:num>
  <w:num w:numId="20" w16cid:durableId="1303851147">
    <w:abstractNumId w:val="24"/>
    <w:lvlOverride w:ilvl="0">
      <w:lvl w:ilvl="0">
        <w:start w:val="1"/>
        <w:numFmt w:val="decimal"/>
        <w:pStyle w:val="TableTitle"/>
        <w:lvlText w:val="Table %1."/>
        <w:lvlJc w:val="left"/>
        <w:pPr>
          <w:ind w:left="1702" w:hanging="1134"/>
        </w:pPr>
        <w:rPr>
          <w:rFonts w:hint="default"/>
          <w:b/>
          <w:i w:val="0"/>
          <w:caps w:val="0"/>
          <w:color w:val="023E5C" w:themeColor="text2"/>
        </w:rPr>
      </w:lvl>
    </w:lvlOverride>
  </w:num>
  <w:num w:numId="21" w16cid:durableId="720985332">
    <w:abstractNumId w:val="34"/>
  </w:num>
  <w:num w:numId="22" w16cid:durableId="239751575">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721514997">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84834375">
    <w:abstractNumId w:val="12"/>
  </w:num>
  <w:num w:numId="25" w16cid:durableId="1497263645">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405102670">
    <w:abstractNumId w:val="19"/>
  </w:num>
  <w:num w:numId="27" w16cid:durableId="1844932007">
    <w:abstractNumId w:val="45"/>
  </w:num>
  <w:num w:numId="28" w16cid:durableId="377626365">
    <w:abstractNumId w:val="20"/>
  </w:num>
  <w:num w:numId="29" w16cid:durableId="393436971">
    <w:abstractNumId w:val="25"/>
  </w:num>
  <w:num w:numId="30" w16cid:durableId="962616693">
    <w:abstractNumId w:val="28"/>
  </w:num>
  <w:num w:numId="31" w16cid:durableId="1677878863">
    <w:abstractNumId w:val="22"/>
  </w:num>
  <w:num w:numId="32" w16cid:durableId="1914047937">
    <w:abstractNumId w:val="13"/>
  </w:num>
  <w:num w:numId="33" w16cid:durableId="1720663081">
    <w:abstractNumId w:val="39"/>
  </w:num>
  <w:num w:numId="34" w16cid:durableId="894394437">
    <w:abstractNumId w:val="33"/>
    <w:lvlOverride w:ilvl="0">
      <w:lvl w:ilvl="0">
        <w:start w:val="1"/>
        <w:numFmt w:val="decimal"/>
        <w:pStyle w:val="Heading1"/>
        <w:lvlText w:val="%1."/>
        <w:lvlJc w:val="left"/>
        <w:pPr>
          <w:ind w:left="851" w:hanging="851"/>
        </w:pPr>
        <w:rPr>
          <w:rFonts w:hint="default"/>
        </w:rPr>
      </w:lvl>
    </w:lvlOverride>
    <w:lvlOverride w:ilvl="1">
      <w:lvl w:ilvl="1">
        <w:start w:val="1"/>
        <w:numFmt w:val="decimal"/>
        <w:pStyle w:val="Heading2"/>
        <w:lvlText w:val="%1.%2"/>
        <w:lvlJc w:val="left"/>
        <w:pPr>
          <w:ind w:left="1134" w:hanging="1134"/>
        </w:pPr>
        <w:rPr>
          <w:rFonts w:hint="default"/>
        </w:rPr>
      </w:lvl>
    </w:lvlOverride>
    <w:lvlOverride w:ilvl="2">
      <w:lvl w:ilvl="2">
        <w:start w:val="1"/>
        <w:numFmt w:val="decimal"/>
        <w:pStyle w:val="Heading3"/>
        <w:lvlText w:val="%1.%2.%3"/>
        <w:lvlJc w:val="left"/>
        <w:pPr>
          <w:ind w:left="1134" w:hanging="1134"/>
        </w:pPr>
        <w:rPr>
          <w:rFonts w:hint="default"/>
        </w:rPr>
      </w:lvl>
    </w:lvlOverride>
    <w:lvlOverride w:ilvl="3">
      <w:lvl w:ilvl="3">
        <w:start w:val="1"/>
        <w:numFmt w:val="decimal"/>
        <w:pStyle w:val="Heading4"/>
        <w:lvlText w:val="%1.%2.%3.%4"/>
        <w:lvlJc w:val="left"/>
        <w:pPr>
          <w:ind w:left="1134" w:hanging="1134"/>
        </w:pPr>
        <w:rPr>
          <w:rFonts w:hint="default"/>
        </w:rPr>
      </w:lvl>
    </w:lvlOverride>
    <w:lvlOverride w:ilvl="4">
      <w:lvl w:ilvl="4">
        <w:start w:val="1"/>
        <w:numFmt w:val="decimal"/>
        <w:pStyle w:val="Heading5"/>
        <w:lvlText w:val="%1.%2.%3.%4.%5"/>
        <w:lvlJc w:val="left"/>
        <w:pPr>
          <w:ind w:left="1418" w:hanging="1418"/>
        </w:pPr>
        <w:rPr>
          <w:rFonts w:hint="default"/>
        </w:rPr>
      </w:lvl>
    </w:lvlOverride>
    <w:lvlOverride w:ilvl="5">
      <w:lvl w:ilvl="5">
        <w:start w:val="1"/>
        <w:numFmt w:val="decimal"/>
        <w:lvlText w:val="%1.%2.%3.%4.%5.%6"/>
        <w:lvlJc w:val="left"/>
        <w:pPr>
          <w:ind w:left="1701" w:hanging="1701"/>
        </w:pPr>
        <w:rPr>
          <w:rFonts w:hint="default"/>
        </w:rPr>
      </w:lvl>
    </w:lvlOverride>
    <w:lvlOverride w:ilvl="6">
      <w:lvl w:ilvl="6">
        <w:start w:val="1"/>
        <w:numFmt w:val="decimal"/>
        <w:lvlText w:val="%1.%2.%3.%4.%5.%6.%7"/>
        <w:lvlJc w:val="left"/>
        <w:pPr>
          <w:ind w:left="1701" w:hanging="1701"/>
        </w:pPr>
        <w:rPr>
          <w:rFonts w:hint="default"/>
        </w:rPr>
      </w:lvl>
    </w:lvlOverride>
    <w:lvlOverride w:ilvl="7">
      <w:lvl w:ilvl="7">
        <w:start w:val="1"/>
        <w:numFmt w:val="lowerLetter"/>
        <w:lvlText w:val="%8."/>
        <w:lvlJc w:val="left"/>
        <w:pPr>
          <w:ind w:left="2880" w:hanging="360"/>
        </w:pPr>
        <w:rPr>
          <w:rFonts w:hint="default"/>
        </w:rPr>
      </w:lvl>
    </w:lvlOverride>
    <w:lvlOverride w:ilvl="8">
      <w:lvl w:ilvl="8">
        <w:start w:val="1"/>
        <w:numFmt w:val="lowerRoman"/>
        <w:lvlText w:val="%9."/>
        <w:lvlJc w:val="left"/>
        <w:pPr>
          <w:ind w:left="3240" w:hanging="360"/>
        </w:pPr>
        <w:rPr>
          <w:rFonts w:hint="default"/>
        </w:rPr>
      </w:lvl>
    </w:lvlOverride>
  </w:num>
  <w:num w:numId="35" w16cid:durableId="2004627272">
    <w:abstractNumId w:val="27"/>
  </w:num>
  <w:num w:numId="36" w16cid:durableId="1432244487">
    <w:abstractNumId w:val="36"/>
  </w:num>
  <w:num w:numId="37" w16cid:durableId="420028479">
    <w:abstractNumId w:val="4"/>
  </w:num>
  <w:num w:numId="38" w16cid:durableId="1888183740">
    <w:abstractNumId w:val="29"/>
  </w:num>
  <w:num w:numId="39" w16cid:durableId="1033072098">
    <w:abstractNumId w:val="32"/>
    <w:lvlOverride w:ilvl="0">
      <w:lvl w:ilvl="0">
        <w:start w:val="1"/>
        <w:numFmt w:val="upperLetter"/>
        <w:suff w:val="space"/>
        <w:lvlText w:val="Appendix %1 –"/>
        <w:lvlJc w:val="left"/>
        <w:pPr>
          <w:ind w:left="5104" w:firstLine="0"/>
        </w:pPr>
        <w:rPr>
          <w:rFonts w:hint="default"/>
          <w:b/>
          <w:bCs/>
        </w:rPr>
      </w:lvl>
    </w:lvlOverride>
  </w:num>
  <w:num w:numId="40" w16cid:durableId="1675720434">
    <w:abstractNumId w:val="3"/>
  </w:num>
  <w:num w:numId="41" w16cid:durableId="112483804">
    <w:abstractNumId w:val="1"/>
  </w:num>
  <w:num w:numId="42" w16cid:durableId="2125339235">
    <w:abstractNumId w:val="2"/>
  </w:num>
  <w:num w:numId="43" w16cid:durableId="889683541">
    <w:abstractNumId w:val="46"/>
  </w:num>
  <w:num w:numId="44" w16cid:durableId="1272250717">
    <w:abstractNumId w:val="47"/>
  </w:num>
  <w:num w:numId="45" w16cid:durableId="179004841">
    <w:abstractNumId w:val="38"/>
  </w:num>
  <w:num w:numId="46" w16cid:durableId="765350331">
    <w:abstractNumId w:val="7"/>
  </w:num>
  <w:num w:numId="47" w16cid:durableId="1065570268">
    <w:abstractNumId w:val="10"/>
  </w:num>
  <w:num w:numId="48" w16cid:durableId="926573111">
    <w:abstractNumId w:val="26"/>
  </w:num>
  <w:num w:numId="49" w16cid:durableId="1561942881">
    <w:abstractNumId w:val="8"/>
  </w:num>
  <w:num w:numId="50" w16cid:durableId="2142574492">
    <w:abstractNumId w:val="24"/>
  </w:num>
  <w:num w:numId="51" w16cid:durableId="832919295">
    <w:abstractNumId w:val="24"/>
  </w:num>
  <w:num w:numId="52" w16cid:durableId="1633292112">
    <w:abstractNumId w:val="24"/>
  </w:num>
  <w:num w:numId="53" w16cid:durableId="409279269">
    <w:abstractNumId w:val="0"/>
  </w:num>
  <w:num w:numId="54" w16cid:durableId="945695126">
    <w:abstractNumId w:val="24"/>
  </w:num>
  <w:num w:numId="55" w16cid:durableId="1828663957">
    <w:abstractNumId w:val="24"/>
  </w:num>
  <w:num w:numId="56" w16cid:durableId="2009289440">
    <w:abstractNumId w:val="24"/>
  </w:num>
  <w:num w:numId="57" w16cid:durableId="2093507682">
    <w:abstractNumId w:val="24"/>
  </w:num>
  <w:num w:numId="58" w16cid:durableId="1847481480">
    <w:abstractNumId w:val="24"/>
  </w:num>
  <w:num w:numId="59" w16cid:durableId="493032945">
    <w:abstractNumId w:val="40"/>
  </w:num>
  <w:num w:numId="60" w16cid:durableId="232587774">
    <w:abstractNumId w:val="17"/>
  </w:num>
  <w:num w:numId="61" w16cid:durableId="656232285">
    <w:abstractNumId w:val="41"/>
  </w:num>
  <w:num w:numId="62" w16cid:durableId="904336133">
    <w:abstractNumId w:val="30"/>
  </w:num>
  <w:num w:numId="63" w16cid:durableId="2137410487">
    <w:abstractNumId w:val="24"/>
  </w:num>
  <w:num w:numId="64" w16cid:durableId="1157041102">
    <w:abstractNumId w:val="24"/>
  </w:num>
  <w:num w:numId="65" w16cid:durableId="880216614">
    <w:abstractNumId w:val="24"/>
  </w:num>
  <w:num w:numId="66" w16cid:durableId="998077208">
    <w:abstractNumId w:val="12"/>
  </w:num>
  <w:num w:numId="67" w16cid:durableId="1028528278">
    <w:abstractNumId w:val="9"/>
  </w:num>
  <w:num w:numId="68" w16cid:durableId="803547393">
    <w:abstractNumId w:val="9"/>
  </w:num>
  <w:num w:numId="69" w16cid:durableId="418645641">
    <w:abstractNumId w:val="9"/>
  </w:num>
  <w:num w:numId="70" w16cid:durableId="1450972245">
    <w:abstractNumId w:val="9"/>
  </w:num>
  <w:num w:numId="71" w16cid:durableId="1936592696">
    <w:abstractNumId w:val="9"/>
  </w:num>
  <w:numIdMacAtCleanup w:val="2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ocumentProtection w:formatting="1" w:enforcement="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E79C3"/>
    <w:rsid w:val="000014DA"/>
    <w:rsid w:val="0000399F"/>
    <w:rsid w:val="00012AC4"/>
    <w:rsid w:val="000134F5"/>
    <w:rsid w:val="000154CA"/>
    <w:rsid w:val="00016524"/>
    <w:rsid w:val="000232F3"/>
    <w:rsid w:val="000334E0"/>
    <w:rsid w:val="00053BE9"/>
    <w:rsid w:val="00057D19"/>
    <w:rsid w:val="00063784"/>
    <w:rsid w:val="00071150"/>
    <w:rsid w:val="00071FE4"/>
    <w:rsid w:val="00080615"/>
    <w:rsid w:val="00081EE6"/>
    <w:rsid w:val="00091E2E"/>
    <w:rsid w:val="000920C1"/>
    <w:rsid w:val="00094614"/>
    <w:rsid w:val="00094FBB"/>
    <w:rsid w:val="000A05DA"/>
    <w:rsid w:val="000A07EC"/>
    <w:rsid w:val="000A1074"/>
    <w:rsid w:val="000A2ED6"/>
    <w:rsid w:val="000B753C"/>
    <w:rsid w:val="000C0C66"/>
    <w:rsid w:val="000C252F"/>
    <w:rsid w:val="000C2F60"/>
    <w:rsid w:val="000C4005"/>
    <w:rsid w:val="000C42BE"/>
    <w:rsid w:val="000C5416"/>
    <w:rsid w:val="000D42D4"/>
    <w:rsid w:val="000D6562"/>
    <w:rsid w:val="000E5D10"/>
    <w:rsid w:val="000E7B20"/>
    <w:rsid w:val="000F10F9"/>
    <w:rsid w:val="000F28A2"/>
    <w:rsid w:val="000F355C"/>
    <w:rsid w:val="000F4F59"/>
    <w:rsid w:val="000F67C1"/>
    <w:rsid w:val="000F7A6B"/>
    <w:rsid w:val="00102B01"/>
    <w:rsid w:val="00103598"/>
    <w:rsid w:val="00104282"/>
    <w:rsid w:val="00104696"/>
    <w:rsid w:val="00111CCB"/>
    <w:rsid w:val="001254ED"/>
    <w:rsid w:val="0012627A"/>
    <w:rsid w:val="001446C1"/>
    <w:rsid w:val="001546AD"/>
    <w:rsid w:val="001572E3"/>
    <w:rsid w:val="00157D7B"/>
    <w:rsid w:val="00165E24"/>
    <w:rsid w:val="0017696D"/>
    <w:rsid w:val="001772C8"/>
    <w:rsid w:val="001843B6"/>
    <w:rsid w:val="00187A37"/>
    <w:rsid w:val="001A57D4"/>
    <w:rsid w:val="001A67C4"/>
    <w:rsid w:val="001A6D47"/>
    <w:rsid w:val="001B0D2E"/>
    <w:rsid w:val="001B2624"/>
    <w:rsid w:val="001B33F0"/>
    <w:rsid w:val="001B7013"/>
    <w:rsid w:val="001B7885"/>
    <w:rsid w:val="001C37B7"/>
    <w:rsid w:val="001C6730"/>
    <w:rsid w:val="001C7133"/>
    <w:rsid w:val="001D2DA3"/>
    <w:rsid w:val="001D6612"/>
    <w:rsid w:val="001E420F"/>
    <w:rsid w:val="001E45C8"/>
    <w:rsid w:val="001F343C"/>
    <w:rsid w:val="00207C76"/>
    <w:rsid w:val="0021495A"/>
    <w:rsid w:val="002160F2"/>
    <w:rsid w:val="00221EDC"/>
    <w:rsid w:val="0022402E"/>
    <w:rsid w:val="00230BC4"/>
    <w:rsid w:val="0023153A"/>
    <w:rsid w:val="00235725"/>
    <w:rsid w:val="002418CC"/>
    <w:rsid w:val="002419C4"/>
    <w:rsid w:val="00242081"/>
    <w:rsid w:val="00243C58"/>
    <w:rsid w:val="00245B3C"/>
    <w:rsid w:val="00250D38"/>
    <w:rsid w:val="002511A1"/>
    <w:rsid w:val="00256637"/>
    <w:rsid w:val="002573ED"/>
    <w:rsid w:val="00264006"/>
    <w:rsid w:val="002679E2"/>
    <w:rsid w:val="00270A54"/>
    <w:rsid w:val="00272D82"/>
    <w:rsid w:val="002804D3"/>
    <w:rsid w:val="00281526"/>
    <w:rsid w:val="002856C9"/>
    <w:rsid w:val="00287C18"/>
    <w:rsid w:val="00287D07"/>
    <w:rsid w:val="00294380"/>
    <w:rsid w:val="00296706"/>
    <w:rsid w:val="002A07BB"/>
    <w:rsid w:val="002A0E1C"/>
    <w:rsid w:val="002A32AD"/>
    <w:rsid w:val="002A42D7"/>
    <w:rsid w:val="002A606C"/>
    <w:rsid w:val="002A784E"/>
    <w:rsid w:val="002B086B"/>
    <w:rsid w:val="002B097E"/>
    <w:rsid w:val="002B601D"/>
    <w:rsid w:val="002C452E"/>
    <w:rsid w:val="002C55D5"/>
    <w:rsid w:val="002C6698"/>
    <w:rsid w:val="002C6BCF"/>
    <w:rsid w:val="002E67E2"/>
    <w:rsid w:val="002F455A"/>
    <w:rsid w:val="002F5D8F"/>
    <w:rsid w:val="002F7D61"/>
    <w:rsid w:val="00306A6E"/>
    <w:rsid w:val="00306CA1"/>
    <w:rsid w:val="00314415"/>
    <w:rsid w:val="00321887"/>
    <w:rsid w:val="00322476"/>
    <w:rsid w:val="003449A0"/>
    <w:rsid w:val="003505CB"/>
    <w:rsid w:val="00352DCF"/>
    <w:rsid w:val="00353368"/>
    <w:rsid w:val="003535FC"/>
    <w:rsid w:val="00356D05"/>
    <w:rsid w:val="00363FE8"/>
    <w:rsid w:val="00366178"/>
    <w:rsid w:val="003701FF"/>
    <w:rsid w:val="00371D80"/>
    <w:rsid w:val="0037206D"/>
    <w:rsid w:val="00376077"/>
    <w:rsid w:val="0037669C"/>
    <w:rsid w:val="0038666B"/>
    <w:rsid w:val="00387B98"/>
    <w:rsid w:val="00387C0A"/>
    <w:rsid w:val="00391C57"/>
    <w:rsid w:val="00393599"/>
    <w:rsid w:val="00393E0B"/>
    <w:rsid w:val="0039728B"/>
    <w:rsid w:val="003976B5"/>
    <w:rsid w:val="003A165F"/>
    <w:rsid w:val="003B05FE"/>
    <w:rsid w:val="003B07C4"/>
    <w:rsid w:val="003B4578"/>
    <w:rsid w:val="003D0AF7"/>
    <w:rsid w:val="003D30BB"/>
    <w:rsid w:val="003D484B"/>
    <w:rsid w:val="003D4E12"/>
    <w:rsid w:val="003D4F73"/>
    <w:rsid w:val="003D59A1"/>
    <w:rsid w:val="003D7717"/>
    <w:rsid w:val="003E07D4"/>
    <w:rsid w:val="003E354E"/>
    <w:rsid w:val="003E4949"/>
    <w:rsid w:val="003E515C"/>
    <w:rsid w:val="003E67EB"/>
    <w:rsid w:val="003E79C3"/>
    <w:rsid w:val="003F0928"/>
    <w:rsid w:val="003F09D5"/>
    <w:rsid w:val="003F1F43"/>
    <w:rsid w:val="003F2F78"/>
    <w:rsid w:val="003F3739"/>
    <w:rsid w:val="003F3FFF"/>
    <w:rsid w:val="003F7B7D"/>
    <w:rsid w:val="00403CF3"/>
    <w:rsid w:val="00405A64"/>
    <w:rsid w:val="00411451"/>
    <w:rsid w:val="004154E2"/>
    <w:rsid w:val="004160B1"/>
    <w:rsid w:val="004205FE"/>
    <w:rsid w:val="00420CF5"/>
    <w:rsid w:val="00420EC3"/>
    <w:rsid w:val="004320D2"/>
    <w:rsid w:val="0043261B"/>
    <w:rsid w:val="00434AE3"/>
    <w:rsid w:val="004376A0"/>
    <w:rsid w:val="00437EEF"/>
    <w:rsid w:val="00440CA0"/>
    <w:rsid w:val="00441979"/>
    <w:rsid w:val="00441CF1"/>
    <w:rsid w:val="00442CC2"/>
    <w:rsid w:val="004454AA"/>
    <w:rsid w:val="004462E4"/>
    <w:rsid w:val="00463611"/>
    <w:rsid w:val="00463781"/>
    <w:rsid w:val="00464C81"/>
    <w:rsid w:val="00465567"/>
    <w:rsid w:val="004668FC"/>
    <w:rsid w:val="0047310C"/>
    <w:rsid w:val="0048204D"/>
    <w:rsid w:val="004832EB"/>
    <w:rsid w:val="0048620E"/>
    <w:rsid w:val="004944A8"/>
    <w:rsid w:val="00494877"/>
    <w:rsid w:val="00495692"/>
    <w:rsid w:val="00497F0E"/>
    <w:rsid w:val="004A6B98"/>
    <w:rsid w:val="004B139A"/>
    <w:rsid w:val="004B225D"/>
    <w:rsid w:val="004B4DC8"/>
    <w:rsid w:val="004B5F77"/>
    <w:rsid w:val="004B7C87"/>
    <w:rsid w:val="004C5263"/>
    <w:rsid w:val="004D0C4E"/>
    <w:rsid w:val="004D0C55"/>
    <w:rsid w:val="004D0EC7"/>
    <w:rsid w:val="004D1680"/>
    <w:rsid w:val="004D3D50"/>
    <w:rsid w:val="004D7A28"/>
    <w:rsid w:val="004E4449"/>
    <w:rsid w:val="004E59F7"/>
    <w:rsid w:val="004F0F7B"/>
    <w:rsid w:val="004F24D9"/>
    <w:rsid w:val="004F294F"/>
    <w:rsid w:val="004F6436"/>
    <w:rsid w:val="004F70AC"/>
    <w:rsid w:val="00501B3F"/>
    <w:rsid w:val="0050437D"/>
    <w:rsid w:val="00516C1E"/>
    <w:rsid w:val="00516ED6"/>
    <w:rsid w:val="0051746B"/>
    <w:rsid w:val="0052559E"/>
    <w:rsid w:val="00525A10"/>
    <w:rsid w:val="00525A52"/>
    <w:rsid w:val="00527462"/>
    <w:rsid w:val="00527F77"/>
    <w:rsid w:val="00530FDA"/>
    <w:rsid w:val="00531F35"/>
    <w:rsid w:val="00533086"/>
    <w:rsid w:val="00534D53"/>
    <w:rsid w:val="005418EA"/>
    <w:rsid w:val="00541C18"/>
    <w:rsid w:val="0054213C"/>
    <w:rsid w:val="00546763"/>
    <w:rsid w:val="00546F0F"/>
    <w:rsid w:val="00553F47"/>
    <w:rsid w:val="005611E7"/>
    <w:rsid w:val="00561399"/>
    <w:rsid w:val="0056195F"/>
    <w:rsid w:val="00574678"/>
    <w:rsid w:val="0058603F"/>
    <w:rsid w:val="005872EE"/>
    <w:rsid w:val="0059036A"/>
    <w:rsid w:val="00591236"/>
    <w:rsid w:val="00592AD8"/>
    <w:rsid w:val="00593CFA"/>
    <w:rsid w:val="005A0C34"/>
    <w:rsid w:val="005A368C"/>
    <w:rsid w:val="005A3D6F"/>
    <w:rsid w:val="005A4EFC"/>
    <w:rsid w:val="005A747E"/>
    <w:rsid w:val="005A7617"/>
    <w:rsid w:val="005B0D3B"/>
    <w:rsid w:val="005B3A30"/>
    <w:rsid w:val="005B4059"/>
    <w:rsid w:val="005C1459"/>
    <w:rsid w:val="005C5572"/>
    <w:rsid w:val="005C7AAF"/>
    <w:rsid w:val="005C7C8E"/>
    <w:rsid w:val="005D06F5"/>
    <w:rsid w:val="005D5C2C"/>
    <w:rsid w:val="005E1382"/>
    <w:rsid w:val="005E46C2"/>
    <w:rsid w:val="005E63AB"/>
    <w:rsid w:val="005E704D"/>
    <w:rsid w:val="005F0775"/>
    <w:rsid w:val="005F20C9"/>
    <w:rsid w:val="005F3192"/>
    <w:rsid w:val="005F56D7"/>
    <w:rsid w:val="006000A2"/>
    <w:rsid w:val="0060199D"/>
    <w:rsid w:val="00610260"/>
    <w:rsid w:val="00610430"/>
    <w:rsid w:val="006109F2"/>
    <w:rsid w:val="006147A1"/>
    <w:rsid w:val="00620F89"/>
    <w:rsid w:val="006300AD"/>
    <w:rsid w:val="00630F17"/>
    <w:rsid w:val="00631EFA"/>
    <w:rsid w:val="0063401A"/>
    <w:rsid w:val="00644424"/>
    <w:rsid w:val="00645242"/>
    <w:rsid w:val="0064542C"/>
    <w:rsid w:val="00645A83"/>
    <w:rsid w:val="00645E3C"/>
    <w:rsid w:val="00647E24"/>
    <w:rsid w:val="006504B6"/>
    <w:rsid w:val="006521C4"/>
    <w:rsid w:val="006529CE"/>
    <w:rsid w:val="00653291"/>
    <w:rsid w:val="0065343E"/>
    <w:rsid w:val="00664D78"/>
    <w:rsid w:val="00665335"/>
    <w:rsid w:val="00665F88"/>
    <w:rsid w:val="00670CFD"/>
    <w:rsid w:val="0067397F"/>
    <w:rsid w:val="00676B03"/>
    <w:rsid w:val="00680F04"/>
    <w:rsid w:val="00687C0D"/>
    <w:rsid w:val="006954AD"/>
    <w:rsid w:val="00695D90"/>
    <w:rsid w:val="006A1D56"/>
    <w:rsid w:val="006B38E2"/>
    <w:rsid w:val="006B6B98"/>
    <w:rsid w:val="006B7087"/>
    <w:rsid w:val="006D28DF"/>
    <w:rsid w:val="006D4A3A"/>
    <w:rsid w:val="006D4A3D"/>
    <w:rsid w:val="006D759D"/>
    <w:rsid w:val="006E0A9F"/>
    <w:rsid w:val="006E0D28"/>
    <w:rsid w:val="006E386E"/>
    <w:rsid w:val="006F0720"/>
    <w:rsid w:val="0070215E"/>
    <w:rsid w:val="00702560"/>
    <w:rsid w:val="00702BF6"/>
    <w:rsid w:val="007047ED"/>
    <w:rsid w:val="00710EB1"/>
    <w:rsid w:val="00712FC4"/>
    <w:rsid w:val="00713852"/>
    <w:rsid w:val="00713ACC"/>
    <w:rsid w:val="00713EB1"/>
    <w:rsid w:val="00715AD2"/>
    <w:rsid w:val="00723DBD"/>
    <w:rsid w:val="00725777"/>
    <w:rsid w:val="00731681"/>
    <w:rsid w:val="007365C5"/>
    <w:rsid w:val="00744AD3"/>
    <w:rsid w:val="00745789"/>
    <w:rsid w:val="0076003A"/>
    <w:rsid w:val="00761DF2"/>
    <w:rsid w:val="00766590"/>
    <w:rsid w:val="0076765C"/>
    <w:rsid w:val="00772FF0"/>
    <w:rsid w:val="00773D1F"/>
    <w:rsid w:val="007765B9"/>
    <w:rsid w:val="00784E66"/>
    <w:rsid w:val="00785FBF"/>
    <w:rsid w:val="007911C0"/>
    <w:rsid w:val="00791A5A"/>
    <w:rsid w:val="00795C48"/>
    <w:rsid w:val="007A1DC3"/>
    <w:rsid w:val="007A66C6"/>
    <w:rsid w:val="007B0B08"/>
    <w:rsid w:val="007C00CF"/>
    <w:rsid w:val="007C6848"/>
    <w:rsid w:val="007D336A"/>
    <w:rsid w:val="007E47F3"/>
    <w:rsid w:val="007F72A4"/>
    <w:rsid w:val="007F7B96"/>
    <w:rsid w:val="007F7FFC"/>
    <w:rsid w:val="00803423"/>
    <w:rsid w:val="00813A1B"/>
    <w:rsid w:val="00817393"/>
    <w:rsid w:val="00820C56"/>
    <w:rsid w:val="00822918"/>
    <w:rsid w:val="00822D1F"/>
    <w:rsid w:val="00825800"/>
    <w:rsid w:val="00825833"/>
    <w:rsid w:val="008321DE"/>
    <w:rsid w:val="00832A3C"/>
    <w:rsid w:val="00843B3C"/>
    <w:rsid w:val="0084604C"/>
    <w:rsid w:val="00850C11"/>
    <w:rsid w:val="008513E0"/>
    <w:rsid w:val="0085489A"/>
    <w:rsid w:val="008555D4"/>
    <w:rsid w:val="00876B16"/>
    <w:rsid w:val="00883AB1"/>
    <w:rsid w:val="00884576"/>
    <w:rsid w:val="00884F61"/>
    <w:rsid w:val="0089113F"/>
    <w:rsid w:val="00892A14"/>
    <w:rsid w:val="008A100D"/>
    <w:rsid w:val="008A4EE2"/>
    <w:rsid w:val="008A53C4"/>
    <w:rsid w:val="008A78C3"/>
    <w:rsid w:val="008B40EE"/>
    <w:rsid w:val="008B487B"/>
    <w:rsid w:val="008B62F1"/>
    <w:rsid w:val="008B6BBC"/>
    <w:rsid w:val="008C7AFF"/>
    <w:rsid w:val="008D340A"/>
    <w:rsid w:val="008D4377"/>
    <w:rsid w:val="008E10CE"/>
    <w:rsid w:val="008E21DE"/>
    <w:rsid w:val="008E28F5"/>
    <w:rsid w:val="008E7CA3"/>
    <w:rsid w:val="008F5038"/>
    <w:rsid w:val="008F573A"/>
    <w:rsid w:val="008F65B7"/>
    <w:rsid w:val="00913009"/>
    <w:rsid w:val="00921289"/>
    <w:rsid w:val="00925DE0"/>
    <w:rsid w:val="009313A5"/>
    <w:rsid w:val="00936CEA"/>
    <w:rsid w:val="0094752A"/>
    <w:rsid w:val="00947810"/>
    <w:rsid w:val="00950C91"/>
    <w:rsid w:val="00954F8B"/>
    <w:rsid w:val="009629A4"/>
    <w:rsid w:val="00962D25"/>
    <w:rsid w:val="00962E7D"/>
    <w:rsid w:val="009713AA"/>
    <w:rsid w:val="00971C95"/>
    <w:rsid w:val="009752BE"/>
    <w:rsid w:val="00975350"/>
    <w:rsid w:val="009753DA"/>
    <w:rsid w:val="00983987"/>
    <w:rsid w:val="00992500"/>
    <w:rsid w:val="00995C6A"/>
    <w:rsid w:val="009A1E31"/>
    <w:rsid w:val="009A5AB1"/>
    <w:rsid w:val="009A6D43"/>
    <w:rsid w:val="009B01B6"/>
    <w:rsid w:val="009B0B2A"/>
    <w:rsid w:val="009B121B"/>
    <w:rsid w:val="009B3C2C"/>
    <w:rsid w:val="009B4844"/>
    <w:rsid w:val="009B5844"/>
    <w:rsid w:val="009B657C"/>
    <w:rsid w:val="009B71D0"/>
    <w:rsid w:val="009C3BD5"/>
    <w:rsid w:val="009D1783"/>
    <w:rsid w:val="009D6812"/>
    <w:rsid w:val="009E2644"/>
    <w:rsid w:val="009F200E"/>
    <w:rsid w:val="009F58E3"/>
    <w:rsid w:val="009F7408"/>
    <w:rsid w:val="00A028DE"/>
    <w:rsid w:val="00A03AB6"/>
    <w:rsid w:val="00A07476"/>
    <w:rsid w:val="00A07E4A"/>
    <w:rsid w:val="00A11F6E"/>
    <w:rsid w:val="00A17C07"/>
    <w:rsid w:val="00A21095"/>
    <w:rsid w:val="00A21197"/>
    <w:rsid w:val="00A22DA1"/>
    <w:rsid w:val="00A25148"/>
    <w:rsid w:val="00A2704B"/>
    <w:rsid w:val="00A327CA"/>
    <w:rsid w:val="00A35A85"/>
    <w:rsid w:val="00A35E81"/>
    <w:rsid w:val="00A365CA"/>
    <w:rsid w:val="00A4071F"/>
    <w:rsid w:val="00A41BFB"/>
    <w:rsid w:val="00A51A9F"/>
    <w:rsid w:val="00A522C4"/>
    <w:rsid w:val="00A55BE0"/>
    <w:rsid w:val="00A56018"/>
    <w:rsid w:val="00A62B32"/>
    <w:rsid w:val="00A64CFD"/>
    <w:rsid w:val="00A670E9"/>
    <w:rsid w:val="00A71EC3"/>
    <w:rsid w:val="00A7418F"/>
    <w:rsid w:val="00A8475F"/>
    <w:rsid w:val="00A85B3D"/>
    <w:rsid w:val="00A85DE5"/>
    <w:rsid w:val="00A86AA3"/>
    <w:rsid w:val="00A90B95"/>
    <w:rsid w:val="00A92916"/>
    <w:rsid w:val="00A97671"/>
    <w:rsid w:val="00A97B58"/>
    <w:rsid w:val="00AA2773"/>
    <w:rsid w:val="00AA33C0"/>
    <w:rsid w:val="00AA45A4"/>
    <w:rsid w:val="00AA5297"/>
    <w:rsid w:val="00AB0F56"/>
    <w:rsid w:val="00AB12D5"/>
    <w:rsid w:val="00AB687C"/>
    <w:rsid w:val="00AD1247"/>
    <w:rsid w:val="00AD735D"/>
    <w:rsid w:val="00AD7446"/>
    <w:rsid w:val="00AE0CC7"/>
    <w:rsid w:val="00AE374D"/>
    <w:rsid w:val="00AF0899"/>
    <w:rsid w:val="00B00B15"/>
    <w:rsid w:val="00B11CA4"/>
    <w:rsid w:val="00B20142"/>
    <w:rsid w:val="00B273E2"/>
    <w:rsid w:val="00B45F97"/>
    <w:rsid w:val="00B523AC"/>
    <w:rsid w:val="00B57EFF"/>
    <w:rsid w:val="00B603C0"/>
    <w:rsid w:val="00B61D05"/>
    <w:rsid w:val="00B659CF"/>
    <w:rsid w:val="00B76048"/>
    <w:rsid w:val="00B76201"/>
    <w:rsid w:val="00B80AE4"/>
    <w:rsid w:val="00B84F23"/>
    <w:rsid w:val="00B872E2"/>
    <w:rsid w:val="00B87743"/>
    <w:rsid w:val="00B87A33"/>
    <w:rsid w:val="00B9203D"/>
    <w:rsid w:val="00B9265A"/>
    <w:rsid w:val="00B945DA"/>
    <w:rsid w:val="00BA00B9"/>
    <w:rsid w:val="00BA2F7E"/>
    <w:rsid w:val="00BA3C90"/>
    <w:rsid w:val="00BA5BB8"/>
    <w:rsid w:val="00BB001A"/>
    <w:rsid w:val="00BB3F3A"/>
    <w:rsid w:val="00BB4181"/>
    <w:rsid w:val="00BB6D57"/>
    <w:rsid w:val="00BC4F75"/>
    <w:rsid w:val="00BC6AF0"/>
    <w:rsid w:val="00BD311C"/>
    <w:rsid w:val="00BE088E"/>
    <w:rsid w:val="00BE2ACA"/>
    <w:rsid w:val="00BF3046"/>
    <w:rsid w:val="00C0421C"/>
    <w:rsid w:val="00C23ED0"/>
    <w:rsid w:val="00C25260"/>
    <w:rsid w:val="00C30F77"/>
    <w:rsid w:val="00C3118B"/>
    <w:rsid w:val="00C326A4"/>
    <w:rsid w:val="00C43A8E"/>
    <w:rsid w:val="00C50DF0"/>
    <w:rsid w:val="00C52496"/>
    <w:rsid w:val="00C52914"/>
    <w:rsid w:val="00C5326A"/>
    <w:rsid w:val="00C541D5"/>
    <w:rsid w:val="00C61533"/>
    <w:rsid w:val="00C63D3E"/>
    <w:rsid w:val="00C64430"/>
    <w:rsid w:val="00C64694"/>
    <w:rsid w:val="00C6742C"/>
    <w:rsid w:val="00C7195E"/>
    <w:rsid w:val="00C724C2"/>
    <w:rsid w:val="00C73B10"/>
    <w:rsid w:val="00C74033"/>
    <w:rsid w:val="00C74FE6"/>
    <w:rsid w:val="00C75CAF"/>
    <w:rsid w:val="00C837F2"/>
    <w:rsid w:val="00C852C9"/>
    <w:rsid w:val="00C8624F"/>
    <w:rsid w:val="00C914E9"/>
    <w:rsid w:val="00CA6BAF"/>
    <w:rsid w:val="00CB1037"/>
    <w:rsid w:val="00CC72C0"/>
    <w:rsid w:val="00CD2737"/>
    <w:rsid w:val="00CE36E9"/>
    <w:rsid w:val="00CE3E53"/>
    <w:rsid w:val="00CE51AB"/>
    <w:rsid w:val="00CF0164"/>
    <w:rsid w:val="00CF0836"/>
    <w:rsid w:val="00CF1389"/>
    <w:rsid w:val="00CF1FBC"/>
    <w:rsid w:val="00CF3868"/>
    <w:rsid w:val="00CF41A7"/>
    <w:rsid w:val="00D02689"/>
    <w:rsid w:val="00D039CD"/>
    <w:rsid w:val="00D041B0"/>
    <w:rsid w:val="00D05020"/>
    <w:rsid w:val="00D150F5"/>
    <w:rsid w:val="00D215FB"/>
    <w:rsid w:val="00D223A2"/>
    <w:rsid w:val="00D24560"/>
    <w:rsid w:val="00D24E29"/>
    <w:rsid w:val="00D25888"/>
    <w:rsid w:val="00D27A67"/>
    <w:rsid w:val="00D42FBB"/>
    <w:rsid w:val="00D50822"/>
    <w:rsid w:val="00D50971"/>
    <w:rsid w:val="00D634A4"/>
    <w:rsid w:val="00D64DBD"/>
    <w:rsid w:val="00D7014A"/>
    <w:rsid w:val="00D7205E"/>
    <w:rsid w:val="00D7380B"/>
    <w:rsid w:val="00D8629B"/>
    <w:rsid w:val="00D91921"/>
    <w:rsid w:val="00D920DC"/>
    <w:rsid w:val="00DA19B6"/>
    <w:rsid w:val="00DA3380"/>
    <w:rsid w:val="00DA55A3"/>
    <w:rsid w:val="00DA681A"/>
    <w:rsid w:val="00DB1609"/>
    <w:rsid w:val="00DB17C7"/>
    <w:rsid w:val="00DB1FA2"/>
    <w:rsid w:val="00DB3178"/>
    <w:rsid w:val="00DB3BD4"/>
    <w:rsid w:val="00DB4CB1"/>
    <w:rsid w:val="00DB57EB"/>
    <w:rsid w:val="00DC5415"/>
    <w:rsid w:val="00DD0D33"/>
    <w:rsid w:val="00DD50A1"/>
    <w:rsid w:val="00DD5AB7"/>
    <w:rsid w:val="00DD67DC"/>
    <w:rsid w:val="00DE30D0"/>
    <w:rsid w:val="00DE4696"/>
    <w:rsid w:val="00DE716B"/>
    <w:rsid w:val="00DE7A30"/>
    <w:rsid w:val="00DE7B0A"/>
    <w:rsid w:val="00DF20A2"/>
    <w:rsid w:val="00DF39E4"/>
    <w:rsid w:val="00DF6F0D"/>
    <w:rsid w:val="00DF74BA"/>
    <w:rsid w:val="00E027CD"/>
    <w:rsid w:val="00E03F68"/>
    <w:rsid w:val="00E04D44"/>
    <w:rsid w:val="00E06A44"/>
    <w:rsid w:val="00E06B80"/>
    <w:rsid w:val="00E16547"/>
    <w:rsid w:val="00E2270A"/>
    <w:rsid w:val="00E2309B"/>
    <w:rsid w:val="00E269D5"/>
    <w:rsid w:val="00E30859"/>
    <w:rsid w:val="00E330FF"/>
    <w:rsid w:val="00E33551"/>
    <w:rsid w:val="00E371BF"/>
    <w:rsid w:val="00E37782"/>
    <w:rsid w:val="00E405B4"/>
    <w:rsid w:val="00E410B9"/>
    <w:rsid w:val="00E41705"/>
    <w:rsid w:val="00E516BD"/>
    <w:rsid w:val="00E51825"/>
    <w:rsid w:val="00E52716"/>
    <w:rsid w:val="00E53CB7"/>
    <w:rsid w:val="00E56E2F"/>
    <w:rsid w:val="00E6036D"/>
    <w:rsid w:val="00E60792"/>
    <w:rsid w:val="00E61FE3"/>
    <w:rsid w:val="00E73008"/>
    <w:rsid w:val="00E73373"/>
    <w:rsid w:val="00E7451F"/>
    <w:rsid w:val="00E75422"/>
    <w:rsid w:val="00E7754A"/>
    <w:rsid w:val="00E77D0E"/>
    <w:rsid w:val="00E81183"/>
    <w:rsid w:val="00E819EA"/>
    <w:rsid w:val="00E81ECB"/>
    <w:rsid w:val="00E82FFA"/>
    <w:rsid w:val="00E83C4C"/>
    <w:rsid w:val="00E9261E"/>
    <w:rsid w:val="00E92CAC"/>
    <w:rsid w:val="00E97F51"/>
    <w:rsid w:val="00EA1ED6"/>
    <w:rsid w:val="00EA3147"/>
    <w:rsid w:val="00EA411B"/>
    <w:rsid w:val="00EA64F5"/>
    <w:rsid w:val="00EA65E9"/>
    <w:rsid w:val="00EA6E02"/>
    <w:rsid w:val="00EC1F41"/>
    <w:rsid w:val="00EC2C84"/>
    <w:rsid w:val="00EC2D91"/>
    <w:rsid w:val="00EC4CEB"/>
    <w:rsid w:val="00EC4D3B"/>
    <w:rsid w:val="00EC536D"/>
    <w:rsid w:val="00EC55F5"/>
    <w:rsid w:val="00ED092A"/>
    <w:rsid w:val="00ED4035"/>
    <w:rsid w:val="00ED48A8"/>
    <w:rsid w:val="00EE51F9"/>
    <w:rsid w:val="00EE651F"/>
    <w:rsid w:val="00EE68EA"/>
    <w:rsid w:val="00EE717B"/>
    <w:rsid w:val="00EE7A3F"/>
    <w:rsid w:val="00EF6884"/>
    <w:rsid w:val="00F03007"/>
    <w:rsid w:val="00F030DA"/>
    <w:rsid w:val="00F06FBE"/>
    <w:rsid w:val="00F105F6"/>
    <w:rsid w:val="00F140F8"/>
    <w:rsid w:val="00F14CB8"/>
    <w:rsid w:val="00F27908"/>
    <w:rsid w:val="00F444E7"/>
    <w:rsid w:val="00F47BCF"/>
    <w:rsid w:val="00F54796"/>
    <w:rsid w:val="00F56BBB"/>
    <w:rsid w:val="00F57279"/>
    <w:rsid w:val="00F63C56"/>
    <w:rsid w:val="00F63DD1"/>
    <w:rsid w:val="00F708A9"/>
    <w:rsid w:val="00F70EFA"/>
    <w:rsid w:val="00F745B1"/>
    <w:rsid w:val="00F80F2C"/>
    <w:rsid w:val="00F83D17"/>
    <w:rsid w:val="00F86604"/>
    <w:rsid w:val="00F86B38"/>
    <w:rsid w:val="00F90278"/>
    <w:rsid w:val="00F90ABA"/>
    <w:rsid w:val="00F9318C"/>
    <w:rsid w:val="00F95D51"/>
    <w:rsid w:val="00F96644"/>
    <w:rsid w:val="00FA20B3"/>
    <w:rsid w:val="00FA3CA5"/>
    <w:rsid w:val="00FA424E"/>
    <w:rsid w:val="00FB63E8"/>
    <w:rsid w:val="00FC2E01"/>
    <w:rsid w:val="00FC70DF"/>
    <w:rsid w:val="00FD1F99"/>
    <w:rsid w:val="00FD4B59"/>
    <w:rsid w:val="00FD4C10"/>
    <w:rsid w:val="00FD522E"/>
    <w:rsid w:val="00FE4D12"/>
    <w:rsid w:val="00FF08F5"/>
    <w:rsid w:val="00FF24CC"/>
    <w:rsid w:val="00FF3712"/>
    <w:rsid w:val="00FF6073"/>
    <w:rsid w:val="00FF7010"/>
  </w:rsids>
  <m:mathPr>
    <m:mathFont m:val="Cambria Math"/>
    <m:brkBin m:val="before"/>
    <m:brkBinSub m:val="--"/>
    <m:smallFrac m:val="0"/>
    <m:dispDef/>
    <m:lMargin m:val="0"/>
    <m:rMargin m:val="0"/>
    <m:defJc m:val="centerGroup"/>
    <m:wrapIndent m:val="1440"/>
    <m:intLim m:val="subSup"/>
    <m:naryLim m:val="undOvr"/>
  </m:mathPr>
  <w:themeFontLang w:val="en-AU"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65F8231"/>
  <w15:chartTrackingRefBased/>
  <w15:docId w15:val="{B2CC2C6C-6DC9-430A-A107-739AC06AAF9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000000" w:themeColor="text1"/>
        <w:lang w:val="en-AU" w:eastAsia="en-US" w:bidi="ar-SA"/>
      </w:rPr>
    </w:rPrDefault>
    <w:pPrDefault>
      <w:pPr>
        <w:spacing w:before="120" w:after="12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iPriority="4"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iPriority="4" w:unhideWhenUsed="1" w:qFormat="1"/>
    <w:lsdException w:name="List Number 3" w:semiHidden="1" w:uiPriority="4" w:unhideWhenUsed="1" w:qFormat="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unhideWhenUsed="1" w:qFormat="1"/>
    <w:lsdException w:name="Quote" w:uiPriority="34"/>
    <w:lsdException w:name="Intense Quote" w:semiHidden="1" w:uiPriority="35" w:unhideWhenUsed="1"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37" w:unhideWhenUsed="1" w:qFormat="1"/>
    <w:lsdException w:name="Intense Emphasis" w:uiPriority="33"/>
    <w:lsdException w:name="Subtle Reference" w:semiHidden="1" w:uiPriority="37" w:unhideWhenUsed="1" w:qFormat="1"/>
    <w:lsdException w:name="Intense Reference" w:semiHidden="1" w:uiPriority="37" w:unhideWhenUsed="1" w:qFormat="1"/>
    <w:lsdException w:name="Book Title" w:semiHidden="1" w:unhideWhenUsed="1"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B7885"/>
    <w:pPr>
      <w:suppressAutoHyphens/>
    </w:pPr>
  </w:style>
  <w:style w:type="paragraph" w:styleId="Heading1">
    <w:name w:val="heading 1"/>
    <w:basedOn w:val="Normal"/>
    <w:next w:val="Normal"/>
    <w:link w:val="Heading1Char"/>
    <w:uiPriority w:val="9"/>
    <w:qFormat/>
    <w:rsid w:val="00825800"/>
    <w:pPr>
      <w:keepNext/>
      <w:keepLines/>
      <w:pageBreakBefore/>
      <w:numPr>
        <w:numId w:val="26"/>
      </w:numPr>
      <w:tabs>
        <w:tab w:val="left" w:pos="1134"/>
        <w:tab w:val="left" w:pos="1418"/>
      </w:tabs>
      <w:spacing w:before="300" w:after="300"/>
      <w:contextualSpacing/>
      <w:outlineLvl w:val="0"/>
    </w:pPr>
    <w:rPr>
      <w:rFonts w:asciiTheme="majorHAnsi" w:eastAsiaTheme="majorEastAsia" w:hAnsiTheme="majorHAnsi" w:cstheme="majorBidi"/>
      <w:b/>
      <w:color w:val="023E5C" w:themeColor="text2"/>
      <w:kern w:val="32"/>
      <w:sz w:val="48"/>
      <w:szCs w:val="32"/>
    </w:rPr>
  </w:style>
  <w:style w:type="paragraph" w:styleId="Heading2">
    <w:name w:val="heading 2"/>
    <w:basedOn w:val="Heading1"/>
    <w:next w:val="Normal"/>
    <w:link w:val="Heading2Char"/>
    <w:uiPriority w:val="9"/>
    <w:qFormat/>
    <w:rsid w:val="00825800"/>
    <w:pPr>
      <w:pageBreakBefore w:val="0"/>
      <w:numPr>
        <w:ilvl w:val="1"/>
      </w:numPr>
      <w:spacing w:after="120"/>
      <w:outlineLvl w:val="1"/>
    </w:pPr>
    <w:rPr>
      <w:sz w:val="36"/>
      <w:szCs w:val="26"/>
    </w:rPr>
  </w:style>
  <w:style w:type="paragraph" w:styleId="Heading3">
    <w:name w:val="heading 3"/>
    <w:basedOn w:val="Heading2"/>
    <w:next w:val="Normal"/>
    <w:link w:val="Heading3Char"/>
    <w:uiPriority w:val="9"/>
    <w:qFormat/>
    <w:rsid w:val="00825800"/>
    <w:pPr>
      <w:numPr>
        <w:ilvl w:val="2"/>
      </w:numPr>
      <w:outlineLvl w:val="2"/>
    </w:pPr>
    <w:rPr>
      <w:sz w:val="28"/>
      <w:szCs w:val="24"/>
    </w:rPr>
  </w:style>
  <w:style w:type="paragraph" w:styleId="Heading4">
    <w:name w:val="heading 4"/>
    <w:basedOn w:val="Heading3"/>
    <w:next w:val="Normal"/>
    <w:link w:val="Heading4Char"/>
    <w:uiPriority w:val="9"/>
    <w:qFormat/>
    <w:rsid w:val="00825800"/>
    <w:pPr>
      <w:numPr>
        <w:ilvl w:val="3"/>
      </w:numPr>
      <w:outlineLvl w:val="3"/>
    </w:pPr>
    <w:rPr>
      <w:iCs/>
      <w:sz w:val="24"/>
    </w:rPr>
  </w:style>
  <w:style w:type="paragraph" w:styleId="Heading5">
    <w:name w:val="heading 5"/>
    <w:basedOn w:val="Heading4"/>
    <w:next w:val="Normal"/>
    <w:link w:val="Heading5Char"/>
    <w:uiPriority w:val="9"/>
    <w:unhideWhenUsed/>
    <w:rsid w:val="004F0F7B"/>
    <w:pPr>
      <w:numPr>
        <w:ilvl w:val="4"/>
      </w:numPr>
      <w:tabs>
        <w:tab w:val="clear" w:pos="1418"/>
      </w:tabs>
      <w:ind w:left="1134" w:hanging="1134"/>
      <w:outlineLvl w:val="4"/>
    </w:pPr>
    <w:rPr>
      <w:sz w:val="22"/>
    </w:rPr>
  </w:style>
  <w:style w:type="paragraph" w:styleId="Heading6">
    <w:name w:val="heading 6"/>
    <w:basedOn w:val="Heading5"/>
    <w:next w:val="Normal"/>
    <w:link w:val="Heading6Char"/>
    <w:uiPriority w:val="9"/>
    <w:unhideWhenUsed/>
    <w:rsid w:val="00825800"/>
    <w:pPr>
      <w:numPr>
        <w:ilvl w:val="0"/>
        <w:numId w:val="0"/>
      </w:numPr>
      <w:outlineLvl w:val="5"/>
    </w:pPr>
    <w:rPr>
      <w:color w:val="000000" w:themeColor="text1"/>
      <w:sz w:val="20"/>
    </w:rPr>
  </w:style>
  <w:style w:type="paragraph" w:styleId="Heading7">
    <w:name w:val="heading 7"/>
    <w:basedOn w:val="Normal"/>
    <w:next w:val="Normal"/>
    <w:link w:val="Heading7Char"/>
    <w:uiPriority w:val="9"/>
    <w:unhideWhenUsed/>
    <w:qFormat/>
    <w:rsid w:val="00825800"/>
    <w:pPr>
      <w:keepNext/>
      <w:keepLines/>
      <w:spacing w:before="300"/>
      <w:outlineLvl w:val="6"/>
    </w:pPr>
    <w:rPr>
      <w:rFonts w:asciiTheme="majorHAnsi" w:eastAsiaTheme="majorEastAsia" w:hAnsiTheme="majorHAnsi" w:cstheme="majorBidi"/>
      <w:i/>
      <w:iCs/>
    </w:rPr>
  </w:style>
  <w:style w:type="paragraph" w:styleId="Heading8">
    <w:name w:val="heading 8"/>
    <w:basedOn w:val="Normal"/>
    <w:next w:val="Normal"/>
    <w:link w:val="Heading8Char"/>
    <w:uiPriority w:val="9"/>
    <w:unhideWhenUsed/>
    <w:qFormat/>
    <w:rsid w:val="00825800"/>
    <w:pPr>
      <w:keepNext/>
      <w:keepLines/>
      <w:spacing w:before="240"/>
      <w:outlineLvl w:val="7"/>
    </w:pPr>
    <w:rPr>
      <w:rFonts w:asciiTheme="majorHAnsi" w:eastAsiaTheme="majorEastAsia" w:hAnsiTheme="majorHAnsi" w:cstheme="majorBidi"/>
      <w:b/>
      <w:caps/>
      <w:color w:val="272727" w:themeColor="text1" w:themeTint="D8"/>
      <w:sz w:val="16"/>
      <w:szCs w:val="21"/>
    </w:rPr>
  </w:style>
  <w:style w:type="paragraph" w:styleId="Heading9">
    <w:name w:val="heading 9"/>
    <w:basedOn w:val="Normal"/>
    <w:next w:val="Normal"/>
    <w:link w:val="Heading9Char"/>
    <w:uiPriority w:val="9"/>
    <w:unhideWhenUsed/>
    <w:qFormat/>
    <w:rsid w:val="00825800"/>
    <w:pPr>
      <w:keepNext/>
      <w:keepLines/>
      <w:spacing w:before="240"/>
      <w:outlineLvl w:val="8"/>
    </w:pPr>
    <w:rPr>
      <w:rFonts w:asciiTheme="majorHAnsi" w:eastAsiaTheme="majorEastAsia" w:hAnsiTheme="majorHAnsi" w:cstheme="majorBidi"/>
      <w:i/>
      <w:iCs/>
      <w:caps/>
      <w:color w:val="272727" w:themeColor="text1" w:themeTint="D8"/>
      <w:sz w:val="16"/>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825800"/>
    <w:pPr>
      <w:tabs>
        <w:tab w:val="center" w:pos="4820"/>
        <w:tab w:val="right" w:pos="9639"/>
      </w:tabs>
      <w:spacing w:before="0" w:after="0"/>
      <w:jc w:val="right"/>
    </w:pPr>
    <w:rPr>
      <w:caps/>
      <w:sz w:val="16"/>
    </w:rPr>
  </w:style>
  <w:style w:type="character" w:customStyle="1" w:styleId="HeaderChar">
    <w:name w:val="Header Char"/>
    <w:basedOn w:val="DefaultParagraphFont"/>
    <w:link w:val="Header"/>
    <w:uiPriority w:val="99"/>
    <w:rsid w:val="00825800"/>
    <w:rPr>
      <w:caps/>
      <w:sz w:val="16"/>
    </w:rPr>
  </w:style>
  <w:style w:type="paragraph" w:styleId="Footer">
    <w:name w:val="footer"/>
    <w:basedOn w:val="Normal"/>
    <w:link w:val="FooterChar"/>
    <w:uiPriority w:val="99"/>
    <w:unhideWhenUsed/>
    <w:rsid w:val="00825800"/>
    <w:pPr>
      <w:tabs>
        <w:tab w:val="center" w:pos="4820"/>
        <w:tab w:val="right" w:pos="9639"/>
      </w:tabs>
      <w:spacing w:before="0" w:after="0"/>
    </w:pPr>
    <w:rPr>
      <w:sz w:val="16"/>
    </w:rPr>
  </w:style>
  <w:style w:type="character" w:customStyle="1" w:styleId="FooterChar">
    <w:name w:val="Footer Char"/>
    <w:basedOn w:val="DefaultParagraphFont"/>
    <w:link w:val="Footer"/>
    <w:uiPriority w:val="99"/>
    <w:rsid w:val="00825800"/>
    <w:rPr>
      <w:sz w:val="16"/>
    </w:rPr>
  </w:style>
  <w:style w:type="character" w:customStyle="1" w:styleId="Heading2Char">
    <w:name w:val="Heading 2 Char"/>
    <w:basedOn w:val="DefaultParagraphFont"/>
    <w:link w:val="Heading2"/>
    <w:uiPriority w:val="9"/>
    <w:rsid w:val="00825800"/>
    <w:rPr>
      <w:rFonts w:asciiTheme="majorHAnsi" w:eastAsiaTheme="majorEastAsia" w:hAnsiTheme="majorHAnsi" w:cstheme="majorBidi"/>
      <w:b/>
      <w:color w:val="023E5C" w:themeColor="text2"/>
      <w:kern w:val="32"/>
      <w:sz w:val="36"/>
      <w:szCs w:val="26"/>
    </w:rPr>
  </w:style>
  <w:style w:type="character" w:styleId="Emphasis">
    <w:name w:val="Emphasis"/>
    <w:aliases w:val="CASA-Footer Text"/>
    <w:basedOn w:val="DefaultParagraphFont"/>
    <w:uiPriority w:val="20"/>
    <w:qFormat/>
    <w:rsid w:val="001B7885"/>
    <w:rPr>
      <w:i/>
      <w:iCs/>
    </w:rPr>
  </w:style>
  <w:style w:type="numbering" w:customStyle="1" w:styleId="AppendixNumbers">
    <w:name w:val="Appendix Numbers"/>
    <w:uiPriority w:val="99"/>
    <w:rsid w:val="00825800"/>
    <w:pPr>
      <w:numPr>
        <w:numId w:val="10"/>
      </w:numPr>
    </w:pPr>
  </w:style>
  <w:style w:type="paragraph" w:customStyle="1" w:styleId="ExampleBoxText">
    <w:name w:val="Example Box Text"/>
    <w:basedOn w:val="Normal"/>
    <w:uiPriority w:val="13"/>
    <w:qFormat/>
    <w:rsid w:val="00825800"/>
    <w:pPr>
      <w:pBdr>
        <w:top w:val="single" w:sz="4" w:space="14" w:color="CEE9FA"/>
        <w:left w:val="single" w:sz="4" w:space="14" w:color="CEE9FA"/>
        <w:bottom w:val="single" w:sz="4" w:space="14" w:color="CEE9FA"/>
        <w:right w:val="single" w:sz="4" w:space="14" w:color="CEE9FA"/>
      </w:pBdr>
      <w:shd w:val="clear" w:color="auto" w:fill="CEE9FA"/>
      <w:ind w:left="284" w:right="284"/>
    </w:pPr>
  </w:style>
  <w:style w:type="paragraph" w:customStyle="1" w:styleId="NotesBoxText">
    <w:name w:val="Notes Box Text"/>
    <w:basedOn w:val="Normal"/>
    <w:uiPriority w:val="14"/>
    <w:qFormat/>
    <w:rsid w:val="00825800"/>
    <w:pPr>
      <w:pBdr>
        <w:top w:val="single" w:sz="4" w:space="14" w:color="13B5EA" w:themeColor="accent1"/>
        <w:left w:val="single" w:sz="4" w:space="14" w:color="13B5EA" w:themeColor="accent1"/>
        <w:bottom w:val="single" w:sz="4" w:space="14" w:color="13B5EA" w:themeColor="accent1"/>
        <w:right w:val="single" w:sz="4" w:space="14" w:color="13B5EA" w:themeColor="accent1"/>
      </w:pBdr>
      <w:ind w:left="284" w:right="284"/>
    </w:pPr>
  </w:style>
  <w:style w:type="paragraph" w:customStyle="1" w:styleId="ExampleBoxHeading">
    <w:name w:val="Example Box Heading"/>
    <w:basedOn w:val="ExampleBoxText"/>
    <w:uiPriority w:val="13"/>
    <w:qFormat/>
    <w:rsid w:val="00825800"/>
    <w:pPr>
      <w:spacing w:before="240"/>
    </w:pPr>
    <w:rPr>
      <w:b/>
      <w:bCs/>
      <w:sz w:val="24"/>
      <w:szCs w:val="24"/>
    </w:rPr>
  </w:style>
  <w:style w:type="paragraph" w:customStyle="1" w:styleId="NotesBoxHeading">
    <w:name w:val="Notes Box Heading"/>
    <w:basedOn w:val="NotesBoxText"/>
    <w:uiPriority w:val="14"/>
    <w:qFormat/>
    <w:rsid w:val="00825800"/>
    <w:pPr>
      <w:spacing w:before="240"/>
    </w:pPr>
    <w:rPr>
      <w:b/>
      <w:bCs/>
      <w:sz w:val="24"/>
      <w:szCs w:val="24"/>
    </w:rPr>
  </w:style>
  <w:style w:type="paragraph" w:customStyle="1" w:styleId="ExampleBoxBullet">
    <w:name w:val="Example Box Bullet"/>
    <w:basedOn w:val="ExampleBoxText"/>
    <w:uiPriority w:val="14"/>
    <w:qFormat/>
    <w:rsid w:val="00825800"/>
    <w:pPr>
      <w:numPr>
        <w:numId w:val="1"/>
      </w:numPr>
    </w:pPr>
  </w:style>
  <w:style w:type="paragraph" w:customStyle="1" w:styleId="NotesBoxBullet">
    <w:name w:val="Notes Box Bullet"/>
    <w:basedOn w:val="NotesBoxText"/>
    <w:uiPriority w:val="15"/>
    <w:qFormat/>
    <w:rsid w:val="00825800"/>
    <w:pPr>
      <w:numPr>
        <w:numId w:val="3"/>
      </w:numPr>
    </w:pPr>
  </w:style>
  <w:style w:type="numbering" w:customStyle="1" w:styleId="ExampleBoxBullets">
    <w:name w:val="Example Box Bullets"/>
    <w:uiPriority w:val="99"/>
    <w:rsid w:val="00825800"/>
    <w:pPr>
      <w:numPr>
        <w:numId w:val="1"/>
      </w:numPr>
    </w:pPr>
  </w:style>
  <w:style w:type="paragraph" w:customStyle="1" w:styleId="Bullet1">
    <w:name w:val="Bullet 1"/>
    <w:basedOn w:val="Normal"/>
    <w:uiPriority w:val="2"/>
    <w:qFormat/>
    <w:rsid w:val="00825800"/>
    <w:pPr>
      <w:numPr>
        <w:numId w:val="11"/>
      </w:numPr>
    </w:pPr>
  </w:style>
  <w:style w:type="paragraph" w:customStyle="1" w:styleId="Bullet2">
    <w:name w:val="Bullet 2"/>
    <w:basedOn w:val="Normal"/>
    <w:uiPriority w:val="2"/>
    <w:rsid w:val="00825800"/>
    <w:pPr>
      <w:numPr>
        <w:ilvl w:val="1"/>
        <w:numId w:val="11"/>
      </w:numPr>
    </w:pPr>
  </w:style>
  <w:style w:type="paragraph" w:customStyle="1" w:styleId="Bullet3">
    <w:name w:val="Bullet 3"/>
    <w:basedOn w:val="Normal"/>
    <w:uiPriority w:val="2"/>
    <w:rsid w:val="00825800"/>
    <w:pPr>
      <w:numPr>
        <w:ilvl w:val="2"/>
        <w:numId w:val="11"/>
      </w:numPr>
    </w:pPr>
  </w:style>
  <w:style w:type="paragraph" w:styleId="Caption">
    <w:name w:val="caption"/>
    <w:basedOn w:val="Normal"/>
    <w:next w:val="Normal"/>
    <w:unhideWhenUsed/>
    <w:qFormat/>
    <w:rsid w:val="00321887"/>
    <w:pPr>
      <w:spacing w:before="240"/>
      <w:ind w:left="1134" w:hanging="1134"/>
    </w:pPr>
    <w:rPr>
      <w:rFonts w:asciiTheme="majorHAnsi" w:hAnsiTheme="majorHAnsi"/>
      <w:b/>
      <w:iCs/>
      <w:color w:val="023E5C" w:themeColor="text2"/>
      <w:szCs w:val="18"/>
    </w:rPr>
  </w:style>
  <w:style w:type="table" w:styleId="GridTable5Dark-Accent1">
    <w:name w:val="Grid Table 5 Dark Accent 1"/>
    <w:basedOn w:val="TableNormal"/>
    <w:uiPriority w:val="50"/>
    <w:rsid w:val="00825800"/>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FF0F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3B5EA"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3B5EA"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3B5EA"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3B5EA" w:themeFill="accent1"/>
      </w:tcPr>
    </w:tblStylePr>
    <w:tblStylePr w:type="band1Vert">
      <w:tblPr/>
      <w:tcPr>
        <w:shd w:val="clear" w:color="auto" w:fill="9FE1F7" w:themeFill="accent1" w:themeFillTint="66"/>
      </w:tcPr>
    </w:tblStylePr>
    <w:tblStylePr w:type="band1Horz">
      <w:tblPr/>
      <w:tcPr>
        <w:shd w:val="clear" w:color="auto" w:fill="9FE1F7" w:themeFill="accent1" w:themeFillTint="66"/>
      </w:tcPr>
    </w:tblStylePr>
  </w:style>
  <w:style w:type="table" w:customStyle="1" w:styleId="DefaultTable1">
    <w:name w:val="Default Table 1"/>
    <w:basedOn w:val="TableNormal"/>
    <w:uiPriority w:val="99"/>
    <w:rsid w:val="004D0C4E"/>
    <w:pPr>
      <w:spacing w:before="60" w:after="60"/>
    </w:pPr>
    <w:tblPr>
      <w:tblStyleRowBandSize w:val="1"/>
      <w:tblStyleColBandSize w:val="1"/>
      <w:tblBorders>
        <w:top w:val="single" w:sz="4" w:space="0" w:color="0080A2" w:themeColor="accent2"/>
        <w:bottom w:val="single" w:sz="4" w:space="0" w:color="0080A2" w:themeColor="accent2"/>
        <w:insideH w:val="single" w:sz="4" w:space="0" w:color="0080A2" w:themeColor="accent2"/>
      </w:tblBorders>
      <w:tblCellMar>
        <w:top w:w="57" w:type="dxa"/>
        <w:bottom w:w="57" w:type="dxa"/>
      </w:tblCellMar>
    </w:tblPr>
    <w:tblStylePr w:type="firstRow">
      <w:rPr>
        <w:b/>
        <w:color w:val="FFFFFF" w:themeColor="background1"/>
      </w:rPr>
      <w:tblPr/>
      <w:tcPr>
        <w:tcBorders>
          <w:insideV w:val="single" w:sz="4" w:space="0" w:color="FFFFFF" w:themeColor="background1"/>
        </w:tcBorders>
        <w:shd w:val="clear" w:color="auto" w:fill="0080A2" w:themeFill="accent2"/>
      </w:tcPr>
    </w:tblStylePr>
    <w:tblStylePr w:type="lastRow">
      <w:tblPr/>
      <w:tcPr>
        <w:tcBorders>
          <w:top w:val="single" w:sz="4" w:space="0" w:color="FFFFFF" w:themeColor="background1"/>
          <w:bottom w:val="single" w:sz="4" w:space="0" w:color="FFFFFF" w:themeColor="background1"/>
          <w:insideH w:val="single" w:sz="4" w:space="0" w:color="FFFFFF" w:themeColor="background1"/>
        </w:tcBorders>
        <w:shd w:val="clear" w:color="auto" w:fill="F1F9FE"/>
      </w:tcPr>
    </w:tblStylePr>
    <w:tblStylePr w:type="firstCol">
      <w:tblPr/>
      <w:tcPr>
        <w:tcBorders>
          <w:top w:val="single" w:sz="4" w:space="0" w:color="FFFFFF" w:themeColor="background1"/>
          <w:bottom w:val="single" w:sz="4" w:space="0" w:color="FFFFFF" w:themeColor="background1"/>
          <w:insideH w:val="single" w:sz="4" w:space="0" w:color="FFFFFF" w:themeColor="background1"/>
        </w:tcBorders>
        <w:shd w:val="clear" w:color="auto" w:fill="F1F9FE"/>
      </w:tcPr>
    </w:tblStylePr>
    <w:tblStylePr w:type="band1Vert">
      <w:tblPr/>
      <w:tcPr>
        <w:tcBorders>
          <w:top w:val="single" w:sz="4" w:space="0" w:color="FFFFFF" w:themeColor="background1"/>
          <w:bottom w:val="single" w:sz="4" w:space="0" w:color="FFFFFF" w:themeColor="background1"/>
          <w:insideH w:val="single" w:sz="4" w:space="0" w:color="FFFFFF" w:themeColor="background1"/>
        </w:tcBorders>
        <w:shd w:val="clear" w:color="auto" w:fill="E0F1FC"/>
      </w:tcPr>
    </w:tblStylePr>
    <w:tblStylePr w:type="band2Vert">
      <w:tblPr/>
      <w:tcPr>
        <w:tcBorders>
          <w:top w:val="single" w:sz="4" w:space="0" w:color="FFFFFF" w:themeColor="background1"/>
          <w:bottom w:val="single" w:sz="4" w:space="0" w:color="FFFFFF" w:themeColor="background1"/>
          <w:insideH w:val="single" w:sz="4" w:space="0" w:color="FFFFFF" w:themeColor="background1"/>
        </w:tcBorders>
        <w:shd w:val="clear" w:color="auto" w:fill="CEE9FA"/>
      </w:tcPr>
    </w:tblStylePr>
    <w:tblStylePr w:type="band1Horz">
      <w:tblPr/>
      <w:tcPr>
        <w:tcBorders>
          <w:top w:val="single" w:sz="4" w:space="0" w:color="FFFFFF" w:themeColor="background1"/>
          <w:bottom w:val="single" w:sz="4" w:space="0" w:color="FFFFFF" w:themeColor="background1"/>
          <w:insideH w:val="single" w:sz="4" w:space="0" w:color="FFFFFF" w:themeColor="background1"/>
        </w:tcBorders>
        <w:shd w:val="clear" w:color="auto" w:fill="E0F1FC"/>
      </w:tcPr>
    </w:tblStylePr>
    <w:tblStylePr w:type="band2Horz">
      <w:tblPr/>
      <w:tcPr>
        <w:tcBorders>
          <w:top w:val="single" w:sz="4" w:space="0" w:color="FFFFFF" w:themeColor="background1"/>
          <w:bottom w:val="single" w:sz="4" w:space="0" w:color="FFFFFF" w:themeColor="background1"/>
          <w:insideH w:val="nil"/>
        </w:tcBorders>
        <w:shd w:val="clear" w:color="auto" w:fill="CEE9FA"/>
      </w:tcPr>
    </w:tblStylePr>
  </w:style>
  <w:style w:type="table" w:customStyle="1" w:styleId="DefaultTable2">
    <w:name w:val="Default Table 2"/>
    <w:basedOn w:val="TableNormal"/>
    <w:uiPriority w:val="99"/>
    <w:rsid w:val="00825800"/>
    <w:pPr>
      <w:spacing w:before="0" w:after="0"/>
    </w:pPr>
    <w:tblPr>
      <w:tblStyleRowBandSize w:val="1"/>
      <w:tblStyleColBandSize w:val="1"/>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CellMar>
        <w:top w:w="28" w:type="dxa"/>
        <w:left w:w="57" w:type="dxa"/>
        <w:bottom w:w="28" w:type="dxa"/>
        <w:right w:w="57" w:type="dxa"/>
      </w:tblCellMar>
    </w:tblPr>
    <w:tblStylePr w:type="firstRow">
      <w:rPr>
        <w:b/>
      </w:rPr>
      <w:tblPr/>
      <w:tcPr>
        <w:shd w:val="clear" w:color="auto" w:fill="BFBFBF" w:themeFill="background1" w:themeFillShade="BF"/>
      </w:tcPr>
    </w:tblStylePr>
    <w:tblStylePr w:type="lastRow">
      <w:rPr>
        <w:b/>
      </w:rPr>
      <w:tblPr/>
      <w:tcPr>
        <w:shd w:val="clear" w:color="auto" w:fill="D9D9D9" w:themeFill="background1" w:themeFillShade="D9"/>
      </w:tcPr>
    </w:tblStylePr>
    <w:tblStylePr w:type="firstCol">
      <w:rPr>
        <w:b/>
      </w:rPr>
      <w:tblPr/>
      <w:tcPr>
        <w:shd w:val="clear" w:color="auto" w:fill="F2F2F2" w:themeFill="background1" w:themeFillShade="F2"/>
      </w:tcPr>
    </w:tblStylePr>
    <w:tblStylePr w:type="lastCol">
      <w:rPr>
        <w:b/>
      </w:rPr>
      <w:tblPr/>
      <w:tcPr>
        <w:shd w:val="clear" w:color="auto" w:fill="F2F2F2" w:themeFill="background1" w:themeFillShade="F2"/>
      </w:tcPr>
    </w:tblStylePr>
    <w:tblStylePr w:type="band1Vert">
      <w:tblPr/>
      <w:tcPr>
        <w:shd w:val="clear" w:color="auto" w:fill="F2F2F2" w:themeFill="background1" w:themeFillShade="F2"/>
      </w:tcPr>
    </w:tblStylePr>
    <w:tblStylePr w:type="band2Vert">
      <w:tblPr/>
      <w:tcPr>
        <w:shd w:val="clear" w:color="auto" w:fill="FFFFFF" w:themeFill="background1"/>
      </w:tcPr>
    </w:tblStylePr>
    <w:tblStylePr w:type="band1Horz">
      <w:tblPr/>
      <w:tcPr>
        <w:shd w:val="clear" w:color="auto" w:fill="F2F2F2" w:themeFill="background1" w:themeFillShade="F2"/>
      </w:tcPr>
    </w:tblStylePr>
    <w:tblStylePr w:type="band2Horz">
      <w:tblPr/>
      <w:tcPr>
        <w:shd w:val="clear" w:color="auto" w:fill="FFFFFF" w:themeFill="background1"/>
      </w:tcPr>
    </w:tblStylePr>
  </w:style>
  <w:style w:type="paragraph" w:customStyle="1" w:styleId="Tablebullet3">
    <w:name w:val="Table bullet 3"/>
    <w:basedOn w:val="Tablebullet20"/>
    <w:qFormat/>
    <w:rsid w:val="00825800"/>
    <w:pPr>
      <w:numPr>
        <w:ilvl w:val="1"/>
      </w:numPr>
      <w:ind w:left="1134" w:hanging="425"/>
    </w:pPr>
  </w:style>
  <w:style w:type="numbering" w:customStyle="1" w:styleId="FigureNumbers">
    <w:name w:val="Figure Numbers"/>
    <w:uiPriority w:val="99"/>
    <w:rsid w:val="00825800"/>
    <w:pPr>
      <w:numPr>
        <w:numId w:val="12"/>
      </w:numPr>
    </w:pPr>
  </w:style>
  <w:style w:type="paragraph" w:customStyle="1" w:styleId="FigureTitle">
    <w:name w:val="Figure Title"/>
    <w:basedOn w:val="Normal"/>
    <w:next w:val="Normal"/>
    <w:uiPriority w:val="12"/>
    <w:qFormat/>
    <w:rsid w:val="00825800"/>
    <w:pPr>
      <w:keepNext/>
      <w:numPr>
        <w:numId w:val="13"/>
      </w:numPr>
      <w:spacing w:before="240"/>
    </w:pPr>
    <w:rPr>
      <w:rFonts w:asciiTheme="majorHAnsi" w:hAnsiTheme="majorHAnsi"/>
      <w:b/>
      <w:color w:val="023E5C" w:themeColor="text2"/>
    </w:rPr>
  </w:style>
  <w:style w:type="character" w:styleId="FollowedHyperlink">
    <w:name w:val="FollowedHyperlink"/>
    <w:basedOn w:val="DefaultParagraphFont"/>
    <w:uiPriority w:val="99"/>
    <w:unhideWhenUsed/>
    <w:rsid w:val="00825800"/>
    <w:rPr>
      <w:color w:val="005AFF"/>
      <w:u w:val="single"/>
    </w:rPr>
  </w:style>
  <w:style w:type="character" w:styleId="FootnoteReference">
    <w:name w:val="footnote reference"/>
    <w:basedOn w:val="DefaultParagraphFont"/>
    <w:uiPriority w:val="99"/>
    <w:unhideWhenUsed/>
    <w:rsid w:val="00825800"/>
    <w:rPr>
      <w:vertAlign w:val="superscript"/>
    </w:rPr>
  </w:style>
  <w:style w:type="paragraph" w:styleId="FootnoteText">
    <w:name w:val="footnote text"/>
    <w:basedOn w:val="Normal"/>
    <w:link w:val="FootnoteTextChar"/>
    <w:uiPriority w:val="99"/>
    <w:unhideWhenUsed/>
    <w:rsid w:val="00825800"/>
    <w:pPr>
      <w:spacing w:before="60" w:after="60"/>
      <w:ind w:left="284" w:hanging="284"/>
    </w:pPr>
    <w:rPr>
      <w:sz w:val="18"/>
    </w:rPr>
  </w:style>
  <w:style w:type="character" w:customStyle="1" w:styleId="FootnoteTextChar">
    <w:name w:val="Footnote Text Char"/>
    <w:basedOn w:val="DefaultParagraphFont"/>
    <w:link w:val="FootnoteText"/>
    <w:uiPriority w:val="99"/>
    <w:rsid w:val="00825800"/>
    <w:rPr>
      <w:sz w:val="18"/>
    </w:rPr>
  </w:style>
  <w:style w:type="character" w:customStyle="1" w:styleId="Heading1Char">
    <w:name w:val="Heading 1 Char"/>
    <w:basedOn w:val="DefaultParagraphFont"/>
    <w:link w:val="Heading1"/>
    <w:uiPriority w:val="9"/>
    <w:rsid w:val="00825800"/>
    <w:rPr>
      <w:rFonts w:asciiTheme="majorHAnsi" w:eastAsiaTheme="majorEastAsia" w:hAnsiTheme="majorHAnsi" w:cstheme="majorBidi"/>
      <w:b/>
      <w:color w:val="023E5C" w:themeColor="text2"/>
      <w:kern w:val="32"/>
      <w:sz w:val="48"/>
      <w:szCs w:val="32"/>
    </w:rPr>
  </w:style>
  <w:style w:type="character" w:customStyle="1" w:styleId="Heading3Char">
    <w:name w:val="Heading 3 Char"/>
    <w:basedOn w:val="DefaultParagraphFont"/>
    <w:link w:val="Heading3"/>
    <w:uiPriority w:val="9"/>
    <w:rsid w:val="00825800"/>
    <w:rPr>
      <w:rFonts w:asciiTheme="majorHAnsi" w:eastAsiaTheme="majorEastAsia" w:hAnsiTheme="majorHAnsi" w:cstheme="majorBidi"/>
      <w:b/>
      <w:color w:val="023E5C" w:themeColor="text2"/>
      <w:kern w:val="32"/>
      <w:sz w:val="28"/>
      <w:szCs w:val="24"/>
    </w:rPr>
  </w:style>
  <w:style w:type="character" w:customStyle="1" w:styleId="Heading4Char">
    <w:name w:val="Heading 4 Char"/>
    <w:basedOn w:val="DefaultParagraphFont"/>
    <w:link w:val="Heading4"/>
    <w:uiPriority w:val="9"/>
    <w:rsid w:val="00825800"/>
    <w:rPr>
      <w:rFonts w:asciiTheme="majorHAnsi" w:eastAsiaTheme="majorEastAsia" w:hAnsiTheme="majorHAnsi" w:cstheme="majorBidi"/>
      <w:b/>
      <w:iCs/>
      <w:color w:val="023E5C" w:themeColor="text2"/>
      <w:kern w:val="32"/>
      <w:sz w:val="24"/>
      <w:szCs w:val="24"/>
    </w:rPr>
  </w:style>
  <w:style w:type="character" w:customStyle="1" w:styleId="Heading5Char">
    <w:name w:val="Heading 5 Char"/>
    <w:basedOn w:val="DefaultParagraphFont"/>
    <w:link w:val="Heading5"/>
    <w:uiPriority w:val="9"/>
    <w:rsid w:val="004F0F7B"/>
    <w:rPr>
      <w:rFonts w:asciiTheme="majorHAnsi" w:eastAsiaTheme="majorEastAsia" w:hAnsiTheme="majorHAnsi" w:cstheme="majorBidi"/>
      <w:b/>
      <w:iCs/>
      <w:color w:val="023E5C" w:themeColor="text2"/>
      <w:kern w:val="32"/>
      <w:sz w:val="22"/>
      <w:szCs w:val="24"/>
    </w:rPr>
  </w:style>
  <w:style w:type="paragraph" w:styleId="Quote">
    <w:name w:val="Quote"/>
    <w:basedOn w:val="Normal"/>
    <w:next w:val="Normal"/>
    <w:link w:val="QuoteChar"/>
    <w:uiPriority w:val="34"/>
    <w:rsid w:val="00825800"/>
    <w:pPr>
      <w:spacing w:before="300" w:after="300" w:line="320" w:lineRule="atLeast"/>
      <w:ind w:left="340" w:right="340"/>
      <w:contextualSpacing/>
    </w:pPr>
    <w:rPr>
      <w:iCs/>
      <w:color w:val="0080A2" w:themeColor="accent2"/>
    </w:rPr>
  </w:style>
  <w:style w:type="character" w:customStyle="1" w:styleId="Heading6Char">
    <w:name w:val="Heading 6 Char"/>
    <w:basedOn w:val="DefaultParagraphFont"/>
    <w:link w:val="Heading6"/>
    <w:uiPriority w:val="9"/>
    <w:rsid w:val="00825800"/>
    <w:rPr>
      <w:rFonts w:asciiTheme="majorHAnsi" w:eastAsiaTheme="majorEastAsia" w:hAnsiTheme="majorHAnsi" w:cstheme="majorBidi"/>
      <w:b/>
      <w:iCs/>
      <w:kern w:val="32"/>
      <w:szCs w:val="24"/>
    </w:rPr>
  </w:style>
  <w:style w:type="character" w:customStyle="1" w:styleId="QuoteChar">
    <w:name w:val="Quote Char"/>
    <w:basedOn w:val="DefaultParagraphFont"/>
    <w:link w:val="Quote"/>
    <w:uiPriority w:val="34"/>
    <w:rsid w:val="00825800"/>
    <w:rPr>
      <w:rFonts w:ascii="Arial" w:hAnsi="Arial"/>
      <w:iCs/>
      <w:color w:val="0080A2" w:themeColor="accent2"/>
      <w:kern w:val="2"/>
      <w14:ligatures w14:val="standardContextual"/>
    </w:rPr>
  </w:style>
  <w:style w:type="character" w:customStyle="1" w:styleId="Heading7Char">
    <w:name w:val="Heading 7 Char"/>
    <w:basedOn w:val="DefaultParagraphFont"/>
    <w:link w:val="Heading7"/>
    <w:uiPriority w:val="9"/>
    <w:rsid w:val="00825800"/>
    <w:rPr>
      <w:rFonts w:asciiTheme="majorHAnsi" w:eastAsiaTheme="majorEastAsia" w:hAnsiTheme="majorHAnsi" w:cstheme="majorBidi"/>
      <w:i/>
      <w:iCs/>
    </w:rPr>
  </w:style>
  <w:style w:type="paragraph" w:customStyle="1" w:styleId="SecurityClassification">
    <w:name w:val="Security Classification"/>
    <w:basedOn w:val="Normal"/>
    <w:uiPriority w:val="99"/>
    <w:qFormat/>
    <w:rsid w:val="00264006"/>
    <w:pPr>
      <w:spacing w:before="240" w:after="240"/>
      <w:jc w:val="center"/>
    </w:pPr>
    <w:rPr>
      <w:b/>
      <w:caps/>
      <w:color w:val="FF0000"/>
    </w:rPr>
  </w:style>
  <w:style w:type="character" w:styleId="Hyperlink">
    <w:name w:val="Hyperlink"/>
    <w:basedOn w:val="DefaultParagraphFont"/>
    <w:uiPriority w:val="99"/>
    <w:unhideWhenUsed/>
    <w:rsid w:val="00825800"/>
    <w:rPr>
      <w:color w:val="005AFF"/>
      <w:u w:val="single"/>
    </w:rPr>
  </w:style>
  <w:style w:type="numbering" w:customStyle="1" w:styleId="List1Legal">
    <w:name w:val="List 1 Legal"/>
    <w:uiPriority w:val="99"/>
    <w:rsid w:val="00825800"/>
    <w:pPr>
      <w:numPr>
        <w:numId w:val="15"/>
      </w:numPr>
    </w:pPr>
  </w:style>
  <w:style w:type="paragraph" w:styleId="NoSpacing">
    <w:name w:val="No Spacing"/>
    <w:link w:val="NoSpacingChar"/>
    <w:uiPriority w:val="1"/>
    <w:qFormat/>
    <w:rsid w:val="00825800"/>
    <w:pPr>
      <w:contextualSpacing/>
    </w:pPr>
  </w:style>
  <w:style w:type="numbering" w:customStyle="1" w:styleId="NumberedHeadings">
    <w:name w:val="Numbered Headings"/>
    <w:uiPriority w:val="99"/>
    <w:rsid w:val="00825800"/>
    <w:pPr>
      <w:numPr>
        <w:numId w:val="2"/>
      </w:numPr>
    </w:pPr>
  </w:style>
  <w:style w:type="paragraph" w:customStyle="1" w:styleId="SourceNotes">
    <w:name w:val="Source Notes"/>
    <w:basedOn w:val="Normal"/>
    <w:uiPriority w:val="21"/>
    <w:qFormat/>
    <w:rsid w:val="00962D25"/>
    <w:rPr>
      <w:sz w:val="16"/>
    </w:rPr>
  </w:style>
  <w:style w:type="paragraph" w:customStyle="1" w:styleId="SourceNotesNumbered">
    <w:name w:val="Source Notes Numbered"/>
    <w:basedOn w:val="SourceNotes"/>
    <w:uiPriority w:val="21"/>
    <w:rsid w:val="00825800"/>
    <w:pPr>
      <w:numPr>
        <w:numId w:val="5"/>
      </w:numPr>
    </w:pPr>
  </w:style>
  <w:style w:type="paragraph" w:styleId="Subtitle">
    <w:name w:val="Subtitle"/>
    <w:basedOn w:val="Normal"/>
    <w:next w:val="Normal"/>
    <w:link w:val="SubtitleChar"/>
    <w:uiPriority w:val="11"/>
    <w:qFormat/>
    <w:rsid w:val="00E9261E"/>
    <w:pPr>
      <w:numPr>
        <w:ilvl w:val="1"/>
      </w:numPr>
      <w:spacing w:before="300" w:after="300"/>
      <w:ind w:right="454"/>
      <w:contextualSpacing/>
    </w:pPr>
    <w:rPr>
      <w:rFonts w:eastAsiaTheme="minorEastAsia"/>
      <w:color w:val="023E5C" w:themeColor="text2"/>
      <w:sz w:val="36"/>
      <w:szCs w:val="22"/>
    </w:rPr>
  </w:style>
  <w:style w:type="character" w:customStyle="1" w:styleId="SubtitleChar">
    <w:name w:val="Subtitle Char"/>
    <w:basedOn w:val="DefaultParagraphFont"/>
    <w:link w:val="Subtitle"/>
    <w:uiPriority w:val="11"/>
    <w:rsid w:val="00E9261E"/>
    <w:rPr>
      <w:rFonts w:eastAsiaTheme="minorEastAsia"/>
      <w:color w:val="023E5C" w:themeColor="text2"/>
      <w:sz w:val="36"/>
      <w:szCs w:val="22"/>
    </w:rPr>
  </w:style>
  <w:style w:type="table" w:styleId="TableGrid">
    <w:name w:val="Table Grid"/>
    <w:basedOn w:val="TableNormal"/>
    <w:uiPriority w:val="39"/>
    <w:rsid w:val="00825800"/>
    <w:pPr>
      <w:spacing w:before="0"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TableNumbers">
    <w:name w:val="Table Numbers"/>
    <w:uiPriority w:val="99"/>
    <w:rsid w:val="00825800"/>
    <w:pPr>
      <w:numPr>
        <w:numId w:val="19"/>
      </w:numPr>
    </w:pPr>
  </w:style>
  <w:style w:type="paragraph" w:customStyle="1" w:styleId="TableTitle">
    <w:name w:val="Table Title"/>
    <w:basedOn w:val="FigureTitle"/>
    <w:next w:val="Normal"/>
    <w:uiPriority w:val="12"/>
    <w:qFormat/>
    <w:rsid w:val="00BE088E"/>
    <w:pPr>
      <w:numPr>
        <w:numId w:val="20"/>
      </w:numPr>
      <w:ind w:left="1134"/>
    </w:pPr>
  </w:style>
  <w:style w:type="paragraph" w:styleId="Title">
    <w:name w:val="Title"/>
    <w:basedOn w:val="Normal"/>
    <w:next w:val="Normal"/>
    <w:link w:val="TitleChar"/>
    <w:uiPriority w:val="10"/>
    <w:qFormat/>
    <w:rsid w:val="00440CA0"/>
    <w:pPr>
      <w:spacing w:before="480" w:after="360"/>
      <w:ind w:right="454"/>
      <w:jc w:val="center"/>
    </w:pPr>
    <w:rPr>
      <w:rFonts w:asciiTheme="majorHAnsi" w:eastAsiaTheme="majorEastAsia" w:hAnsiTheme="majorHAnsi" w:cstheme="majorBidi"/>
      <w:b/>
      <w:color w:val="023E5C" w:themeColor="text2"/>
      <w:kern w:val="28"/>
      <w:sz w:val="52"/>
      <w:szCs w:val="56"/>
    </w:rPr>
  </w:style>
  <w:style w:type="character" w:customStyle="1" w:styleId="TitleChar">
    <w:name w:val="Title Char"/>
    <w:basedOn w:val="DefaultParagraphFont"/>
    <w:link w:val="Title"/>
    <w:uiPriority w:val="10"/>
    <w:rsid w:val="00440CA0"/>
    <w:rPr>
      <w:rFonts w:asciiTheme="majorHAnsi" w:eastAsiaTheme="majorEastAsia" w:hAnsiTheme="majorHAnsi" w:cstheme="majorBidi"/>
      <w:b/>
      <w:color w:val="023E5C" w:themeColor="text2"/>
      <w:kern w:val="28"/>
      <w:sz w:val="52"/>
      <w:szCs w:val="56"/>
    </w:rPr>
  </w:style>
  <w:style w:type="paragraph" w:styleId="TOC1">
    <w:name w:val="toc 1"/>
    <w:basedOn w:val="Normal"/>
    <w:next w:val="Normal"/>
    <w:autoRedefine/>
    <w:uiPriority w:val="39"/>
    <w:rsid w:val="004F0F7B"/>
    <w:pPr>
      <w:keepNext/>
      <w:pBdr>
        <w:bottom w:val="single" w:sz="4" w:space="4" w:color="0080A2" w:themeColor="accent2"/>
        <w:between w:val="single" w:sz="4" w:space="4" w:color="0080A2" w:themeColor="accent2"/>
      </w:pBdr>
      <w:tabs>
        <w:tab w:val="left" w:pos="567"/>
        <w:tab w:val="left" w:pos="1418"/>
        <w:tab w:val="right" w:pos="9628"/>
      </w:tabs>
      <w:contextualSpacing/>
    </w:pPr>
    <w:rPr>
      <w:rFonts w:asciiTheme="majorHAnsi" w:hAnsiTheme="majorHAnsi"/>
      <w:b/>
      <w:noProof/>
    </w:rPr>
  </w:style>
  <w:style w:type="paragraph" w:styleId="TOC2">
    <w:name w:val="toc 2"/>
    <w:basedOn w:val="Normal"/>
    <w:next w:val="Normal"/>
    <w:autoRedefine/>
    <w:uiPriority w:val="39"/>
    <w:rsid w:val="00744AD3"/>
    <w:pPr>
      <w:tabs>
        <w:tab w:val="left" w:pos="1418"/>
        <w:tab w:val="right" w:pos="9628"/>
      </w:tabs>
      <w:spacing w:before="60" w:after="60"/>
      <w:ind w:left="567" w:hanging="567"/>
    </w:pPr>
    <w:rPr>
      <w:rFonts w:asciiTheme="majorHAnsi" w:hAnsiTheme="majorHAnsi"/>
    </w:rPr>
  </w:style>
  <w:style w:type="paragraph" w:styleId="TOC3">
    <w:name w:val="toc 3"/>
    <w:basedOn w:val="Normal"/>
    <w:next w:val="Normal"/>
    <w:autoRedefine/>
    <w:uiPriority w:val="39"/>
    <w:rsid w:val="00825800"/>
    <w:pPr>
      <w:tabs>
        <w:tab w:val="right" w:pos="9628"/>
      </w:tabs>
      <w:spacing w:before="60" w:after="60"/>
      <w:ind w:left="1418" w:hanging="851"/>
    </w:pPr>
  </w:style>
  <w:style w:type="paragraph" w:styleId="TOC4">
    <w:name w:val="toc 4"/>
    <w:basedOn w:val="Normal"/>
    <w:next w:val="Normal"/>
    <w:autoRedefine/>
    <w:uiPriority w:val="39"/>
    <w:rsid w:val="00825800"/>
    <w:pPr>
      <w:tabs>
        <w:tab w:val="right" w:pos="9628"/>
      </w:tabs>
      <w:spacing w:before="60"/>
      <w:ind w:left="1135" w:hanging="851"/>
    </w:pPr>
  </w:style>
  <w:style w:type="paragraph" w:styleId="TOCHeading">
    <w:name w:val="TOC Heading"/>
    <w:basedOn w:val="unHeading2"/>
    <w:next w:val="Normal"/>
    <w:uiPriority w:val="39"/>
    <w:unhideWhenUsed/>
    <w:qFormat/>
    <w:rsid w:val="00825800"/>
    <w:pPr>
      <w:tabs>
        <w:tab w:val="clear" w:pos="1134"/>
        <w:tab w:val="clear" w:pos="1418"/>
      </w:tabs>
      <w:spacing w:after="240"/>
      <w:contextualSpacing w:val="0"/>
      <w:outlineLvl w:val="9"/>
    </w:pPr>
    <w:rPr>
      <w:noProof/>
      <w:kern w:val="0"/>
    </w:rPr>
  </w:style>
  <w:style w:type="numbering" w:customStyle="1" w:styleId="DefaultBullets">
    <w:name w:val="Default Bullets"/>
    <w:uiPriority w:val="99"/>
    <w:rsid w:val="00825800"/>
    <w:pPr>
      <w:numPr>
        <w:numId w:val="11"/>
      </w:numPr>
    </w:pPr>
  </w:style>
  <w:style w:type="character" w:styleId="PlaceholderText">
    <w:name w:val="Placeholder Text"/>
    <w:basedOn w:val="DefaultParagraphFont"/>
    <w:uiPriority w:val="99"/>
    <w:semiHidden/>
    <w:rsid w:val="00825800"/>
    <w:rPr>
      <w:color w:val="808080"/>
    </w:rPr>
  </w:style>
  <w:style w:type="paragraph" w:customStyle="1" w:styleId="ChapterSubtitle">
    <w:name w:val="Chapter Subtitle"/>
    <w:basedOn w:val="Normal"/>
    <w:next w:val="Normal"/>
    <w:uiPriority w:val="9"/>
    <w:rsid w:val="00825800"/>
    <w:pPr>
      <w:spacing w:before="300" w:after="300"/>
      <w:contextualSpacing/>
    </w:pPr>
    <w:rPr>
      <w:color w:val="023E5C" w:themeColor="text2"/>
      <w:sz w:val="36"/>
    </w:rPr>
  </w:style>
  <w:style w:type="character" w:styleId="CommentReference">
    <w:name w:val="annotation reference"/>
    <w:basedOn w:val="DefaultParagraphFont"/>
    <w:uiPriority w:val="99"/>
    <w:semiHidden/>
    <w:unhideWhenUsed/>
    <w:rsid w:val="00825800"/>
    <w:rPr>
      <w:sz w:val="16"/>
      <w:szCs w:val="16"/>
    </w:rPr>
  </w:style>
  <w:style w:type="paragraph" w:styleId="CommentText">
    <w:name w:val="annotation text"/>
    <w:basedOn w:val="Normal"/>
    <w:link w:val="CommentTextChar"/>
    <w:uiPriority w:val="99"/>
    <w:unhideWhenUsed/>
    <w:rsid w:val="00825800"/>
  </w:style>
  <w:style w:type="character" w:customStyle="1" w:styleId="CommentTextChar">
    <w:name w:val="Comment Text Char"/>
    <w:basedOn w:val="DefaultParagraphFont"/>
    <w:link w:val="CommentText"/>
    <w:uiPriority w:val="99"/>
    <w:rsid w:val="00825800"/>
    <w:rPr>
      <w:rFonts w:ascii="Arial" w:hAnsi="Arial"/>
      <w:color w:val="auto"/>
      <w:kern w:val="2"/>
      <w14:ligatures w14:val="standardContextual"/>
    </w:rPr>
  </w:style>
  <w:style w:type="paragraph" w:customStyle="1" w:styleId="WarningBoxText">
    <w:name w:val="Warning Box Text"/>
    <w:basedOn w:val="Normal"/>
    <w:uiPriority w:val="16"/>
    <w:qFormat/>
    <w:rsid w:val="00825800"/>
    <w:pPr>
      <w:pBdr>
        <w:top w:val="single" w:sz="4" w:space="14" w:color="FF0000"/>
        <w:left w:val="single" w:sz="4" w:space="14" w:color="FF0000"/>
        <w:bottom w:val="single" w:sz="4" w:space="14" w:color="FF0000"/>
        <w:right w:val="single" w:sz="4" w:space="14" w:color="FF0000"/>
      </w:pBdr>
      <w:ind w:left="280" w:right="280"/>
    </w:pPr>
  </w:style>
  <w:style w:type="paragraph" w:customStyle="1" w:styleId="WarningBoxHeading">
    <w:name w:val="Warning Box Heading"/>
    <w:basedOn w:val="WarningBoxText"/>
    <w:uiPriority w:val="16"/>
    <w:qFormat/>
    <w:rsid w:val="00825800"/>
    <w:pPr>
      <w:spacing w:before="240"/>
    </w:pPr>
    <w:rPr>
      <w:b/>
      <w:sz w:val="24"/>
    </w:rPr>
  </w:style>
  <w:style w:type="paragraph" w:customStyle="1" w:styleId="WarningBoxBullet">
    <w:name w:val="Warning Box Bullet"/>
    <w:basedOn w:val="WarningBoxText"/>
    <w:uiPriority w:val="17"/>
    <w:qFormat/>
    <w:rsid w:val="00825800"/>
    <w:pPr>
      <w:numPr>
        <w:numId w:val="4"/>
      </w:numPr>
    </w:pPr>
  </w:style>
  <w:style w:type="numbering" w:customStyle="1" w:styleId="NotesBoxBullets">
    <w:name w:val="Notes Box Bullets"/>
    <w:uiPriority w:val="99"/>
    <w:rsid w:val="00825800"/>
    <w:pPr>
      <w:numPr>
        <w:numId w:val="3"/>
      </w:numPr>
    </w:pPr>
  </w:style>
  <w:style w:type="numbering" w:customStyle="1" w:styleId="WarningBoxBullets">
    <w:name w:val="Warning Box Bullets"/>
    <w:uiPriority w:val="99"/>
    <w:rsid w:val="00825800"/>
    <w:pPr>
      <w:numPr>
        <w:numId w:val="4"/>
      </w:numPr>
    </w:pPr>
  </w:style>
  <w:style w:type="paragraph" w:customStyle="1" w:styleId="AppendixNumbered2">
    <w:name w:val="Appendix Numbered 2"/>
    <w:basedOn w:val="Heading3"/>
    <w:next w:val="Normal"/>
    <w:uiPriority w:val="11"/>
    <w:qFormat/>
    <w:rsid w:val="00825800"/>
    <w:pPr>
      <w:numPr>
        <w:ilvl w:val="1"/>
        <w:numId w:val="10"/>
      </w:numPr>
    </w:pPr>
  </w:style>
  <w:style w:type="numbering" w:customStyle="1" w:styleId="List2Numbered">
    <w:name w:val="List 2 Numbered"/>
    <w:uiPriority w:val="99"/>
    <w:rsid w:val="00825800"/>
    <w:pPr>
      <w:numPr>
        <w:numId w:val="16"/>
      </w:numPr>
    </w:pPr>
  </w:style>
  <w:style w:type="paragraph" w:styleId="CommentSubject">
    <w:name w:val="annotation subject"/>
    <w:basedOn w:val="CommentText"/>
    <w:next w:val="CommentText"/>
    <w:link w:val="CommentSubjectChar"/>
    <w:uiPriority w:val="99"/>
    <w:semiHidden/>
    <w:unhideWhenUsed/>
    <w:rsid w:val="00825800"/>
    <w:rPr>
      <w:b/>
      <w:bCs/>
    </w:rPr>
  </w:style>
  <w:style w:type="character" w:customStyle="1" w:styleId="CommentSubjectChar">
    <w:name w:val="Comment Subject Char"/>
    <w:basedOn w:val="CommentTextChar"/>
    <w:link w:val="CommentSubject"/>
    <w:uiPriority w:val="99"/>
    <w:semiHidden/>
    <w:rsid w:val="00825800"/>
    <w:rPr>
      <w:rFonts w:ascii="Arial" w:hAnsi="Arial"/>
      <w:b/>
      <w:bCs/>
      <w:color w:val="auto"/>
      <w:kern w:val="2"/>
      <w14:ligatures w14:val="standardContextual"/>
    </w:rPr>
  </w:style>
  <w:style w:type="paragraph" w:customStyle="1" w:styleId="DocumentMetadataProperties">
    <w:name w:val="Document Metadata Properties"/>
    <w:basedOn w:val="Normal"/>
    <w:uiPriority w:val="24"/>
    <w:rsid w:val="00825800"/>
    <w:pPr>
      <w:pBdr>
        <w:top w:val="single" w:sz="8" w:space="14" w:color="BBBEC0" w:themeColor="accent3"/>
        <w:left w:val="single" w:sz="8" w:space="14" w:color="BBBEC0" w:themeColor="accent3"/>
        <w:bottom w:val="single" w:sz="8" w:space="14" w:color="BBBEC0" w:themeColor="accent3"/>
        <w:right w:val="single" w:sz="8" w:space="14" w:color="BBBEC0" w:themeColor="accent3"/>
      </w:pBdr>
      <w:tabs>
        <w:tab w:val="left" w:pos="1134"/>
        <w:tab w:val="left" w:pos="3119"/>
        <w:tab w:val="left" w:pos="6237"/>
        <w:tab w:val="right" w:pos="9639"/>
      </w:tabs>
      <w:ind w:left="284" w:right="284"/>
    </w:pPr>
  </w:style>
  <w:style w:type="paragraph" w:customStyle="1" w:styleId="DOCUMENTTYPE">
    <w:name w:val="DOCUMENT TYPE"/>
    <w:basedOn w:val="Subtitle"/>
    <w:uiPriority w:val="22"/>
    <w:qFormat/>
    <w:rsid w:val="004D0C4E"/>
    <w:pPr>
      <w:outlineLvl w:val="0"/>
    </w:pPr>
    <w:rPr>
      <w:b/>
      <w:caps/>
      <w:color w:val="000000" w:themeColor="text1"/>
    </w:rPr>
  </w:style>
  <w:style w:type="paragraph" w:styleId="ListParagraph">
    <w:name w:val="List Paragraph"/>
    <w:basedOn w:val="Normal"/>
    <w:link w:val="ListParagraphChar"/>
    <w:uiPriority w:val="34"/>
    <w:unhideWhenUsed/>
    <w:qFormat/>
    <w:rsid w:val="00825800"/>
    <w:pPr>
      <w:ind w:left="720"/>
      <w:contextualSpacing/>
    </w:pPr>
  </w:style>
  <w:style w:type="paragraph" w:customStyle="1" w:styleId="NotesBoxTextHanging">
    <w:name w:val="Notes Box Text Hanging"/>
    <w:basedOn w:val="NotesBoxText"/>
    <w:uiPriority w:val="15"/>
    <w:qFormat/>
    <w:rsid w:val="00825800"/>
    <w:pPr>
      <w:ind w:left="1134" w:hanging="850"/>
    </w:pPr>
  </w:style>
  <w:style w:type="paragraph" w:customStyle="1" w:styleId="AnnexNumbered3">
    <w:name w:val="Annex Numbered 3"/>
    <w:basedOn w:val="Normal"/>
    <w:uiPriority w:val="11"/>
    <w:rsid w:val="008E7CA3"/>
    <w:pPr>
      <w:keepNext/>
      <w:numPr>
        <w:ilvl w:val="2"/>
        <w:numId w:val="6"/>
      </w:numPr>
      <w:spacing w:before="300"/>
    </w:pPr>
    <w:rPr>
      <w:b/>
      <w:color w:val="023E5C" w:themeColor="text2"/>
      <w:sz w:val="24"/>
    </w:rPr>
  </w:style>
  <w:style w:type="numbering" w:customStyle="1" w:styleId="AnnexNumbers">
    <w:name w:val="Annex Numbers"/>
    <w:uiPriority w:val="99"/>
    <w:rsid w:val="009752BE"/>
    <w:pPr>
      <w:numPr>
        <w:numId w:val="6"/>
      </w:numPr>
    </w:pPr>
  </w:style>
  <w:style w:type="paragraph" w:styleId="ListBullet">
    <w:name w:val="List Bullet"/>
    <w:basedOn w:val="Normal"/>
    <w:uiPriority w:val="99"/>
    <w:unhideWhenUsed/>
    <w:rsid w:val="00825800"/>
    <w:pPr>
      <w:numPr>
        <w:numId w:val="7"/>
      </w:numPr>
    </w:pPr>
  </w:style>
  <w:style w:type="paragraph" w:styleId="ListBullet2">
    <w:name w:val="List Bullet 2"/>
    <w:basedOn w:val="Normal"/>
    <w:uiPriority w:val="99"/>
    <w:unhideWhenUsed/>
    <w:rsid w:val="00825800"/>
    <w:pPr>
      <w:numPr>
        <w:ilvl w:val="1"/>
        <w:numId w:val="7"/>
      </w:numPr>
    </w:pPr>
  </w:style>
  <w:style w:type="paragraph" w:styleId="ListBullet3">
    <w:name w:val="List Bullet 3"/>
    <w:basedOn w:val="Normal"/>
    <w:uiPriority w:val="99"/>
    <w:unhideWhenUsed/>
    <w:rsid w:val="00825800"/>
    <w:pPr>
      <w:numPr>
        <w:ilvl w:val="2"/>
        <w:numId w:val="7"/>
      </w:numPr>
    </w:pPr>
  </w:style>
  <w:style w:type="paragraph" w:styleId="ListBullet4">
    <w:name w:val="List Bullet 4"/>
    <w:basedOn w:val="Normal"/>
    <w:uiPriority w:val="99"/>
    <w:unhideWhenUsed/>
    <w:rsid w:val="00825800"/>
    <w:pPr>
      <w:numPr>
        <w:ilvl w:val="3"/>
        <w:numId w:val="7"/>
      </w:numPr>
    </w:pPr>
  </w:style>
  <w:style w:type="paragraph" w:styleId="ListBullet5">
    <w:name w:val="List Bullet 5"/>
    <w:basedOn w:val="Normal"/>
    <w:uiPriority w:val="99"/>
    <w:unhideWhenUsed/>
    <w:rsid w:val="00825800"/>
    <w:pPr>
      <w:numPr>
        <w:ilvl w:val="4"/>
        <w:numId w:val="7"/>
      </w:numPr>
    </w:pPr>
  </w:style>
  <w:style w:type="paragraph" w:styleId="List">
    <w:name w:val="List"/>
    <w:basedOn w:val="Normal"/>
    <w:uiPriority w:val="99"/>
    <w:unhideWhenUsed/>
    <w:rsid w:val="00825800"/>
    <w:pPr>
      <w:numPr>
        <w:numId w:val="14"/>
      </w:numPr>
    </w:pPr>
    <w:rPr>
      <w:color w:val="808080" w:themeColor="background1" w:themeShade="80"/>
    </w:rPr>
  </w:style>
  <w:style w:type="paragraph" w:styleId="List2">
    <w:name w:val="List 2"/>
    <w:basedOn w:val="Normal"/>
    <w:uiPriority w:val="99"/>
    <w:unhideWhenUsed/>
    <w:rsid w:val="00CF3868"/>
    <w:pPr>
      <w:numPr>
        <w:ilvl w:val="1"/>
        <w:numId w:val="14"/>
      </w:numPr>
      <w:tabs>
        <w:tab w:val="clear" w:pos="1135"/>
      </w:tabs>
      <w:ind w:left="851" w:hanging="511"/>
    </w:pPr>
  </w:style>
  <w:style w:type="paragraph" w:styleId="List3">
    <w:name w:val="List 3"/>
    <w:basedOn w:val="Normal"/>
    <w:uiPriority w:val="99"/>
    <w:unhideWhenUsed/>
    <w:rsid w:val="00CF3868"/>
    <w:pPr>
      <w:numPr>
        <w:ilvl w:val="2"/>
        <w:numId w:val="14"/>
      </w:numPr>
      <w:tabs>
        <w:tab w:val="clear" w:pos="1419"/>
      </w:tabs>
      <w:ind w:left="1276" w:hanging="425"/>
    </w:pPr>
  </w:style>
  <w:style w:type="paragraph" w:styleId="List4">
    <w:name w:val="List 4"/>
    <w:basedOn w:val="Normal"/>
    <w:uiPriority w:val="99"/>
    <w:unhideWhenUsed/>
    <w:rsid w:val="00CF3868"/>
    <w:pPr>
      <w:numPr>
        <w:ilvl w:val="3"/>
        <w:numId w:val="14"/>
      </w:numPr>
      <w:tabs>
        <w:tab w:val="clear" w:pos="1703"/>
      </w:tabs>
      <w:ind w:left="1702" w:hanging="426"/>
    </w:pPr>
  </w:style>
  <w:style w:type="paragraph" w:styleId="List5">
    <w:name w:val="List 5"/>
    <w:basedOn w:val="Normal"/>
    <w:uiPriority w:val="99"/>
    <w:unhideWhenUsed/>
    <w:rsid w:val="00CF3868"/>
    <w:pPr>
      <w:numPr>
        <w:ilvl w:val="4"/>
        <w:numId w:val="14"/>
      </w:numPr>
      <w:tabs>
        <w:tab w:val="clear" w:pos="1987"/>
      </w:tabs>
      <w:ind w:left="2127" w:hanging="426"/>
    </w:pPr>
  </w:style>
  <w:style w:type="paragraph" w:styleId="ListNumber2">
    <w:name w:val="List Number 2"/>
    <w:basedOn w:val="Normal"/>
    <w:uiPriority w:val="4"/>
    <w:unhideWhenUsed/>
    <w:qFormat/>
    <w:rsid w:val="00825800"/>
    <w:pPr>
      <w:numPr>
        <w:ilvl w:val="1"/>
        <w:numId w:val="22"/>
      </w:numPr>
    </w:pPr>
  </w:style>
  <w:style w:type="character" w:customStyle="1" w:styleId="Strikethrough">
    <w:name w:val="Strikethrough"/>
    <w:basedOn w:val="DefaultParagraphFont"/>
    <w:uiPriority w:val="2"/>
    <w:qFormat/>
    <w:rsid w:val="00825800"/>
    <w:rPr>
      <w:strike/>
      <w:dstrike w:val="0"/>
    </w:rPr>
  </w:style>
  <w:style w:type="paragraph" w:customStyle="1" w:styleId="subNormal">
    <w:name w:val="subNormal"/>
    <w:basedOn w:val="Normal"/>
    <w:qFormat/>
    <w:rsid w:val="00825800"/>
    <w:rPr>
      <w:sz w:val="16"/>
    </w:rPr>
  </w:style>
  <w:style w:type="character" w:customStyle="1" w:styleId="subscript">
    <w:name w:val="subscript"/>
    <w:basedOn w:val="DefaultParagraphFont"/>
    <w:uiPriority w:val="2"/>
    <w:rsid w:val="00825800"/>
    <w:rPr>
      <w:vertAlign w:val="subscript"/>
    </w:rPr>
  </w:style>
  <w:style w:type="character" w:customStyle="1" w:styleId="superscript">
    <w:name w:val="superscript"/>
    <w:basedOn w:val="DefaultParagraphFont"/>
    <w:uiPriority w:val="2"/>
    <w:rsid w:val="00825800"/>
    <w:rPr>
      <w:vertAlign w:val="superscript"/>
    </w:rPr>
  </w:style>
  <w:style w:type="character" w:customStyle="1" w:styleId="Heading8Char">
    <w:name w:val="Heading 8 Char"/>
    <w:basedOn w:val="DefaultParagraphFont"/>
    <w:link w:val="Heading8"/>
    <w:uiPriority w:val="9"/>
    <w:rsid w:val="00825800"/>
    <w:rPr>
      <w:rFonts w:asciiTheme="majorHAnsi" w:eastAsiaTheme="majorEastAsia" w:hAnsiTheme="majorHAnsi" w:cstheme="majorBidi"/>
      <w:b/>
      <w:caps/>
      <w:color w:val="272727" w:themeColor="text1" w:themeTint="D8"/>
      <w:sz w:val="16"/>
      <w:szCs w:val="21"/>
    </w:rPr>
  </w:style>
  <w:style w:type="character" w:customStyle="1" w:styleId="Heading9Char">
    <w:name w:val="Heading 9 Char"/>
    <w:basedOn w:val="DefaultParagraphFont"/>
    <w:link w:val="Heading9"/>
    <w:uiPriority w:val="9"/>
    <w:rsid w:val="00825800"/>
    <w:rPr>
      <w:rFonts w:asciiTheme="majorHAnsi" w:eastAsiaTheme="majorEastAsia" w:hAnsiTheme="majorHAnsi" w:cstheme="majorBidi"/>
      <w:i/>
      <w:iCs/>
      <w:caps/>
      <w:color w:val="272727" w:themeColor="text1" w:themeTint="D8"/>
      <w:sz w:val="16"/>
      <w:szCs w:val="21"/>
    </w:rPr>
  </w:style>
  <w:style w:type="paragraph" w:styleId="Revision">
    <w:name w:val="Revision"/>
    <w:hidden/>
    <w:uiPriority w:val="99"/>
    <w:semiHidden/>
    <w:rsid w:val="00207C76"/>
    <w:pPr>
      <w:spacing w:before="0" w:after="0"/>
    </w:pPr>
  </w:style>
  <w:style w:type="numbering" w:customStyle="1" w:styleId="AnnexHeadingList">
    <w:name w:val="Annex Heading List"/>
    <w:uiPriority w:val="99"/>
    <w:rsid w:val="00825800"/>
    <w:pPr>
      <w:numPr>
        <w:numId w:val="8"/>
      </w:numPr>
    </w:pPr>
  </w:style>
  <w:style w:type="paragraph" w:customStyle="1" w:styleId="unHeading1">
    <w:name w:val="unHeading1"/>
    <w:basedOn w:val="Heading1"/>
    <w:next w:val="Normal"/>
    <w:uiPriority w:val="8"/>
    <w:qFormat/>
    <w:rsid w:val="00825800"/>
    <w:pPr>
      <w:numPr>
        <w:numId w:val="0"/>
      </w:numPr>
    </w:pPr>
  </w:style>
  <w:style w:type="paragraph" w:customStyle="1" w:styleId="Annexidentifier">
    <w:name w:val="Annex identifier"/>
    <w:basedOn w:val="unHeading1"/>
    <w:uiPriority w:val="11"/>
    <w:qFormat/>
    <w:rsid w:val="00825800"/>
    <w:pPr>
      <w:numPr>
        <w:numId w:val="9"/>
      </w:numPr>
    </w:pPr>
  </w:style>
  <w:style w:type="paragraph" w:customStyle="1" w:styleId="unHeading2">
    <w:name w:val="unHeading2"/>
    <w:basedOn w:val="Heading2"/>
    <w:uiPriority w:val="8"/>
    <w:qFormat/>
    <w:rsid w:val="00825800"/>
    <w:pPr>
      <w:numPr>
        <w:ilvl w:val="0"/>
        <w:numId w:val="0"/>
      </w:numPr>
    </w:pPr>
  </w:style>
  <w:style w:type="paragraph" w:customStyle="1" w:styleId="Annextitle">
    <w:name w:val="Annex title"/>
    <w:basedOn w:val="unHeading2"/>
    <w:uiPriority w:val="11"/>
    <w:qFormat/>
    <w:rsid w:val="00825800"/>
    <w:pPr>
      <w:contextualSpacing w:val="0"/>
    </w:pPr>
  </w:style>
  <w:style w:type="paragraph" w:customStyle="1" w:styleId="Annexidentifier2numbered">
    <w:name w:val="Annex identifier 2 numbered"/>
    <w:basedOn w:val="Annextitle"/>
    <w:uiPriority w:val="11"/>
    <w:qFormat/>
    <w:rsid w:val="00825800"/>
    <w:pPr>
      <w:numPr>
        <w:ilvl w:val="1"/>
        <w:numId w:val="9"/>
      </w:numPr>
    </w:pPr>
  </w:style>
  <w:style w:type="paragraph" w:customStyle="1" w:styleId="unHeading3">
    <w:name w:val="unHeading3"/>
    <w:basedOn w:val="Heading3"/>
    <w:uiPriority w:val="8"/>
    <w:qFormat/>
    <w:rsid w:val="00825800"/>
    <w:pPr>
      <w:numPr>
        <w:ilvl w:val="0"/>
        <w:numId w:val="0"/>
      </w:numPr>
    </w:pPr>
  </w:style>
  <w:style w:type="paragraph" w:customStyle="1" w:styleId="Annexidentifier3numbered">
    <w:name w:val="Annex identifier 3 numbered"/>
    <w:basedOn w:val="unHeading3"/>
    <w:uiPriority w:val="11"/>
    <w:qFormat/>
    <w:rsid w:val="00825800"/>
    <w:pPr>
      <w:numPr>
        <w:ilvl w:val="2"/>
        <w:numId w:val="9"/>
      </w:numPr>
    </w:pPr>
  </w:style>
  <w:style w:type="paragraph" w:customStyle="1" w:styleId="AppendixHeading1">
    <w:name w:val="Appendix Heading 1"/>
    <w:basedOn w:val="unHeading1"/>
    <w:link w:val="AppendixHeading1Char"/>
    <w:uiPriority w:val="12"/>
    <w:qFormat/>
    <w:rsid w:val="00825800"/>
    <w:pPr>
      <w:numPr>
        <w:numId w:val="24"/>
      </w:numPr>
    </w:pPr>
  </w:style>
  <w:style w:type="character" w:customStyle="1" w:styleId="AppendixHeading1Char">
    <w:name w:val="Appendix Heading 1 Char"/>
    <w:basedOn w:val="DefaultParagraphFont"/>
    <w:link w:val="AppendixHeading1"/>
    <w:uiPriority w:val="11"/>
    <w:rsid w:val="00825800"/>
    <w:rPr>
      <w:rFonts w:asciiTheme="majorHAnsi" w:eastAsiaTheme="majorEastAsia" w:hAnsiTheme="majorHAnsi" w:cstheme="majorBidi"/>
      <w:b/>
      <w:color w:val="023E5C" w:themeColor="text2"/>
      <w:kern w:val="32"/>
      <w:sz w:val="48"/>
      <w:szCs w:val="32"/>
    </w:rPr>
  </w:style>
  <w:style w:type="paragraph" w:customStyle="1" w:styleId="AppendixA">
    <w:name w:val="Appendix A."/>
    <w:basedOn w:val="AppendixHeading1"/>
    <w:link w:val="AppendixAChar"/>
    <w:qFormat/>
    <w:rsid w:val="00825800"/>
    <w:pPr>
      <w:ind w:left="2275" w:hanging="2275"/>
    </w:pPr>
    <w:rPr>
      <w:rFonts w:ascii="Arial Bold" w:hAnsi="Arial Bold"/>
    </w:rPr>
  </w:style>
  <w:style w:type="character" w:customStyle="1" w:styleId="AppendixAChar">
    <w:name w:val="Appendix A. Char"/>
    <w:basedOn w:val="AppendixHeading1Char"/>
    <w:link w:val="AppendixA"/>
    <w:rsid w:val="00825800"/>
    <w:rPr>
      <w:rFonts w:ascii="Arial Bold" w:eastAsiaTheme="majorEastAsia" w:hAnsi="Arial Bold" w:cstheme="majorBidi"/>
      <w:b/>
      <w:color w:val="023E5C" w:themeColor="text2"/>
      <w:kern w:val="32"/>
      <w:sz w:val="48"/>
      <w:szCs w:val="32"/>
    </w:rPr>
  </w:style>
  <w:style w:type="paragraph" w:customStyle="1" w:styleId="AppendixHeading2">
    <w:name w:val="Appendix Heading 2"/>
    <w:basedOn w:val="unHeading2"/>
    <w:uiPriority w:val="12"/>
    <w:qFormat/>
    <w:rsid w:val="00825800"/>
    <w:pPr>
      <w:numPr>
        <w:ilvl w:val="1"/>
        <w:numId w:val="24"/>
      </w:numPr>
      <w:contextualSpacing w:val="0"/>
    </w:pPr>
  </w:style>
  <w:style w:type="paragraph" w:customStyle="1" w:styleId="AppendixHeading3">
    <w:name w:val="Appendix Heading 3"/>
    <w:basedOn w:val="unHeading3"/>
    <w:uiPriority w:val="12"/>
    <w:qFormat/>
    <w:rsid w:val="00825800"/>
    <w:pPr>
      <w:numPr>
        <w:ilvl w:val="2"/>
        <w:numId w:val="24"/>
      </w:numPr>
      <w:contextualSpacing w:val="0"/>
    </w:pPr>
  </w:style>
  <w:style w:type="paragraph" w:customStyle="1" w:styleId="AppendixHeading3normal">
    <w:name w:val="Appendix Heading 3 normal"/>
    <w:basedOn w:val="AppendixHeading3"/>
    <w:uiPriority w:val="11"/>
    <w:qFormat/>
    <w:rsid w:val="00825800"/>
    <w:pPr>
      <w:spacing w:before="120"/>
    </w:pPr>
    <w:rPr>
      <w:b w:val="0"/>
      <w:color w:val="000000" w:themeColor="text1"/>
      <w:sz w:val="20"/>
    </w:rPr>
  </w:style>
  <w:style w:type="paragraph" w:customStyle="1" w:styleId="unHeading4">
    <w:name w:val="unHeading4"/>
    <w:basedOn w:val="Heading4"/>
    <w:uiPriority w:val="8"/>
    <w:qFormat/>
    <w:rsid w:val="00825800"/>
    <w:pPr>
      <w:numPr>
        <w:ilvl w:val="0"/>
        <w:numId w:val="0"/>
      </w:numPr>
    </w:pPr>
  </w:style>
  <w:style w:type="paragraph" w:customStyle="1" w:styleId="AppendixHeading4">
    <w:name w:val="Appendix Heading 4"/>
    <w:basedOn w:val="unHeading4"/>
    <w:uiPriority w:val="12"/>
    <w:qFormat/>
    <w:rsid w:val="00825800"/>
    <w:pPr>
      <w:numPr>
        <w:ilvl w:val="3"/>
        <w:numId w:val="24"/>
      </w:numPr>
      <w:contextualSpacing w:val="0"/>
    </w:pPr>
  </w:style>
  <w:style w:type="paragraph" w:customStyle="1" w:styleId="Appendixheading4normal">
    <w:name w:val="Appendix heading 4 normal"/>
    <w:basedOn w:val="AppendixHeading4"/>
    <w:uiPriority w:val="11"/>
    <w:qFormat/>
    <w:rsid w:val="00825800"/>
    <w:pPr>
      <w:spacing w:before="120"/>
    </w:pPr>
    <w:rPr>
      <w:b w:val="0"/>
      <w:color w:val="000000" w:themeColor="text1"/>
      <w:sz w:val="20"/>
    </w:rPr>
  </w:style>
  <w:style w:type="numbering" w:customStyle="1" w:styleId="AppendixList">
    <w:name w:val="Appendix List"/>
    <w:uiPriority w:val="99"/>
    <w:rsid w:val="00825800"/>
    <w:pPr>
      <w:numPr>
        <w:numId w:val="29"/>
      </w:numPr>
    </w:pPr>
  </w:style>
  <w:style w:type="character" w:customStyle="1" w:styleId="Authorexampletext">
    <w:name w:val="Author example text"/>
    <w:basedOn w:val="DefaultParagraphFont"/>
    <w:uiPriority w:val="2"/>
    <w:qFormat/>
    <w:rsid w:val="00825800"/>
    <w:rPr>
      <w:color w:val="0080A2" w:themeColor="accent2"/>
    </w:rPr>
  </w:style>
  <w:style w:type="character" w:customStyle="1" w:styleId="Authorinstruction">
    <w:name w:val="Author instruction"/>
    <w:uiPriority w:val="1"/>
    <w:qFormat/>
    <w:rsid w:val="00825800"/>
    <w:rPr>
      <w:color w:val="FF0000"/>
    </w:rPr>
  </w:style>
  <w:style w:type="character" w:customStyle="1" w:styleId="AUTHORTOREVIEW">
    <w:name w:val="AUTHOR TO REVIEW"/>
    <w:basedOn w:val="DefaultParagraphFont"/>
    <w:uiPriority w:val="2"/>
    <w:qFormat/>
    <w:rsid w:val="00825800"/>
    <w:rPr>
      <w:bdr w:val="none" w:sz="0" w:space="0" w:color="auto"/>
      <w:shd w:val="clear" w:color="auto" w:fill="FFFF00"/>
    </w:rPr>
  </w:style>
  <w:style w:type="paragraph" w:customStyle="1" w:styleId="blockquote">
    <w:name w:val="block quote"/>
    <w:basedOn w:val="Normal"/>
    <w:next w:val="Normal"/>
    <w:uiPriority w:val="19"/>
    <w:rsid w:val="00825800"/>
    <w:pPr>
      <w:ind w:left="851" w:right="851"/>
    </w:pPr>
    <w:rPr>
      <w:iCs/>
    </w:rPr>
  </w:style>
  <w:style w:type="character" w:customStyle="1" w:styleId="bold">
    <w:name w:val="bold"/>
    <w:basedOn w:val="DefaultParagraphFont"/>
    <w:uiPriority w:val="1"/>
    <w:qFormat/>
    <w:rsid w:val="00825800"/>
    <w:rPr>
      <w:b/>
      <w:bCs/>
      <w:color w:val="auto"/>
    </w:rPr>
  </w:style>
  <w:style w:type="character" w:customStyle="1" w:styleId="Changeshading">
    <w:name w:val="Change shading"/>
    <w:basedOn w:val="DefaultParagraphFont"/>
    <w:uiPriority w:val="2"/>
    <w:qFormat/>
    <w:rsid w:val="00825800"/>
    <w:rPr>
      <w:bdr w:val="none" w:sz="0" w:space="0" w:color="auto"/>
      <w:shd w:val="clear" w:color="auto" w:fill="D9D9D9" w:themeFill="background1" w:themeFillShade="D9"/>
    </w:rPr>
  </w:style>
  <w:style w:type="paragraph" w:customStyle="1" w:styleId="Heading2normal">
    <w:name w:val="Heading 2 normal"/>
    <w:basedOn w:val="Heading2"/>
    <w:uiPriority w:val="9"/>
    <w:qFormat/>
    <w:rsid w:val="00825800"/>
    <w:pPr>
      <w:spacing w:before="120"/>
    </w:pPr>
    <w:rPr>
      <w:b w:val="0"/>
      <w:color w:val="000000" w:themeColor="text1"/>
      <w:sz w:val="20"/>
    </w:rPr>
  </w:style>
  <w:style w:type="paragraph" w:customStyle="1" w:styleId="Heading3normal">
    <w:name w:val="Heading 3 normal"/>
    <w:basedOn w:val="Heading3"/>
    <w:uiPriority w:val="9"/>
    <w:qFormat/>
    <w:rsid w:val="00825800"/>
    <w:pPr>
      <w:spacing w:before="120"/>
      <w:contextualSpacing w:val="0"/>
    </w:pPr>
    <w:rPr>
      <w:b w:val="0"/>
      <w:color w:val="000000" w:themeColor="text1"/>
      <w:sz w:val="20"/>
    </w:rPr>
  </w:style>
  <w:style w:type="paragraph" w:customStyle="1" w:styleId="Heading4normal">
    <w:name w:val="Heading 4 normal"/>
    <w:basedOn w:val="Heading4"/>
    <w:uiPriority w:val="9"/>
    <w:qFormat/>
    <w:rsid w:val="00825800"/>
    <w:pPr>
      <w:spacing w:before="120"/>
      <w:contextualSpacing w:val="0"/>
    </w:pPr>
    <w:rPr>
      <w:b w:val="0"/>
      <w:color w:val="000000" w:themeColor="text1"/>
      <w:sz w:val="20"/>
    </w:rPr>
  </w:style>
  <w:style w:type="paragraph" w:customStyle="1" w:styleId="Imagesourcecaption">
    <w:name w:val="Image source caption"/>
    <w:basedOn w:val="Caption"/>
    <w:uiPriority w:val="20"/>
    <w:qFormat/>
    <w:rsid w:val="00825800"/>
    <w:pPr>
      <w:spacing w:after="240"/>
    </w:pPr>
    <w:rPr>
      <w:color w:val="000000" w:themeColor="text1"/>
      <w:sz w:val="16"/>
    </w:rPr>
  </w:style>
  <w:style w:type="character" w:customStyle="1" w:styleId="italics">
    <w:name w:val="italics"/>
    <w:basedOn w:val="DefaultParagraphFont"/>
    <w:uiPriority w:val="1"/>
    <w:qFormat/>
    <w:rsid w:val="00825800"/>
    <w:rPr>
      <w:i/>
      <w:iCs/>
    </w:rPr>
  </w:style>
  <w:style w:type="paragraph" w:styleId="ListContinue">
    <w:name w:val="List Continue"/>
    <w:basedOn w:val="Normal"/>
    <w:uiPriority w:val="99"/>
    <w:unhideWhenUsed/>
    <w:rsid w:val="00825800"/>
    <w:pPr>
      <w:ind w:left="284"/>
    </w:pPr>
  </w:style>
  <w:style w:type="paragraph" w:styleId="ListContinue2">
    <w:name w:val="List Continue 2"/>
    <w:basedOn w:val="Normal"/>
    <w:uiPriority w:val="99"/>
    <w:unhideWhenUsed/>
    <w:rsid w:val="00825800"/>
    <w:pPr>
      <w:ind w:left="567"/>
    </w:pPr>
  </w:style>
  <w:style w:type="paragraph" w:styleId="ListContinue3">
    <w:name w:val="List Continue 3"/>
    <w:basedOn w:val="Normal"/>
    <w:uiPriority w:val="99"/>
    <w:unhideWhenUsed/>
    <w:rsid w:val="00825800"/>
    <w:pPr>
      <w:ind w:left="851"/>
    </w:pPr>
  </w:style>
  <w:style w:type="paragraph" w:styleId="ListContinue4">
    <w:name w:val="List Continue 4"/>
    <w:basedOn w:val="Normal"/>
    <w:uiPriority w:val="99"/>
    <w:semiHidden/>
    <w:unhideWhenUsed/>
    <w:rsid w:val="00825800"/>
    <w:pPr>
      <w:ind w:left="1134"/>
    </w:pPr>
  </w:style>
  <w:style w:type="paragraph" w:styleId="ListContinue5">
    <w:name w:val="List Continue 5"/>
    <w:basedOn w:val="Normal"/>
    <w:uiPriority w:val="99"/>
    <w:unhideWhenUsed/>
    <w:rsid w:val="00825800"/>
    <w:pPr>
      <w:ind w:left="1418"/>
    </w:pPr>
  </w:style>
  <w:style w:type="paragraph" w:styleId="ListNumber">
    <w:name w:val="List Number"/>
    <w:basedOn w:val="Normal"/>
    <w:uiPriority w:val="4"/>
    <w:unhideWhenUsed/>
    <w:qFormat/>
    <w:rsid w:val="00825800"/>
    <w:pPr>
      <w:numPr>
        <w:numId w:val="22"/>
      </w:numPr>
    </w:pPr>
    <w:rPr>
      <w:vanish/>
      <w:color w:val="787878" w:themeColor="background2" w:themeShade="80"/>
    </w:rPr>
  </w:style>
  <w:style w:type="paragraph" w:styleId="ListNumber3">
    <w:name w:val="List Number 3"/>
    <w:basedOn w:val="Normal"/>
    <w:uiPriority w:val="4"/>
    <w:unhideWhenUsed/>
    <w:qFormat/>
    <w:rsid w:val="00825800"/>
    <w:pPr>
      <w:numPr>
        <w:ilvl w:val="2"/>
        <w:numId w:val="22"/>
      </w:numPr>
      <w:ind w:left="851"/>
    </w:pPr>
  </w:style>
  <w:style w:type="paragraph" w:styleId="ListNumber4">
    <w:name w:val="List Number 4"/>
    <w:basedOn w:val="Normal"/>
    <w:uiPriority w:val="99"/>
    <w:unhideWhenUsed/>
    <w:rsid w:val="00825800"/>
    <w:pPr>
      <w:numPr>
        <w:ilvl w:val="3"/>
        <w:numId w:val="22"/>
      </w:numPr>
      <w:ind w:left="1135"/>
    </w:pPr>
  </w:style>
  <w:style w:type="paragraph" w:styleId="ListNumber5">
    <w:name w:val="List Number 5"/>
    <w:basedOn w:val="Normal"/>
    <w:uiPriority w:val="99"/>
    <w:unhideWhenUsed/>
    <w:rsid w:val="00825800"/>
    <w:pPr>
      <w:numPr>
        <w:ilvl w:val="4"/>
        <w:numId w:val="22"/>
      </w:numPr>
      <w:ind w:left="1418"/>
    </w:pPr>
  </w:style>
  <w:style w:type="character" w:customStyle="1" w:styleId="ListParagraphChar">
    <w:name w:val="List Paragraph Char"/>
    <w:link w:val="ListParagraph"/>
    <w:uiPriority w:val="34"/>
    <w:locked/>
    <w:rsid w:val="00825800"/>
    <w:rPr>
      <w:rFonts w:ascii="Arial" w:hAnsi="Arial"/>
      <w:color w:val="auto"/>
      <w:kern w:val="2"/>
      <w14:ligatures w14:val="standardContextual"/>
    </w:rPr>
  </w:style>
  <w:style w:type="table" w:customStyle="1" w:styleId="ManualTable1">
    <w:name w:val="Manual Table1"/>
    <w:basedOn w:val="TableNormal"/>
    <w:uiPriority w:val="99"/>
    <w:rsid w:val="00825800"/>
    <w:pPr>
      <w:spacing w:before="60" w:after="6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pPr>
        <w:wordWrap/>
        <w:spacing w:beforeLines="0" w:before="120" w:beforeAutospacing="0" w:afterLines="0" w:after="120" w:afterAutospacing="0"/>
        <w:contextualSpacing w:val="0"/>
      </w:pPr>
      <w:rPr>
        <w:rFonts w:ascii="Arial" w:hAnsi="Arial"/>
        <w:b/>
        <w:color w:val="FFFFFF" w:themeColor="background1"/>
        <w:sz w:val="20"/>
      </w:rPr>
      <w:tblPr/>
      <w:tcPr>
        <w:shd w:val="clear" w:color="auto" w:fill="0080A2" w:themeFill="accent2"/>
      </w:tcPr>
    </w:tblStylePr>
  </w:style>
  <w:style w:type="character" w:customStyle="1" w:styleId="NoSpacingChar">
    <w:name w:val="No Spacing Char"/>
    <w:basedOn w:val="DefaultParagraphFont"/>
    <w:link w:val="NoSpacing"/>
    <w:uiPriority w:val="1"/>
    <w:rsid w:val="00825800"/>
  </w:style>
  <w:style w:type="paragraph" w:customStyle="1" w:styleId="normalafterlisttable">
    <w:name w:val="normal after list/table"/>
    <w:basedOn w:val="Normal"/>
    <w:uiPriority w:val="19"/>
    <w:qFormat/>
    <w:rsid w:val="00825800"/>
    <w:pPr>
      <w:spacing w:before="240"/>
    </w:pPr>
  </w:style>
  <w:style w:type="paragraph" w:customStyle="1" w:styleId="normalcentred">
    <w:name w:val="normal centred"/>
    <w:basedOn w:val="Normal"/>
    <w:uiPriority w:val="19"/>
    <w:qFormat/>
    <w:rsid w:val="00825800"/>
    <w:pPr>
      <w:jc w:val="center"/>
    </w:pPr>
  </w:style>
  <w:style w:type="paragraph" w:styleId="NormalIndent">
    <w:name w:val="Normal Indent"/>
    <w:basedOn w:val="Normal"/>
    <w:uiPriority w:val="99"/>
    <w:semiHidden/>
    <w:unhideWhenUsed/>
    <w:rsid w:val="00825800"/>
    <w:pPr>
      <w:ind w:left="284"/>
    </w:pPr>
  </w:style>
  <w:style w:type="paragraph" w:customStyle="1" w:styleId="Note">
    <w:name w:val="Note"/>
    <w:basedOn w:val="NotesBoxTextHanging"/>
    <w:link w:val="NoteChar1"/>
    <w:qFormat/>
    <w:rsid w:val="00825800"/>
  </w:style>
  <w:style w:type="paragraph" w:customStyle="1" w:styleId="Note2">
    <w:name w:val="Note2"/>
    <w:basedOn w:val="Note"/>
    <w:uiPriority w:val="19"/>
    <w:qFormat/>
    <w:rsid w:val="00825800"/>
    <w:pPr>
      <w:ind w:left="1418" w:hanging="851"/>
    </w:pPr>
  </w:style>
  <w:style w:type="paragraph" w:customStyle="1" w:styleId="Note3">
    <w:name w:val="Note3"/>
    <w:basedOn w:val="Note2"/>
    <w:uiPriority w:val="19"/>
    <w:qFormat/>
    <w:rsid w:val="00825800"/>
    <w:pPr>
      <w:ind w:left="1702"/>
    </w:pPr>
    <w:rPr>
      <w:bCs/>
    </w:rPr>
  </w:style>
  <w:style w:type="paragraph" w:styleId="Salutation">
    <w:name w:val="Salutation"/>
    <w:next w:val="Signature"/>
    <w:link w:val="SalutationChar"/>
    <w:uiPriority w:val="99"/>
    <w:semiHidden/>
    <w:rsid w:val="00825800"/>
    <w:pPr>
      <w:spacing w:after="60" w:line="264" w:lineRule="auto"/>
    </w:pPr>
    <w:rPr>
      <w:rFonts w:ascii="Arial" w:eastAsiaTheme="minorEastAsia" w:hAnsi="Arial"/>
      <w:color w:val="auto"/>
      <w:sz w:val="22"/>
      <w:szCs w:val="22"/>
      <w:lang w:eastAsia="en-AU"/>
    </w:rPr>
  </w:style>
  <w:style w:type="character" w:customStyle="1" w:styleId="SalutationChar">
    <w:name w:val="Salutation Char"/>
    <w:basedOn w:val="DefaultParagraphFont"/>
    <w:link w:val="Salutation"/>
    <w:uiPriority w:val="99"/>
    <w:semiHidden/>
    <w:rsid w:val="00825800"/>
    <w:rPr>
      <w:rFonts w:ascii="Arial" w:eastAsiaTheme="minorEastAsia" w:hAnsi="Arial"/>
      <w:color w:val="auto"/>
      <w:sz w:val="22"/>
      <w:szCs w:val="22"/>
      <w:lang w:eastAsia="en-AU"/>
    </w:rPr>
  </w:style>
  <w:style w:type="paragraph" w:styleId="Signature">
    <w:name w:val="Signature"/>
    <w:basedOn w:val="Normal"/>
    <w:link w:val="SignatureChar"/>
    <w:uiPriority w:val="99"/>
    <w:semiHidden/>
    <w:rsid w:val="00825800"/>
    <w:pPr>
      <w:suppressAutoHyphens w:val="0"/>
      <w:spacing w:before="0" w:after="0"/>
    </w:pPr>
    <w:rPr>
      <w:rFonts w:eastAsiaTheme="minorEastAsia"/>
      <w:sz w:val="22"/>
      <w:szCs w:val="22"/>
      <w:lang w:eastAsia="en-AU"/>
    </w:rPr>
  </w:style>
  <w:style w:type="character" w:customStyle="1" w:styleId="SignatureChar">
    <w:name w:val="Signature Char"/>
    <w:basedOn w:val="DefaultParagraphFont"/>
    <w:link w:val="Signature"/>
    <w:uiPriority w:val="99"/>
    <w:semiHidden/>
    <w:rsid w:val="00825800"/>
    <w:rPr>
      <w:rFonts w:ascii="Arial" w:eastAsiaTheme="minorEastAsia" w:hAnsi="Arial"/>
      <w:color w:val="auto"/>
      <w:kern w:val="2"/>
      <w:sz w:val="22"/>
      <w:szCs w:val="22"/>
      <w:lang w:eastAsia="en-AU"/>
      <w14:ligatures w14:val="standardContextual"/>
    </w:rPr>
  </w:style>
  <w:style w:type="table" w:customStyle="1" w:styleId="SD-reference">
    <w:name w:val="SD - reference"/>
    <w:basedOn w:val="TableNormal"/>
    <w:uiPriority w:val="99"/>
    <w:rsid w:val="00825800"/>
    <w:pPr>
      <w:spacing w:after="0"/>
    </w:pPr>
    <w:rPr>
      <w:rFonts w:ascii="Arial" w:hAnsi="Arial"/>
    </w:rPr>
    <w:tblPr>
      <w:tblBorders>
        <w:top w:val="single" w:sz="4" w:space="0" w:color="13B5EA" w:themeColor="accent1"/>
        <w:left w:val="single" w:sz="4" w:space="0" w:color="13B5EA" w:themeColor="accent1"/>
        <w:bottom w:val="single" w:sz="4" w:space="0" w:color="13B5EA" w:themeColor="accent1"/>
        <w:right w:val="single" w:sz="4" w:space="0" w:color="13B5EA" w:themeColor="accent1"/>
      </w:tblBorders>
      <w:tblCellMar>
        <w:top w:w="113" w:type="dxa"/>
        <w:left w:w="284" w:type="dxa"/>
        <w:bottom w:w="170" w:type="dxa"/>
        <w:right w:w="284" w:type="dxa"/>
      </w:tblCellMar>
    </w:tblPr>
    <w:tcPr>
      <w:shd w:val="clear" w:color="auto" w:fill="auto"/>
    </w:tcPr>
  </w:style>
  <w:style w:type="table" w:customStyle="1" w:styleId="SDadvisory">
    <w:name w:val="SD advisory"/>
    <w:basedOn w:val="TableNormal"/>
    <w:uiPriority w:val="99"/>
    <w:rsid w:val="00825800"/>
    <w:pPr>
      <w:spacing w:after="0"/>
    </w:pPr>
    <w:rPr>
      <w:rFonts w:ascii="Arial" w:hAnsi="Arial"/>
    </w:rPr>
    <w:tblPr>
      <w:tblBorders>
        <w:top w:val="single" w:sz="4" w:space="0" w:color="0080A2" w:themeColor="accent2"/>
        <w:left w:val="single" w:sz="4" w:space="0" w:color="0080A2" w:themeColor="accent2"/>
        <w:bottom w:val="single" w:sz="4" w:space="0" w:color="0080A2" w:themeColor="accent2"/>
        <w:right w:val="single" w:sz="4" w:space="0" w:color="0080A2" w:themeColor="accent2"/>
      </w:tblBorders>
      <w:tblCellMar>
        <w:top w:w="57" w:type="dxa"/>
        <w:left w:w="284" w:type="dxa"/>
        <w:bottom w:w="170" w:type="dxa"/>
        <w:right w:w="284" w:type="dxa"/>
      </w:tblCellMar>
    </w:tblPr>
    <w:tcPr>
      <w:shd w:val="clear" w:color="auto" w:fill="CFF0FB" w:themeFill="accent1" w:themeFillTint="33"/>
    </w:tcPr>
  </w:style>
  <w:style w:type="numbering" w:customStyle="1" w:styleId="SDbulletlist">
    <w:name w:val="SD bullet list"/>
    <w:uiPriority w:val="99"/>
    <w:rsid w:val="00825800"/>
    <w:pPr>
      <w:numPr>
        <w:numId w:val="7"/>
      </w:numPr>
    </w:pPr>
  </w:style>
  <w:style w:type="numbering" w:customStyle="1" w:styleId="SDtablelist">
    <w:name w:val="SD table list"/>
    <w:uiPriority w:val="99"/>
    <w:rsid w:val="00825800"/>
    <w:pPr>
      <w:numPr>
        <w:numId w:val="17"/>
      </w:numPr>
    </w:pPr>
  </w:style>
  <w:style w:type="paragraph" w:customStyle="1" w:styleId="Tabletext">
    <w:name w:val="Table text"/>
    <w:basedOn w:val="Normal"/>
    <w:qFormat/>
    <w:rsid w:val="00825800"/>
    <w:pPr>
      <w:spacing w:before="0" w:after="0"/>
    </w:pPr>
    <w:rPr>
      <w:rFonts w:ascii="Arial" w:eastAsia="Times New Roman" w:hAnsi="Arial" w:cs="Arial"/>
      <w:color w:val="000000"/>
    </w:rPr>
  </w:style>
  <w:style w:type="paragraph" w:customStyle="1" w:styleId="Tablebullet">
    <w:name w:val="Table bullet"/>
    <w:basedOn w:val="Tabletext"/>
    <w:qFormat/>
    <w:rsid w:val="00825800"/>
    <w:pPr>
      <w:numPr>
        <w:numId w:val="18"/>
      </w:numPr>
    </w:pPr>
  </w:style>
  <w:style w:type="paragraph" w:customStyle="1" w:styleId="Tablebullet20">
    <w:name w:val="Table bullet 2"/>
    <w:basedOn w:val="Tablebullet"/>
    <w:uiPriority w:val="4"/>
    <w:qFormat/>
    <w:rsid w:val="00825800"/>
    <w:pPr>
      <w:numPr>
        <w:numId w:val="27"/>
      </w:numPr>
      <w:ind w:left="709" w:hanging="425"/>
    </w:pPr>
    <w:rPr>
      <w:color w:val="auto"/>
    </w:rPr>
  </w:style>
  <w:style w:type="paragraph" w:customStyle="1" w:styleId="Tablebullet2">
    <w:name w:val="Table bullet2"/>
    <w:basedOn w:val="Tablebullet"/>
    <w:uiPriority w:val="29"/>
    <w:semiHidden/>
    <w:unhideWhenUsed/>
    <w:qFormat/>
    <w:rsid w:val="00825800"/>
    <w:pPr>
      <w:numPr>
        <w:ilvl w:val="1"/>
      </w:numPr>
    </w:pPr>
  </w:style>
  <w:style w:type="paragraph" w:customStyle="1" w:styleId="TableHeader">
    <w:name w:val="Table Header"/>
    <w:rsid w:val="00825800"/>
    <w:pPr>
      <w:spacing w:before="60" w:after="60" w:line="264" w:lineRule="auto"/>
    </w:pPr>
    <w:rPr>
      <w:rFonts w:ascii="Arial" w:eastAsiaTheme="minorEastAsia" w:hAnsi="Arial"/>
      <w:b/>
      <w:color w:val="auto"/>
      <w:sz w:val="22"/>
      <w:szCs w:val="22"/>
      <w:lang w:eastAsia="en-AU"/>
    </w:rPr>
  </w:style>
  <w:style w:type="numbering" w:customStyle="1" w:styleId="TablelistAC">
    <w:name w:val="Table list AC"/>
    <w:uiPriority w:val="99"/>
    <w:rsid w:val="00825800"/>
    <w:pPr>
      <w:numPr>
        <w:numId w:val="30"/>
      </w:numPr>
    </w:pPr>
  </w:style>
  <w:style w:type="paragraph" w:customStyle="1" w:styleId="tablelistAC1">
    <w:name w:val="table list AC1"/>
    <w:basedOn w:val="Tabletext"/>
    <w:uiPriority w:val="29"/>
    <w:rsid w:val="00825800"/>
    <w:pPr>
      <w:numPr>
        <w:numId w:val="25"/>
      </w:numPr>
    </w:pPr>
    <w:rPr>
      <w:color w:val="808080" w:themeColor="background1" w:themeShade="80"/>
    </w:rPr>
  </w:style>
  <w:style w:type="paragraph" w:customStyle="1" w:styleId="tablelistAC2">
    <w:name w:val="table list AC2"/>
    <w:basedOn w:val="tablelistAC1"/>
    <w:uiPriority w:val="29"/>
    <w:qFormat/>
    <w:rsid w:val="00825800"/>
    <w:pPr>
      <w:numPr>
        <w:ilvl w:val="1"/>
      </w:numPr>
    </w:pPr>
    <w:rPr>
      <w:color w:val="000000" w:themeColor="text1"/>
    </w:rPr>
  </w:style>
  <w:style w:type="paragraph" w:customStyle="1" w:styleId="tablelistAC3">
    <w:name w:val="table list AC3"/>
    <w:basedOn w:val="tablelistAC2"/>
    <w:uiPriority w:val="29"/>
    <w:rsid w:val="00825800"/>
    <w:pPr>
      <w:numPr>
        <w:ilvl w:val="2"/>
      </w:numPr>
    </w:pPr>
  </w:style>
  <w:style w:type="paragraph" w:customStyle="1" w:styleId="tablelistAC4">
    <w:name w:val="table list AC4"/>
    <w:basedOn w:val="tablelistAC3"/>
    <w:uiPriority w:val="29"/>
    <w:rsid w:val="00825800"/>
    <w:pPr>
      <w:numPr>
        <w:ilvl w:val="3"/>
      </w:numPr>
    </w:pPr>
  </w:style>
  <w:style w:type="paragraph" w:customStyle="1" w:styleId="Tabletextcentred">
    <w:name w:val="Table text centred"/>
    <w:basedOn w:val="Tabletext"/>
    <w:uiPriority w:val="29"/>
    <w:rsid w:val="00825800"/>
    <w:pPr>
      <w:jc w:val="center"/>
    </w:pPr>
  </w:style>
  <w:style w:type="character" w:customStyle="1" w:styleId="underline">
    <w:name w:val="underline"/>
    <w:basedOn w:val="DefaultParagraphFont"/>
    <w:uiPriority w:val="2"/>
    <w:rsid w:val="00825800"/>
    <w:rPr>
      <w:u w:val="single"/>
    </w:rPr>
  </w:style>
  <w:style w:type="paragraph" w:customStyle="1" w:styleId="unHeading5">
    <w:name w:val="unHeading5"/>
    <w:basedOn w:val="Heading5"/>
    <w:uiPriority w:val="8"/>
    <w:rsid w:val="00825800"/>
    <w:pPr>
      <w:numPr>
        <w:ilvl w:val="0"/>
        <w:numId w:val="0"/>
      </w:numPr>
    </w:pPr>
    <w:rPr>
      <w:sz w:val="20"/>
    </w:rPr>
  </w:style>
  <w:style w:type="character" w:styleId="UnresolvedMention">
    <w:name w:val="Unresolved Mention"/>
    <w:basedOn w:val="DefaultParagraphFont"/>
    <w:uiPriority w:val="99"/>
    <w:semiHidden/>
    <w:unhideWhenUsed/>
    <w:rsid w:val="00825800"/>
    <w:rPr>
      <w:color w:val="605E5C"/>
      <w:shd w:val="clear" w:color="auto" w:fill="E1DFDD"/>
    </w:rPr>
  </w:style>
  <w:style w:type="paragraph" w:customStyle="1" w:styleId="Footer-section2">
    <w:name w:val="Footer - section 2"/>
    <w:basedOn w:val="Footer"/>
    <w:uiPriority w:val="19"/>
    <w:rsid w:val="00825800"/>
    <w:pPr>
      <w:pBdr>
        <w:top w:val="single" w:sz="6" w:space="4" w:color="000000" w:themeColor="text1"/>
      </w:pBdr>
      <w:spacing w:before="120" w:after="120"/>
    </w:pPr>
  </w:style>
  <w:style w:type="numbering" w:customStyle="1" w:styleId="ACListaiA1">
    <w:name w:val="AC List a i A 1"/>
    <w:uiPriority w:val="99"/>
    <w:rsid w:val="00825800"/>
    <w:pPr>
      <w:numPr>
        <w:numId w:val="21"/>
      </w:numPr>
    </w:pPr>
  </w:style>
  <w:style w:type="numbering" w:customStyle="1" w:styleId="NPRMListaiA1">
    <w:name w:val="NPRM List a i A 1"/>
    <w:uiPriority w:val="99"/>
    <w:rsid w:val="00825800"/>
    <w:pPr>
      <w:numPr>
        <w:numId w:val="28"/>
      </w:numPr>
    </w:pPr>
  </w:style>
  <w:style w:type="table" w:customStyle="1" w:styleId="SD-generalcontent">
    <w:name w:val="SD - general content"/>
    <w:basedOn w:val="TableNormal"/>
    <w:uiPriority w:val="99"/>
    <w:rsid w:val="00825800"/>
    <w:pPr>
      <w:spacing w:before="0" w:after="0"/>
    </w:pPr>
    <w:rPr>
      <w:rFonts w:ascii="Arial" w:eastAsia="Calibri" w:hAnsi="Arial" w:cs="Times New Roman"/>
    </w:rPr>
    <w:tblPr>
      <w:tblStyleRowBandSize w:val="1"/>
      <w:tblStyleColBandSize w:val="1"/>
      <w:tblBorders>
        <w:top w:val="single" w:sz="4" w:space="0" w:color="0080A2"/>
        <w:bottom w:val="single" w:sz="4" w:space="0" w:color="0080A2"/>
        <w:insideH w:val="single" w:sz="4" w:space="0" w:color="0080A2"/>
      </w:tblBorders>
      <w:tblCellMar>
        <w:top w:w="85" w:type="dxa"/>
        <w:left w:w="57" w:type="dxa"/>
        <w:bottom w:w="85" w:type="dxa"/>
        <w:right w:w="57" w:type="dxa"/>
      </w:tblCellMar>
    </w:tblPr>
    <w:tcPr>
      <w:shd w:val="clear" w:color="auto" w:fill="auto"/>
    </w:tcPr>
    <w:tblStylePr w:type="firstRow">
      <w:pPr>
        <w:wordWrap/>
        <w:jc w:val="left"/>
      </w:pPr>
      <w:rPr>
        <w:rFonts w:ascii="Arial" w:hAnsi="Arial"/>
        <w:b/>
        <w:color w:val="FFFFFF"/>
        <w:sz w:val="20"/>
      </w:rPr>
      <w:tblPr/>
      <w:tcPr>
        <w:tcBorders>
          <w:top w:val="nil"/>
          <w:left w:val="nil"/>
          <w:bottom w:val="nil"/>
          <w:right w:val="nil"/>
          <w:insideH w:val="single" w:sz="4" w:space="0" w:color="FFFFFF" w:themeColor="background1"/>
          <w:insideV w:val="single" w:sz="4" w:space="0" w:color="FFFFFF" w:themeColor="background1"/>
          <w:tl2br w:val="nil"/>
          <w:tr2bl w:val="nil"/>
        </w:tcBorders>
        <w:shd w:val="clear" w:color="auto" w:fill="0080A2"/>
      </w:tcPr>
    </w:tblStylePr>
    <w:tblStylePr w:type="lastRow">
      <w:tblPr/>
      <w:tcPr>
        <w:shd w:val="clear" w:color="auto" w:fill="EBF6FC"/>
      </w:tcPr>
    </w:tblStylePr>
    <w:tblStylePr w:type="firstCol">
      <w:rPr>
        <w:b/>
      </w:rPr>
    </w:tblStylePr>
    <w:tblStylePr w:type="lastCol">
      <w:pPr>
        <w:jc w:val="right"/>
      </w:pPr>
    </w:tblStylePr>
    <w:tblStylePr w:type="band1Vert">
      <w:tblPr/>
      <w:tcPr>
        <w:shd w:val="clear" w:color="auto" w:fill="F0F0F0"/>
      </w:tcPr>
    </w:tblStylePr>
    <w:tblStylePr w:type="band1Horz">
      <w:tblPr/>
      <w:tcPr>
        <w:shd w:val="clear" w:color="auto" w:fill="F0F0F0"/>
      </w:tcPr>
    </w:tblStylePr>
  </w:style>
  <w:style w:type="character" w:customStyle="1" w:styleId="DRAFT">
    <w:name w:val="DRAFT"/>
    <w:basedOn w:val="DefaultParagraphFont"/>
    <w:uiPriority w:val="2"/>
    <w:qFormat/>
    <w:rsid w:val="00825800"/>
    <w:rPr>
      <w:color w:val="FF0000"/>
    </w:rPr>
  </w:style>
  <w:style w:type="table" w:customStyle="1" w:styleId="Table-SD">
    <w:name w:val="Table - SD"/>
    <w:basedOn w:val="TableNormal"/>
    <w:uiPriority w:val="99"/>
    <w:rsid w:val="00825800"/>
    <w:pPr>
      <w:spacing w:before="0" w:after="0"/>
    </w:pPr>
    <w:rPr>
      <w:rFonts w:ascii="Arial" w:eastAsia="Times New Roman" w:hAnsi="Arial" w:cs="Times New Roman"/>
      <w:lang w:eastAsia="en-AU"/>
    </w:rPr>
    <w:tblPr>
      <w:tblStyleRowBandSize w:val="1"/>
      <w:tblStyleColBandSize w:val="1"/>
      <w:tblBorders>
        <w:bottom w:val="single" w:sz="4" w:space="0" w:color="0080A2" w:themeColor="accent2"/>
        <w:insideH w:val="single" w:sz="4" w:space="0" w:color="0080A2" w:themeColor="accent2"/>
      </w:tblBorders>
      <w:tblCellMar>
        <w:top w:w="85" w:type="dxa"/>
        <w:left w:w="57" w:type="dxa"/>
        <w:bottom w:w="85" w:type="dxa"/>
        <w:right w:w="57" w:type="dxa"/>
      </w:tblCellMar>
    </w:tblPr>
    <w:tblStylePr w:type="firstRow">
      <w:rPr>
        <w:b/>
        <w:color w:val="FFFFFF"/>
      </w:rPr>
      <w:tblPr/>
      <w:tcPr>
        <w:tcBorders>
          <w:top w:val="nil"/>
          <w:left w:val="nil"/>
          <w:bottom w:val="nil"/>
          <w:right w:val="nil"/>
          <w:insideH w:val="nil"/>
          <w:insideV w:val="nil"/>
          <w:tl2br w:val="nil"/>
          <w:tr2bl w:val="nil"/>
        </w:tcBorders>
        <w:shd w:val="clear" w:color="auto" w:fill="0080A2" w:themeFill="accent2"/>
      </w:tcPr>
    </w:tblStylePr>
    <w:tblStylePr w:type="lastRow">
      <w:tblPr/>
      <w:tcPr>
        <w:shd w:val="clear" w:color="auto" w:fill="EBF6FC"/>
      </w:tcPr>
    </w:tblStylePr>
    <w:tblStylePr w:type="firstCol">
      <w:rPr>
        <w:b/>
      </w:rPr>
    </w:tblStylePr>
    <w:tblStylePr w:type="lastCol">
      <w:pPr>
        <w:jc w:val="right"/>
      </w:pPr>
    </w:tblStylePr>
    <w:tblStylePr w:type="band1Vert">
      <w:tblPr/>
      <w:tcPr>
        <w:shd w:val="clear" w:color="auto" w:fill="F0F0F0"/>
      </w:tcPr>
    </w:tblStylePr>
    <w:tblStylePr w:type="band1Horz">
      <w:tblPr/>
      <w:tcPr>
        <w:shd w:val="clear" w:color="auto" w:fill="F0F0F0"/>
      </w:tcPr>
    </w:tblStylePr>
  </w:style>
  <w:style w:type="numbering" w:customStyle="1" w:styleId="TableBullets">
    <w:name w:val="Table Bullets"/>
    <w:uiPriority w:val="99"/>
    <w:rsid w:val="00825800"/>
    <w:pPr>
      <w:numPr>
        <w:numId w:val="18"/>
      </w:numPr>
    </w:pPr>
  </w:style>
  <w:style w:type="table" w:customStyle="1" w:styleId="SD-MOStable">
    <w:name w:val="SD - MOS table"/>
    <w:basedOn w:val="TableNormal"/>
    <w:uiPriority w:val="99"/>
    <w:rsid w:val="00825800"/>
    <w:pPr>
      <w:spacing w:before="0" w:after="0"/>
    </w:pPr>
    <w:rPr>
      <w:rFonts w:ascii="Arial" w:hAnsi="Arial"/>
    </w:rPr>
    <w:tblPr>
      <w:tblStyleRowBandSize w:val="1"/>
      <w:tblStyleColBandSize w:val="1"/>
      <w:tblBorders>
        <w:top w:val="single" w:sz="4" w:space="0" w:color="0080A2"/>
        <w:left w:val="single" w:sz="4" w:space="0" w:color="0080A2"/>
        <w:bottom w:val="single" w:sz="4" w:space="0" w:color="0080A2"/>
        <w:right w:val="single" w:sz="4" w:space="0" w:color="0080A2"/>
        <w:insideH w:val="single" w:sz="4" w:space="0" w:color="0080A2"/>
        <w:insideV w:val="single" w:sz="4" w:space="0" w:color="0080A2"/>
      </w:tblBorders>
      <w:tblCellMar>
        <w:top w:w="113" w:type="dxa"/>
        <w:left w:w="57" w:type="dxa"/>
        <w:bottom w:w="113" w:type="dxa"/>
        <w:right w:w="57" w:type="dxa"/>
      </w:tblCellMar>
    </w:tblPr>
    <w:tcPr>
      <w:shd w:val="clear" w:color="auto" w:fill="auto"/>
    </w:tcPr>
    <w:tblStylePr w:type="firstRow">
      <w:pPr>
        <w:jc w:val="left"/>
      </w:pPr>
      <w:rPr>
        <w:rFonts w:ascii="Arial" w:hAnsi="Arial"/>
        <w:b/>
        <w:caps w:val="0"/>
        <w:smallCaps w:val="0"/>
        <w:color w:val="FFFFFF"/>
        <w:sz w:val="20"/>
      </w:rPr>
      <w:tblPr/>
      <w:tcPr>
        <w:tcBorders>
          <w:insideH w:val="single" w:sz="4" w:space="0" w:color="FFFFFF"/>
          <w:insideV w:val="single" w:sz="4" w:space="0" w:color="FFFFFF"/>
        </w:tcBorders>
        <w:shd w:val="clear" w:color="auto" w:fill="0080A2"/>
      </w:tcPr>
    </w:tblStylePr>
    <w:tblStylePr w:type="lastRow">
      <w:tblPr/>
      <w:tcPr>
        <w:shd w:val="clear" w:color="auto" w:fill="EBF6FC"/>
      </w:tcPr>
    </w:tblStylePr>
    <w:tblStylePr w:type="firstCol">
      <w:rPr>
        <w:b/>
      </w:rPr>
    </w:tblStylePr>
    <w:tblStylePr w:type="band1Vert">
      <w:tblPr/>
      <w:tcPr>
        <w:shd w:val="clear" w:color="auto" w:fill="F0F0F0"/>
      </w:tcPr>
    </w:tblStylePr>
    <w:tblStylePr w:type="band1Horz">
      <w:tblPr/>
      <w:tcPr>
        <w:shd w:val="clear" w:color="auto" w:fill="F0F0F0"/>
      </w:tcPr>
    </w:tblStylePr>
  </w:style>
  <w:style w:type="paragraph" w:customStyle="1" w:styleId="List1">
    <w:name w:val="List 1"/>
    <w:basedOn w:val="Normal"/>
    <w:uiPriority w:val="2"/>
    <w:qFormat/>
    <w:rsid w:val="001B7885"/>
    <w:pPr>
      <w:numPr>
        <w:numId w:val="31"/>
      </w:numPr>
    </w:pPr>
  </w:style>
  <w:style w:type="paragraph" w:customStyle="1" w:styleId="Sampleaviationtext">
    <w:name w:val="Sample aviation text"/>
    <w:basedOn w:val="Normal"/>
    <w:link w:val="SampleaviationtextChar"/>
    <w:qFormat/>
    <w:rsid w:val="0089113F"/>
    <w:rPr>
      <w:i/>
      <w:iCs/>
      <w:color w:val="C00000"/>
    </w:rPr>
  </w:style>
  <w:style w:type="character" w:customStyle="1" w:styleId="SampleaviationtextChar">
    <w:name w:val="Sample aviation text Char"/>
    <w:basedOn w:val="DefaultParagraphFont"/>
    <w:link w:val="Sampleaviationtext"/>
    <w:rsid w:val="0089113F"/>
    <w:rPr>
      <w:i/>
      <w:iCs/>
      <w:color w:val="C00000"/>
    </w:rPr>
  </w:style>
  <w:style w:type="character" w:styleId="Strong">
    <w:name w:val="Strong"/>
    <w:basedOn w:val="DefaultParagraphFont"/>
    <w:uiPriority w:val="22"/>
    <w:qFormat/>
    <w:rsid w:val="00D7014A"/>
    <w:rPr>
      <w:b/>
      <w:bCs/>
    </w:rPr>
  </w:style>
  <w:style w:type="character" w:customStyle="1" w:styleId="NoteChar1">
    <w:name w:val="Note Char1"/>
    <w:basedOn w:val="DefaultParagraphFont"/>
    <w:link w:val="Note"/>
    <w:rsid w:val="0048204D"/>
  </w:style>
  <w:style w:type="character" w:customStyle="1" w:styleId="Authorinstructions">
    <w:name w:val="Author instructions"/>
    <w:uiPriority w:val="1"/>
    <w:rsid w:val="00712FC4"/>
    <w:rPr>
      <w:color w:val="586174" w:themeColor="accent6" w:themeShade="BF"/>
    </w:rPr>
  </w:style>
  <w:style w:type="character" w:customStyle="1" w:styleId="Authorinstructionsbold">
    <w:name w:val="Author instructions + bold"/>
    <w:basedOn w:val="Authorinstructions"/>
    <w:rsid w:val="00712FC4"/>
    <w:rPr>
      <w:b/>
      <w:bCs/>
      <w:color w:val="586174" w:themeColor="accent6" w:themeShade="BF"/>
      <w:sz w:val="20"/>
    </w:rPr>
  </w:style>
  <w:style w:type="paragraph" w:customStyle="1" w:styleId="CASADotPoint1">
    <w:name w:val="CASA Dot Point 1"/>
    <w:basedOn w:val="Normal"/>
    <w:link w:val="CASADotPoint1Char"/>
    <w:qFormat/>
    <w:rsid w:val="00C64694"/>
    <w:pPr>
      <w:numPr>
        <w:numId w:val="45"/>
      </w:numPr>
      <w:suppressAutoHyphens w:val="0"/>
      <w:spacing w:before="60" w:after="60" w:line="264" w:lineRule="auto"/>
      <w:ind w:left="992" w:hanging="425"/>
    </w:pPr>
    <w:rPr>
      <w:rFonts w:ascii="Arial" w:hAnsi="Arial" w:cs="Arial"/>
      <w:color w:val="auto"/>
      <w:sz w:val="22"/>
      <w:szCs w:val="22"/>
    </w:rPr>
  </w:style>
  <w:style w:type="character" w:customStyle="1" w:styleId="CASADotPoint1Char">
    <w:name w:val="CASA Dot Point 1 Char"/>
    <w:basedOn w:val="DefaultParagraphFont"/>
    <w:link w:val="CASADotPoint1"/>
    <w:rsid w:val="00C64694"/>
    <w:rPr>
      <w:rFonts w:ascii="Arial" w:hAnsi="Arial" w:cs="Arial"/>
      <w:color w:val="auto"/>
      <w:sz w:val="22"/>
      <w:szCs w:val="22"/>
    </w:rPr>
  </w:style>
  <w:style w:type="paragraph" w:customStyle="1" w:styleId="Exampletext">
    <w:name w:val="Example text"/>
    <w:basedOn w:val="Normal"/>
    <w:uiPriority w:val="4"/>
    <w:rsid w:val="00C64694"/>
    <w:pPr>
      <w:keepLines/>
      <w:pBdr>
        <w:top w:val="single" w:sz="4" w:space="4" w:color="auto"/>
        <w:left w:val="single" w:sz="4" w:space="4" w:color="auto"/>
        <w:bottom w:val="single" w:sz="4" w:space="4" w:color="auto"/>
        <w:right w:val="single" w:sz="4" w:space="4" w:color="auto"/>
      </w:pBdr>
      <w:suppressAutoHyphens w:val="0"/>
      <w:spacing w:after="60" w:line="264" w:lineRule="auto"/>
      <w:ind w:left="1134" w:right="1134"/>
    </w:pPr>
    <w:rPr>
      <w:rFonts w:ascii="Arial" w:hAnsi="Arial" w:cs="Arial"/>
      <w:color w:val="auto"/>
      <w:sz w:val="22"/>
      <w:szCs w:val="22"/>
    </w:rPr>
  </w:style>
  <w:style w:type="paragraph" w:customStyle="1" w:styleId="Normalafterlist">
    <w:name w:val="Normal afterlist"/>
    <w:basedOn w:val="Normal"/>
    <w:uiPriority w:val="4"/>
    <w:rsid w:val="00C64694"/>
    <w:pPr>
      <w:suppressAutoHyphens w:val="0"/>
      <w:spacing w:before="240"/>
    </w:pPr>
    <w:rPr>
      <w:rFonts w:ascii="Arial" w:hAnsi="Arial"/>
      <w:color w:val="auto"/>
      <w:sz w:val="22"/>
      <w:szCs w:val="22"/>
    </w:rPr>
  </w:style>
  <w:style w:type="paragraph" w:customStyle="1" w:styleId="CASADotPoint2">
    <w:name w:val="CASA Dot Point 2"/>
    <w:basedOn w:val="Normal"/>
    <w:link w:val="CASADotPoint2Char"/>
    <w:qFormat/>
    <w:rsid w:val="004F294F"/>
    <w:pPr>
      <w:numPr>
        <w:numId w:val="47"/>
      </w:numPr>
      <w:suppressAutoHyphens w:val="0"/>
      <w:spacing w:before="60" w:after="60" w:line="264" w:lineRule="auto"/>
      <w:ind w:left="1417" w:hanging="425"/>
    </w:pPr>
    <w:rPr>
      <w:rFonts w:ascii="Arial" w:hAnsi="Arial" w:cs="Arial"/>
      <w:color w:val="auto"/>
      <w:sz w:val="22"/>
      <w:szCs w:val="22"/>
    </w:rPr>
  </w:style>
  <w:style w:type="character" w:customStyle="1" w:styleId="CASADotPoint2Char">
    <w:name w:val="CASA Dot Point 2 Char"/>
    <w:basedOn w:val="DefaultParagraphFont"/>
    <w:link w:val="CASADotPoint2"/>
    <w:rsid w:val="004F294F"/>
    <w:rPr>
      <w:rFonts w:ascii="Arial" w:hAnsi="Arial" w:cs="Arial"/>
      <w:color w:val="auto"/>
      <w:sz w:val="22"/>
      <w:szCs w:val="22"/>
    </w:rPr>
  </w:style>
  <w:style w:type="table" w:customStyle="1" w:styleId="SDPMtable">
    <w:name w:val="SDPM table"/>
    <w:basedOn w:val="TableNormal"/>
    <w:uiPriority w:val="99"/>
    <w:rsid w:val="003B05FE"/>
    <w:pPr>
      <w:spacing w:before="0" w:after="0"/>
    </w:pPr>
    <w:rPr>
      <w:rFonts w:ascii="Arial" w:hAnsi="Arial"/>
      <w:color w:val="auto"/>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bottom w:w="57" w:type="dxa"/>
      </w:tblCellMar>
    </w:tblPr>
    <w:tcPr>
      <w:shd w:val="clear" w:color="auto" w:fill="auto"/>
    </w:tcPr>
    <w:tblStylePr w:type="firstRow">
      <w:pPr>
        <w:wordWrap/>
        <w:spacing w:beforeLines="0" w:before="60" w:beforeAutospacing="0" w:afterLines="0" w:after="60" w:afterAutospacing="0"/>
      </w:pPr>
      <w:rPr>
        <w:rFonts w:ascii="Arial" w:hAnsi="Arial"/>
        <w:b w:val="0"/>
        <w:sz w:val="22"/>
      </w:rPr>
      <w:tblPr/>
      <w:trPr>
        <w:tblHeader/>
      </w:trPr>
      <w:tcPr>
        <w:shd w:val="clear" w:color="auto" w:fill="C9EFFB"/>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05122508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1.png"/><Relationship Id="rId18" Type="http://schemas.openxmlformats.org/officeDocument/2006/relationships/header" Target="header4.xml"/><Relationship Id="rId26" Type="http://schemas.openxmlformats.org/officeDocument/2006/relationships/header" Target="header7.xml"/><Relationship Id="rId3" Type="http://schemas.openxmlformats.org/officeDocument/2006/relationships/customXml" Target="../customXml/item3.xml"/><Relationship Id="rId21" Type="http://schemas.openxmlformats.org/officeDocument/2006/relationships/header" Target="header5.xml"/><Relationship Id="rId7" Type="http://schemas.openxmlformats.org/officeDocument/2006/relationships/styles" Target="styles.xml"/><Relationship Id="rId12" Type="http://schemas.openxmlformats.org/officeDocument/2006/relationships/footer" Target="footer1.xml"/><Relationship Id="rId17" Type="http://schemas.openxmlformats.org/officeDocument/2006/relationships/footer" Target="footer2.xml"/><Relationship Id="rId25" Type="http://schemas.openxmlformats.org/officeDocument/2006/relationships/footer" Target="footer5.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image" Target="media/image3.png"/><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6.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image" Target="media/image4.png"/><Relationship Id="rId28" Type="http://schemas.openxmlformats.org/officeDocument/2006/relationships/image" Target="media/image5.png"/><Relationship Id="rId10" Type="http://schemas.openxmlformats.org/officeDocument/2006/relationships/footnotes" Target="footnotes.xml"/><Relationship Id="rId19" Type="http://schemas.openxmlformats.org/officeDocument/2006/relationships/footer" Target="footer3.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 Id="rId22" Type="http://schemas.openxmlformats.org/officeDocument/2006/relationships/footer" Target="footer4.xml"/><Relationship Id="rId27" Type="http://schemas.openxmlformats.org/officeDocument/2006/relationships/footer" Target="footer6.xml"/><Relationship Id="rId30" Type="http://schemas.openxmlformats.org/officeDocument/2006/relationships/glossaryDocument" Target="glossary/document.xml"/></Relationships>
</file>

<file path=word/_rels/header3.xml.rels><?xml version="1.0" encoding="UTF-8" standalone="yes"?>
<Relationships xmlns="http://schemas.openxmlformats.org/package/2006/relationships"><Relationship Id="rId1"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hill_ch\AppData\Local\Hewlett-Packard\HP%20TRIM\TEMP\HPTRIM.16388\D23%20496561%20%20Sample%20Manual_Exposition%20Template.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2C228431939479DA20681FB107AD41B"/>
        <w:category>
          <w:name w:val="General"/>
          <w:gallery w:val="placeholder"/>
        </w:category>
        <w:types>
          <w:type w:val="bbPlcHdr"/>
        </w:types>
        <w:behaviors>
          <w:behavior w:val="content"/>
        </w:behaviors>
        <w:guid w:val="{4684EBD4-C2D1-4074-B3A8-51D0E1BD55F6}"/>
      </w:docPartPr>
      <w:docPartBody>
        <w:p w:rsidR="004D15F1" w:rsidRDefault="00380F84">
          <w:pPr>
            <w:pStyle w:val="12C228431939479DA20681FB107AD41B"/>
          </w:pPr>
          <w:r w:rsidRPr="006148B4">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20B0704020202020204"/>
    <w:charset w:val="00"/>
    <w:family w:val="roman"/>
    <w:notTrueType/>
    <w:pitch w:val="default"/>
  </w:font>
  <w:font w:name="ZapfDingbats">
    <w:panose1 w:val="00000000000000000000"/>
    <w:charset w:val="02"/>
    <w:family w:val="decorative"/>
    <w:notTrueType/>
    <w:pitch w:val="variable"/>
    <w:sig w:usb0="00000000" w:usb1="10000000" w:usb2="00000000" w:usb3="00000000" w:csb0="80000000" w:csb1="00000000"/>
  </w:font>
  <w:font w:name="SimHei">
    <w:altName w:val="黑体"/>
    <w:panose1 w:val="02010600030101010101"/>
    <w:charset w:val="86"/>
    <w:family w:val="modern"/>
    <w:pitch w:val="fixed"/>
    <w:sig w:usb0="800002BF" w:usb1="38CF7CFA" w:usb2="00000016" w:usb3="00000000" w:csb0="00040001" w:csb1="00000000"/>
  </w:font>
  <w:font w:name="Calibri">
    <w:panose1 w:val="020F0502020204030204"/>
    <w:charset w:val="00"/>
    <w:family w:val="swiss"/>
    <w:pitch w:val="variable"/>
    <w:sig w:usb0="E4002EFF" w:usb1="C0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D15F1"/>
    <w:rsid w:val="00045692"/>
    <w:rsid w:val="00117C4E"/>
    <w:rsid w:val="00157D7B"/>
    <w:rsid w:val="002B2A46"/>
    <w:rsid w:val="00322476"/>
    <w:rsid w:val="003379A8"/>
    <w:rsid w:val="00371D80"/>
    <w:rsid w:val="00380F84"/>
    <w:rsid w:val="003D30BB"/>
    <w:rsid w:val="004D15F1"/>
    <w:rsid w:val="00687C0D"/>
    <w:rsid w:val="006D759D"/>
    <w:rsid w:val="006E59B3"/>
    <w:rsid w:val="00725777"/>
    <w:rsid w:val="00822D1F"/>
    <w:rsid w:val="00916AD6"/>
    <w:rsid w:val="009A480D"/>
    <w:rsid w:val="009B657C"/>
    <w:rsid w:val="00B26E19"/>
    <w:rsid w:val="00DA1C77"/>
    <w:rsid w:val="00E0148D"/>
    <w:rsid w:val="00E027CD"/>
    <w:rsid w:val="00E41705"/>
    <w:rsid w:val="00E53CB7"/>
    <w:rsid w:val="00E82FFA"/>
    <w:rsid w:val="00EA7301"/>
    <w:rsid w:val="00EE21D8"/>
    <w:rsid w:val="00F53B04"/>
    <w:rsid w:val="00F5479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12C228431939479DA20681FB107AD41B">
    <w:name w:val="12C228431939479DA20681FB107AD41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CASA 2023">
      <a:dk1>
        <a:sysClr val="windowText" lastClr="000000"/>
      </a:dk1>
      <a:lt1>
        <a:sysClr val="window" lastClr="FFFFFF"/>
      </a:lt1>
      <a:dk2>
        <a:srgbClr val="023E5C"/>
      </a:dk2>
      <a:lt2>
        <a:srgbClr val="F0F0F0"/>
      </a:lt2>
      <a:accent1>
        <a:srgbClr val="13B5EA"/>
      </a:accent1>
      <a:accent2>
        <a:srgbClr val="0080A2"/>
      </a:accent2>
      <a:accent3>
        <a:srgbClr val="BBBEC0"/>
      </a:accent3>
      <a:accent4>
        <a:srgbClr val="9FD6F4"/>
      </a:accent4>
      <a:accent5>
        <a:srgbClr val="7EB2C9"/>
      </a:accent5>
      <a:accent6>
        <a:srgbClr val="788399"/>
      </a:accent6>
      <a:hlink>
        <a:srgbClr val="0080A2"/>
      </a:hlink>
      <a:folHlink>
        <a:srgbClr val="0080A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Publish Date</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CASATags xmlns="395180d6-2309-4712-b830-4e0a80c4123a">SOM, CAO 48.1, Fatigue, Fatigue risk, FRMS, Fatigue Management, CAAP 48.1-01, 48.1</CASATags>
    <AreaManager xmlns="395180d6-2309-4712-b830-4e0a80c4123a">
      <UserInfo>
        <DisplayName>Ayrey, Mark</DisplayName>
        <AccountId>124</AccountId>
        <AccountType/>
      </UserInfo>
    </AreaManager>
    <AudienceInternal xmlns="395180d6-2309-4712-b830-4e0a80c4123a">true</AudienceInternal>
    <SourceLocation xmlns="395180d6-2309-4712-b830-4e0a80c4123a">F19/6096-7</SourceLocation>
    <EffectiveDate xmlns="395180d6-2309-4712-b830-4e0a80c4123a">2025-03-06T13:00:00+00:00</EffectiveDate>
    <ReviewPeriod xmlns="395180d6-2309-4712-b830-4e0a80c4123a">3</ReviewPeriod>
    <CategoryID xmlns="395180d6-2309-4712-b830-4e0a80c4123a">4</CategoryID>
    <SubCategoryID xmlns="395180d6-2309-4712-b830-4e0a80c4123a">23</SubCategoryID>
    <DocumentVersion xmlns="395180d6-2309-4712-b830-4e0a80c4123a">2.0</DocumentVersion>
    <IntendedReviewDate xmlns="395180d6-2309-4712-b830-4e0a80c4123a">2028-03-06T13:00:00+00:00</IntendedReviewDate>
    <CASAAuthor xmlns="395180d6-2309-4712-b830-4e0a80c4123a">Civil Aviation Safety Authority</CASAAuthor>
    <DocumentHistory xmlns="395180d6-2309-4712-b830-4e0a80c4123a">[{"documentOwner":{"Department":"Regulatory Oversight","DisplayName":"Bunte, Niels","Email":"Niels.Bunte@casa.gov.au","ID":562,"JobTitle":"National Manager Regulatory Services 1","LoginName":"i:0#.f|membership|niels.bunte@casa.gov.au"},"responsiblePerson":{"Department":"Regulatory Oversight","DisplayName":"Ayrey, Mark","Email":"Mark.Ayrey@casa.gov.au","ID":124,"JobTitle":"Manager Human Performance","LoginName":"i:0#.f|membership|mark.ayrey@casa.gov.au"},"reviewers":[{"Department":"Regulatory Oversight","DisplayName":"Rapisarda, Ann","Email":"Ann.Rapisarda@casa.gov.au","ID":510,"JobTitle":"Document Editor","LoginName":"i:0#.f|membership|ann-marie.rapisarda@casa.gov.au"}],"publishedDate":"2025-03-06T13:00:00.000Z","documentStatus":{"id":1,"name":"Published"},"versionNumber":"2.0"}]</DocumentHistory>
    <DocumentChangeType xmlns="395180d6-2309-4712-b830-4e0a80c4123a" xsi:nil="true"/>
    <CASAOwnerPN xmlns="395180d6-2309-4712-b830-4e0a80c4123a">1599</CASAOwnerPN>
    <CASAComments xmlns="395180d6-2309-4712-b830-4e0a80c4123a">[{"comments":"Matt Bouttell EM ROD authorised review date extension so multiple Human Performance documents can be transferred to new CASA templates and republished simultaneously.  ","createdBy":{"ID":510,"DisplayName":"Rapisarda, Ann","Email":"Ann.Rapisarda@casa.gov.au","LoginName":"i:0#.f|membership|ann-marie.rapisarda@casa.gov.au"},"createdOn":"2024-06-16T22:34:04.792Z","documentStatus":{"id":2,"name":"Under Review"}},{"comments":"Document transferred to latest CASA template. Workflow in final stages of publication. Extend review date by 10 days to meet service delivery timeframes.\n","createdBy":{"ID":36,"DisplayName":"Dewar, Susan","Email":"Susan.Dewar@casa.gov.au","LoginName":"i:0#.f|membership|susan.dewar@casa.gov.au"},"createdOn":"2025-02-27T03:57:13.748Z","documentStatus":{"id":2,"name":"Under Review"}}]</CASAComments>
    <DocumentNumber xmlns="395180d6-2309-4712-b830-4e0a80c4123a" xsi:nil="true"/>
    <DocumentStatusID xmlns="395180d6-2309-4712-b830-4e0a80c4123a">1</DocumentStatusID>
    <LastReviewDate xmlns="395180d6-2309-4712-b830-4e0a80c4123a">2025-03-06T13:00:00+00:00</LastReviewDate>
    <AudienceExternal xmlns="395180d6-2309-4712-b830-4e0a80c4123a">false</AudienceExternal>
    <CASAPublishedDate xmlns="395180d6-2309-4712-b830-4e0a80c4123a">2025-03-06T13:00:00+00:00</CASAPublishedDate>
    <CASAOwner xmlns="395180d6-2309-4712-b830-4e0a80c4123a">
      <UserInfo>
        <DisplayName>Tootell, William</DisplayName>
        <AccountId>19</AccountId>
        <AccountType/>
      </UserInfo>
    </CASAOwner>
    <RelatedSectors xmlns="395180d6-2309-4712-b830-4e0a80c4123a" xsi:nil="true"/>
    <OtherLocations xmlns="395180d6-2309-4712-b830-4e0a80c4123a" xsi:nil="true"/>
    <AreaManagerPN xmlns="395180d6-2309-4712-b830-4e0a80c4123a">3032</AreaManagerPN>
    <Stakeholders xmlns="395180d6-2309-4712-b830-4e0a80c4123a" xsi:nil="true"/>
    <DocumentUid xmlns="395180d6-2309-4712-b830-4e0a80c4123a">CASA-04-4597</DocumentUid>
    <DocumentTitle xmlns="395180d6-2309-4712-b830-4e0a80c4123a">Sample Operations Manual - Fatigue Management - Appendix 4 - Any Operations</DocumentTitle>
    <_Flow_SignoffStatus xmlns="f4304d3c-4480-4632-91be-02f76df2d685" xsi:nil="true"/>
  </documentManagement>
</p:properties>
</file>

<file path=customXml/item4.xml><?xml version="1.0" encoding="utf-8"?>
<ct:contentTypeSchema xmlns:ct="http://schemas.microsoft.com/office/2006/metadata/contentType" xmlns:ma="http://schemas.microsoft.com/office/2006/metadata/properties/metaAttributes" ct:_="" ma:_="" ma:contentTypeName="CASA Document" ma:contentTypeID="0x0100F812502996B346A5974E7A3B26CB5EF6007DC7DD7E169F14449F5539D7483EC29F" ma:contentTypeVersion="108" ma:contentTypeDescription="" ma:contentTypeScope="" ma:versionID="ae4abcba7daa324abb69e3808ce8cc37">
  <xsd:schema xmlns:xsd="http://www.w3.org/2001/XMLSchema" xmlns:xs="http://www.w3.org/2001/XMLSchema" xmlns:p="http://schemas.microsoft.com/office/2006/metadata/properties" xmlns:ns2="395180d6-2309-4712-b830-4e0a80c4123a" xmlns:ns3="f4304d3c-4480-4632-91be-02f76df2d685" targetNamespace="http://schemas.microsoft.com/office/2006/metadata/properties" ma:root="true" ma:fieldsID="f56fc0ee6c6d40d3df767356eb9d92fe" ns2:_="" ns3:_="">
    <xsd:import namespace="395180d6-2309-4712-b830-4e0a80c4123a"/>
    <xsd:import namespace="f4304d3c-4480-4632-91be-02f76df2d685"/>
    <xsd:element name="properties">
      <xsd:complexType>
        <xsd:sequence>
          <xsd:element name="documentManagement">
            <xsd:complexType>
              <xsd:all>
                <xsd:element ref="ns2:DocumentUid" minOccurs="0"/>
                <xsd:element ref="ns2:DocumentNumber" minOccurs="0"/>
                <xsd:element ref="ns2:DocumentTitle" minOccurs="0"/>
                <xsd:element ref="ns2:CategoryID" minOccurs="0"/>
                <xsd:element ref="ns2:SubCategoryID" minOccurs="0"/>
                <xsd:element ref="ns2:DocumentVersion" minOccurs="0"/>
                <xsd:element ref="ns2:DocumentStatusID" minOccurs="0"/>
                <xsd:element ref="ns2:EffectiveDate" minOccurs="0"/>
                <xsd:element ref="ns2:CASAPublishedDate" minOccurs="0"/>
                <xsd:element ref="ns2:CASAOwner" minOccurs="0"/>
                <xsd:element ref="ns2:AreaManager" minOccurs="0"/>
                <xsd:element ref="ns2:Stakeholders" minOccurs="0"/>
                <xsd:element ref="ns2:CASAAuthor" minOccurs="0"/>
                <xsd:element ref="ns2:AudienceInternal" minOccurs="0"/>
                <xsd:element ref="ns2:AudienceExternal" minOccurs="0"/>
                <xsd:element ref="ns2:CASATags" minOccurs="0"/>
                <xsd:element ref="ns2:SourceLocation" minOccurs="0"/>
                <xsd:element ref="ns2:CASAComments" minOccurs="0"/>
                <xsd:element ref="ns2:LastReviewDate" minOccurs="0"/>
                <xsd:element ref="ns2:OtherLocations" minOccurs="0"/>
                <xsd:element ref="ns2:IntendedReviewDate" minOccurs="0"/>
                <xsd:element ref="ns2:ReviewPeriod" minOccurs="0"/>
                <xsd:element ref="ns2:DocumentHistory" minOccurs="0"/>
                <xsd:element ref="ns2:DocumentChangeType" minOccurs="0"/>
                <xsd:element ref="ns2:RelatedSectors" minOccurs="0"/>
                <xsd:element ref="ns3:MediaServiceMetadata" minOccurs="0"/>
                <xsd:element ref="ns3:MediaServiceFastMetadata" minOccurs="0"/>
                <xsd:element ref="ns3:MediaServiceAutoKeyPoints" minOccurs="0"/>
                <xsd:element ref="ns3:MediaServiceKeyPoints" minOccurs="0"/>
                <xsd:element ref="ns2:SharedWithUsers" minOccurs="0"/>
                <xsd:element ref="ns2:SharedWithDetails" minOccurs="0"/>
                <xsd:element ref="ns2:AreaManagerPN" minOccurs="0"/>
                <xsd:element ref="ns2:CASAOwnerPN" minOccurs="0"/>
                <xsd:element ref="ns3:MediaServiceObjectDetectorVersions" minOccurs="0"/>
                <xsd:element ref="ns3:MediaServiceSearchProperties" minOccurs="0"/>
                <xsd:element ref="ns3:_Flow_Signoff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95180d6-2309-4712-b830-4e0a80c4123a" elementFormDefault="qualified">
    <xsd:import namespace="http://schemas.microsoft.com/office/2006/documentManagement/types"/>
    <xsd:import namespace="http://schemas.microsoft.com/office/infopath/2007/PartnerControls"/>
    <xsd:element name="DocumentUid" ma:index="2" nillable="true" ma:displayName="Document UID" ma:internalName="DocumentUid">
      <xsd:simpleType>
        <xsd:restriction base="dms:Text"/>
      </xsd:simpleType>
    </xsd:element>
    <xsd:element name="DocumentNumber" ma:index="3" nillable="true" ma:displayName="Document Number" ma:internalName="DocumentNumber">
      <xsd:simpleType>
        <xsd:restriction base="dms:Text"/>
      </xsd:simpleType>
    </xsd:element>
    <xsd:element name="DocumentTitle" ma:index="4" nillable="true" ma:displayName="Document Title" ma:internalName="DocumentTitle">
      <xsd:simpleType>
        <xsd:restriction base="dms:Text"/>
      </xsd:simpleType>
    </xsd:element>
    <xsd:element name="CategoryID" ma:index="5" nillable="true" ma:displayName="Category ID" ma:decimals="-1" ma:internalName="CategoryID" ma:percentage="FALSE">
      <xsd:simpleType>
        <xsd:restriction base="dms:Number"/>
      </xsd:simpleType>
    </xsd:element>
    <xsd:element name="SubCategoryID" ma:index="6" nillable="true" ma:displayName="Sub Category ID" ma:decimals="-1" ma:internalName="SubCategoryID" ma:percentage="FALSE">
      <xsd:simpleType>
        <xsd:restriction base="dms:Number"/>
      </xsd:simpleType>
    </xsd:element>
    <xsd:element name="DocumentVersion" ma:index="7" nillable="true" ma:displayName="Document Version" ma:internalName="DocumentVersion">
      <xsd:simpleType>
        <xsd:restriction base="dms:Text"/>
      </xsd:simpleType>
    </xsd:element>
    <xsd:element name="DocumentStatusID" ma:index="8" nillable="true" ma:displayName="Document Status ID" ma:decimals="-1" ma:internalName="DocumentStatusID" ma:percentage="FALSE">
      <xsd:simpleType>
        <xsd:restriction base="dms:Number"/>
      </xsd:simpleType>
    </xsd:element>
    <xsd:element name="EffectiveDate" ma:index="9" nillable="true" ma:displayName="Effective Date" ma:internalName="EffectiveDate">
      <xsd:simpleType>
        <xsd:restriction base="dms:DateTime"/>
      </xsd:simpleType>
    </xsd:element>
    <xsd:element name="CASAPublishedDate" ma:index="10" nillable="true" ma:displayName="CASA Published Date" ma:internalName="CASAPublishedDate">
      <xsd:simpleType>
        <xsd:restriction base="dms:DateTime"/>
      </xsd:simpleType>
    </xsd:element>
    <xsd:element name="CASAOwner" ma:index="11" nillable="true" ma:displayName="CASA Owner" ma:SearchPeopleOnly="false" ma:internalName="CASA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reaManager" ma:index="12" nillable="true" ma:displayName="Area Manager" ma:SearchPeopleOnly="false" ma:internalName="AreaManag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akeholders" ma:index="13" nillable="true" ma:displayName="Stakeholders" ma:internalName="Stakeholders">
      <xsd:simpleType>
        <xsd:restriction base="dms:Note">
          <xsd:maxLength value="255"/>
        </xsd:restriction>
      </xsd:simpleType>
    </xsd:element>
    <xsd:element name="CASAAuthor" ma:index="14" nillable="true" ma:displayName="CASA Author" ma:internalName="CASAAuthor">
      <xsd:simpleType>
        <xsd:restriction base="dms:Text"/>
      </xsd:simpleType>
    </xsd:element>
    <xsd:element name="AudienceInternal" ma:index="15" nillable="true" ma:displayName="Audience Internal" ma:internalName="AudienceInternal">
      <xsd:simpleType>
        <xsd:restriction base="dms:Boolean"/>
      </xsd:simpleType>
    </xsd:element>
    <xsd:element name="AudienceExternal" ma:index="16" nillable="true" ma:displayName="Audience External" ma:internalName="AudienceExternal">
      <xsd:simpleType>
        <xsd:restriction base="dms:Boolean"/>
      </xsd:simpleType>
    </xsd:element>
    <xsd:element name="CASATags" ma:index="17" nillable="true" ma:displayName="CASA Tags" ma:internalName="CASATags">
      <xsd:simpleType>
        <xsd:restriction base="dms:Text"/>
      </xsd:simpleType>
    </xsd:element>
    <xsd:element name="SourceLocation" ma:index="18" nillable="true" ma:displayName="Source Location" ma:internalName="SourceLocation">
      <xsd:simpleType>
        <xsd:restriction base="dms:Text"/>
      </xsd:simpleType>
    </xsd:element>
    <xsd:element name="CASAComments" ma:index="19" nillable="true" ma:displayName="CASA Comments" ma:internalName="CASAComments">
      <xsd:simpleType>
        <xsd:restriction base="dms:Note">
          <xsd:maxLength value="255"/>
        </xsd:restriction>
      </xsd:simpleType>
    </xsd:element>
    <xsd:element name="LastReviewDate" ma:index="20" nillable="true" ma:displayName="Last Review Date" ma:internalName="LastReviewDate">
      <xsd:simpleType>
        <xsd:restriction base="dms:DateTime"/>
      </xsd:simpleType>
    </xsd:element>
    <xsd:element name="OtherLocations" ma:index="21" nillable="true" ma:displayName="Other Locations" ma:internalName="OtherLocations">
      <xsd:simpleType>
        <xsd:restriction base="dms:Note">
          <xsd:maxLength value="255"/>
        </xsd:restriction>
      </xsd:simpleType>
    </xsd:element>
    <xsd:element name="IntendedReviewDate" ma:index="22" nillable="true" ma:displayName="Intended Review Date" ma:internalName="IntendedReviewDate">
      <xsd:simpleType>
        <xsd:restriction base="dms:DateTime"/>
      </xsd:simpleType>
    </xsd:element>
    <xsd:element name="ReviewPeriod" ma:index="23" nillable="true" ma:displayName="Review Period" ma:decimals="-1" ma:internalName="ReviewPeriod" ma:percentage="FALSE">
      <xsd:simpleType>
        <xsd:restriction base="dms:Number"/>
      </xsd:simpleType>
    </xsd:element>
    <xsd:element name="DocumentHistory" ma:index="24" nillable="true" ma:displayName="Document History" ma:internalName="DocumentHistory">
      <xsd:simpleType>
        <xsd:restriction base="dms:Note">
          <xsd:maxLength value="255"/>
        </xsd:restriction>
      </xsd:simpleType>
    </xsd:element>
    <xsd:element name="DocumentChangeType" ma:index="25" nillable="true" ma:displayName="Document Change Type" ma:format="Dropdown" ma:internalName="DocumentChangeType">
      <xsd:simpleType>
        <xsd:restriction base="dms:Choice">
          <xsd:enumeration value="Major Amendment"/>
          <xsd:enumeration value="Minor Amendment"/>
          <xsd:enumeration value="Review Cycle"/>
          <xsd:enumeration value="Administrative"/>
        </xsd:restriction>
      </xsd:simpleType>
    </xsd:element>
    <xsd:element name="RelatedSectors" ma:index="26" nillable="true" ma:displayName="Related Sectors" ma:internalName="RelatedSectors">
      <xsd:simpleType>
        <xsd:restriction base="dms:Note">
          <xsd:maxLength value="255"/>
        </xsd:restriction>
      </xsd:simpleType>
    </xsd:element>
    <xsd:element name="SharedWithUsers" ma:index="3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2" nillable="true" ma:displayName="Shared With Details" ma:internalName="SharedWithDetails" ma:readOnly="true">
      <xsd:simpleType>
        <xsd:restriction base="dms:Note">
          <xsd:maxLength value="255"/>
        </xsd:restriction>
      </xsd:simpleType>
    </xsd:element>
    <xsd:element name="AreaManagerPN" ma:index="33" nillable="true" ma:displayName="AreaManagerPN" ma:internalName="AreaManagerPN">
      <xsd:simpleType>
        <xsd:restriction base="dms:Text">
          <xsd:maxLength value="255"/>
        </xsd:restriction>
      </xsd:simpleType>
    </xsd:element>
    <xsd:element name="CASAOwnerPN" ma:index="34" nillable="true" ma:displayName="CASAOwnerPN" ma:internalName="CASAOwnerPN">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4304d3c-4480-4632-91be-02f76df2d685" elementFormDefault="qualified">
    <xsd:import namespace="http://schemas.microsoft.com/office/2006/documentManagement/types"/>
    <xsd:import namespace="http://schemas.microsoft.com/office/infopath/2007/PartnerControls"/>
    <xsd:element name="MediaServiceMetadata" ma:index="27" nillable="true" ma:displayName="MediaServiceMetadata" ma:hidden="true" ma:internalName="MediaServiceMetadata" ma:readOnly="true">
      <xsd:simpleType>
        <xsd:restriction base="dms:Note"/>
      </xsd:simpleType>
    </xsd:element>
    <xsd:element name="MediaServiceFastMetadata" ma:index="28" nillable="true" ma:displayName="MediaServiceFastMetadata" ma:hidden="true" ma:internalName="MediaServiceFastMetadata" ma:readOnly="true">
      <xsd:simpleType>
        <xsd:restriction base="dms:Note"/>
      </xsd:simpleType>
    </xsd:element>
    <xsd:element name="MediaServiceAutoKeyPoints" ma:index="29" nillable="true" ma:displayName="MediaServiceAutoKeyPoints" ma:hidden="true" ma:internalName="MediaServiceAutoKeyPoints" ma:readOnly="true">
      <xsd:simpleType>
        <xsd:restriction base="dms:Note"/>
      </xsd:simpleType>
    </xsd:element>
    <xsd:element name="MediaServiceKeyPoints" ma:index="30" nillable="true" ma:displayName="KeyPoints" ma:internalName="MediaServiceKeyPoints" ma:readOnly="true">
      <xsd:simpleType>
        <xsd:restriction base="dms:Note">
          <xsd:maxLength value="255"/>
        </xsd:restriction>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ServiceSearchProperties" ma:index="36" nillable="true" ma:displayName="MediaServiceSearchProperties" ma:hidden="true" ma:internalName="MediaServiceSearchProperties" ma:readOnly="true">
      <xsd:simpleType>
        <xsd:restriction base="dms:Note"/>
      </xsd:simpleType>
    </xsd:element>
    <xsd:element name="_Flow_SignoffStatus" ma:index="37" nillable="true" ma:displayName="Sign-off status" ma:internalName="Sign_x002d_off_x0020_status">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ListForm</Display>
  <Edit>ListForm</Edit>
  <New>ListForm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B9F80D2-DC85-45D3-8FA8-6C057F06543C}">
  <ds:schemaRefs>
    <ds:schemaRef ds:uri="http://schemas.openxmlformats.org/officeDocument/2006/bibliography"/>
  </ds:schemaRefs>
</ds:datastoreItem>
</file>

<file path=customXml/itemProps3.xml><?xml version="1.0" encoding="utf-8"?>
<ds:datastoreItem xmlns:ds="http://schemas.openxmlformats.org/officeDocument/2006/customXml" ds:itemID="{1C3CD328-798F-4F34-9B7F-FE4BF644C410}">
  <ds:schemaRefs>
    <ds:schemaRef ds:uri="http://schemas.microsoft.com/office/2006/metadata/properties"/>
    <ds:schemaRef ds:uri="http://schemas.microsoft.com/office/infopath/2007/PartnerControls"/>
    <ds:schemaRef ds:uri="395180d6-2309-4712-b830-4e0a80c4123a"/>
    <ds:schemaRef ds:uri="f4304d3c-4480-4632-91be-02f76df2d685"/>
  </ds:schemaRefs>
</ds:datastoreItem>
</file>

<file path=customXml/itemProps4.xml><?xml version="1.0" encoding="utf-8"?>
<ds:datastoreItem xmlns:ds="http://schemas.openxmlformats.org/officeDocument/2006/customXml" ds:itemID="{C6856209-E900-4E2B-9819-21FB219DB8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95180d6-2309-4712-b830-4e0a80c4123a"/>
    <ds:schemaRef ds:uri="f4304d3c-4480-4632-91be-02f76df2d68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627973AC-0F20-40FE-B1D7-E3D1D282338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D23 496561  Sample Manual_Exposition Template.DOTX</Template>
  <TotalTime>408</TotalTime>
  <Pages>38</Pages>
  <Words>12854</Words>
  <Characters>73272</Characters>
  <Application>Microsoft Office Word</Application>
  <DocSecurity>0</DocSecurity>
  <Lines>610</Lines>
  <Paragraphs>171</Paragraphs>
  <ScaleCrop>false</ScaleCrop>
  <HeadingPairs>
    <vt:vector size="2" baseType="variant">
      <vt:variant>
        <vt:lpstr>Title</vt:lpstr>
      </vt:variant>
      <vt:variant>
        <vt:i4>1</vt:i4>
      </vt:variant>
    </vt:vector>
  </HeadingPairs>
  <TitlesOfParts>
    <vt:vector size="1" baseType="lpstr">
      <vt:lpstr>Fatigue Management - Appendix 4 - Any Operations</vt:lpstr>
    </vt:vector>
  </TitlesOfParts>
  <Company/>
  <LinksUpToDate>false</LinksUpToDate>
  <CharactersWithSpaces>85955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Sample Operations Manual - Fatigue Management - Appendix 4 - Any Operations</dc:title>
  <dc:subject/>
  <dc:creator>Civil Aviation Safety Authority</dc:creator>
  <cp:keywords/>
  <dc:description/>
  <cp:lastModifiedBy>Parker, Leandra</cp:lastModifiedBy>
  <cp:revision>308</cp:revision>
  <cp:lastPrinted>2025-01-31T03:59:00Z</cp:lastPrinted>
  <dcterms:created xsi:type="dcterms:W3CDTF">2025-01-31T00:40:00Z</dcterms:created>
  <dcterms:modified xsi:type="dcterms:W3CDTF">2025-03-07T05:04:00Z</dcterms:modified>
  <cp:contentStatus>1.0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lpwstr>2.0</vt:lpwstr>
  </property>
  <property fmtid="{D5CDD505-2E9C-101B-9397-08002B2CF9AE}" pid="3" name="UID">
    <vt:lpwstr>CASA-04-4597</vt:lpwstr>
  </property>
  <property fmtid="{D5CDD505-2E9C-101B-9397-08002B2CF9AE}" pid="4" name="CASA-Ref">
    <vt:lpwstr>D23/XXXX</vt:lpwstr>
  </property>
  <property fmtid="{D5CDD505-2E9C-101B-9397-08002B2CF9AE}" pid="5" name="Owner">
    <vt:lpwstr>National Manager, Regulatory Services 1</vt:lpwstr>
  </property>
  <property fmtid="{D5CDD505-2E9C-101B-9397-08002B2CF9AE}" pid="6" name="ResponsibleArea">
    <vt:lpwstr>Manager Human Performance</vt:lpwstr>
  </property>
  <property fmtid="{D5CDD505-2E9C-101B-9397-08002B2CF9AE}" pid="7" name="EffectiveDate">
    <vt:lpwstr>03/2025</vt:lpwstr>
  </property>
  <property fmtid="{D5CDD505-2E9C-101B-9397-08002B2CF9AE}" pid="8" name="ReviewDate">
    <vt:lpwstr>03/2025</vt:lpwstr>
  </property>
  <property fmtid="{D5CDD505-2E9C-101B-9397-08002B2CF9AE}" pid="9" name="IntendedAudience">
    <vt:lpwstr>Internal/External</vt:lpwstr>
  </property>
  <property fmtid="{D5CDD505-2E9C-101B-9397-08002B2CF9AE}" pid="10" name="DLM Marker">
    <vt:lpwstr>OFFICIAL</vt:lpwstr>
  </property>
  <property fmtid="{D5CDD505-2E9C-101B-9397-08002B2CF9AE}" pid="11" name="ApprovalTier">
    <vt:lpwstr>Four</vt:lpwstr>
  </property>
  <property fmtid="{D5CDD505-2E9C-101B-9397-08002B2CF9AE}" pid="12" name="MediaServiceImageTags">
    <vt:lpwstr/>
  </property>
  <property fmtid="{D5CDD505-2E9C-101B-9397-08002B2CF9AE}" pid="13" name="ContentTypeId">
    <vt:lpwstr>0x0100F812502996B346A5974E7A3B26CB5EF6007DC7DD7E169F14449F5539D7483EC29F</vt:lpwstr>
  </property>
  <property fmtid="{D5CDD505-2E9C-101B-9397-08002B2CF9AE}" pid="14" name="Approver">
    <vt:lpwstr>Group Manager</vt:lpwstr>
  </property>
  <property fmtid="{D5CDD505-2E9C-101B-9397-08002B2CF9AE}" pid="15" name="Manual Title">
    <vt:lpwstr>Fatigue Management - Appendix 4 - Any Operations</vt:lpwstr>
  </property>
  <property fmtid="{D5CDD505-2E9C-101B-9397-08002B2CF9AE}" pid="16" name="Review Date">
    <vt:lpwstr>Month Year</vt:lpwstr>
  </property>
  <property fmtid="{D5CDD505-2E9C-101B-9397-08002B2CF9AE}" pid="17" name="Sponsor">
    <vt:lpwstr>Branch Manager </vt:lpwstr>
  </property>
</Properties>
</file>