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4.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5.xml" ContentType="application/vnd.openxmlformats-officedocument.wordprocessingml.footer+xml"/>
  <Override PartName="/word/header11.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ackground w:color="FFFFFF" w:themeColor="background1"/>
  <w:body>
    <w:p w14:paraId="7EE06976" w14:textId="77777777" w:rsidR="007A1DC3" w:rsidRPr="00086132" w:rsidRDefault="00466C54" w:rsidP="007A5A66">
      <w:pPr>
        <w:pStyle w:val="SecurityClassification"/>
      </w:pPr>
      <w:r>
        <w:rPr>
          <w:noProof/>
        </w:rPr>
        <w:drawing>
          <wp:anchor distT="0" distB="0" distL="114300" distR="114300" simplePos="0" relativeHeight="251658241" behindDoc="0" locked="0" layoutInCell="1" allowOverlap="1" wp14:anchorId="6835F781" wp14:editId="23B6604F">
            <wp:simplePos x="0" y="0"/>
            <wp:positionH relativeFrom="column">
              <wp:posOffset>-174625</wp:posOffset>
            </wp:positionH>
            <wp:positionV relativeFrom="paragraph">
              <wp:posOffset>-19998</wp:posOffset>
            </wp:positionV>
            <wp:extent cx="2482850" cy="541655"/>
            <wp:effectExtent l="0" t="0" r="0" b="0"/>
            <wp:wrapNone/>
            <wp:docPr id="7"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a:extLst>
                        <a:ext uri="{C183D7F6-B498-43B3-948B-1728B52AA6E4}">
                          <adec:decorative xmlns:adec="http://schemas.microsoft.com/office/drawing/2017/decorative" val="1"/>
                        </a:ext>
                      </a:extLst>
                    </pic:cNvPr>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482850" cy="541655"/>
                    </a:xfrm>
                    <a:prstGeom prst="rect">
                      <a:avLst/>
                    </a:prstGeom>
                  </pic:spPr>
                </pic:pic>
              </a:graphicData>
            </a:graphic>
            <wp14:sizeRelH relativeFrom="page">
              <wp14:pctWidth>0</wp14:pctWidth>
            </wp14:sizeRelH>
            <wp14:sizeRelV relativeFrom="page">
              <wp14:pctHeight>0</wp14:pctHeight>
            </wp14:sizeRelV>
          </wp:anchor>
        </w:drawing>
      </w:r>
      <w:sdt>
        <w:sdtPr>
          <w:alias w:val="Security"/>
          <w:tag w:val="Security"/>
          <w:id w:val="-1545055348"/>
          <w:lock w:val="sdtLocked"/>
          <w:placeholder>
            <w:docPart w:val="8EA1B9C5BE42410191CCA8D33DD3066E"/>
          </w:placeholder>
          <w:dropDownList>
            <w:listItem w:displayText="Choose an item." w:value=" "/>
            <w:listItem w:displayText="   " w:value="   "/>
            <w:listItem w:displayText="Unofficial" w:value="Unofficial"/>
            <w:listItem w:displayText="Official" w:value="Official"/>
            <w:listItem w:displayText="Official Sensitive" w:value="Official Sensitive"/>
          </w:dropDownList>
        </w:sdtPr>
        <w:sdtEndPr/>
        <w:sdtContent>
          <w:r w:rsidR="00343725" w:rsidRPr="00086132">
            <w:t>Official</w:t>
          </w:r>
        </w:sdtContent>
      </w:sdt>
    </w:p>
    <w:p w14:paraId="023ADDAA" w14:textId="77777777" w:rsidR="009A1E31" w:rsidRPr="00E2309B" w:rsidRDefault="009A1E31" w:rsidP="005E6E76">
      <w:pPr>
        <w:spacing w:after="9480"/>
        <w:ind w:left="-283"/>
      </w:pPr>
      <w:r>
        <w:rPr>
          <w:noProof/>
        </w:rPr>
        <mc:AlternateContent>
          <mc:Choice Requires="wps">
            <w:drawing>
              <wp:anchor distT="0" distB="0" distL="114300" distR="114300" simplePos="0" relativeHeight="251658240" behindDoc="0" locked="1" layoutInCell="1" allowOverlap="1" wp14:anchorId="3085E322" wp14:editId="1B674C6C">
                <wp:simplePos x="0" y="0"/>
                <wp:positionH relativeFrom="page">
                  <wp:align>right</wp:align>
                </wp:positionH>
                <wp:positionV relativeFrom="page">
                  <wp:align>bottom</wp:align>
                </wp:positionV>
                <wp:extent cx="2520000" cy="1260000"/>
                <wp:effectExtent l="0" t="0" r="0" b="0"/>
                <wp:wrapNone/>
                <wp:docPr id="9" name="Text Box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2520000" cy="1260000"/>
                        </a:xfrm>
                        <a:prstGeom prst="rect">
                          <a:avLst/>
                        </a:prstGeom>
                        <a:noFill/>
                        <a:ln w="6350">
                          <a:noFill/>
                        </a:ln>
                      </wps:spPr>
                      <wps:txbx>
                        <w:txbxContent>
                          <w:sdt>
                            <w:sdtPr>
                              <w:rPr>
                                <w:color w:val="023E5C" w:themeColor="text2"/>
                              </w:rPr>
                              <w:alias w:val="Publish Date"/>
                              <w:tag w:val=""/>
                              <w:id w:val="-384646141"/>
                              <w:placeholder>
                                <w:docPart w:val="005A7CAA935141C6A281565560599EC6"/>
                              </w:placeholder>
                              <w:dataBinding w:prefixMappings="xmlns:ns0='http://schemas.microsoft.com/office/2006/coverPageProps' " w:xpath="/ns0:CoverPageProperties[1]/ns0:PublishDate[1]" w:storeItemID="{55AF091B-3C7A-41E3-B477-F2FDAA23CFDA}"/>
                              <w:date w:fullDate="2024-08-02T00:00:00Z">
                                <w:dateFormat w:val="MMMM yyyy"/>
                                <w:lid w:val="en-AU"/>
                                <w:storeMappedDataAs w:val="dateTime"/>
                                <w:calendar w:val="gregorian"/>
                              </w:date>
                            </w:sdtPr>
                            <w:sdtEndPr/>
                            <w:sdtContent>
                              <w:p w14:paraId="5EBDF056" w14:textId="0ED33518" w:rsidR="009A1E31" w:rsidRPr="00A90009" w:rsidRDefault="00134094" w:rsidP="009A1E31">
                                <w:pPr>
                                  <w:spacing w:before="0" w:after="0"/>
                                  <w:jc w:val="right"/>
                                  <w:rPr>
                                    <w:color w:val="023E5C" w:themeColor="text2"/>
                                  </w:rPr>
                                </w:pPr>
                                <w:r>
                                  <w:rPr>
                                    <w:color w:val="023E5C" w:themeColor="text2"/>
                                  </w:rPr>
                                  <w:t>August 2024</w:t>
                                </w:r>
                              </w:p>
                            </w:sdtContent>
                          </w:sdt>
                        </w:txbxContent>
                      </wps:txbx>
                      <wps:bodyPr rot="0" spcFirstLastPara="0" vertOverflow="overflow" horzOverflow="overflow" vert="horz" wrap="square" lIns="0" tIns="0" rIns="1008000" bIns="90000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085E322" id="_x0000_t202" coordsize="21600,21600" o:spt="202" path="m,l,21600r21600,l21600,xe">
                <v:stroke joinstyle="miter"/>
                <v:path gradientshapeok="t" o:connecttype="rect"/>
              </v:shapetype>
              <v:shape id="Text Box 9" o:spid="_x0000_s1026" type="#_x0000_t202" alt="&quot;&quot;" style="position:absolute;left:0;text-align:left;margin-left:147.25pt;margin-top:0;width:198.45pt;height:99.2pt;z-index:251658240;visibility:visible;mso-wrap-style:square;mso-width-percent:0;mso-height-percent:0;mso-wrap-distance-left:9pt;mso-wrap-distance-top:0;mso-wrap-distance-right:9pt;mso-wrap-distance-bottom:0;mso-position-horizontal:right;mso-position-horizontal-relative:page;mso-position-vertical:bottom;mso-position-vertical-relative:page;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E+tSFAIAACgEAAAOAAAAZHJzL2Uyb0RvYy54bWysU01v2zAMvQ/YfxB0X+xkaNAZcYqsRYYB&#10;QVsgHXpWZCk2IIsapcTOfv0o2UmKbqdhF5kiaX6897S461vDjgp9A7bk00nOmbISqsbuS/7jZf3p&#10;ljMfhK2EAatKflKe3y0/flh0rlAzqMFUChkVsb7oXMnrEFyRZV7WqhV+Ak5ZCmrAVgS64j6rUHRU&#10;vTXZLM/nWQdYOQSpvCfvwxDky1RfayXDk9ZeBWZKTrOFdGI6d/HMlgtR7FG4upHjGOIfpmhFY6np&#10;pdSDCIIdsPmjVNtIBA86TCS0GWjdSJV2oG2m+btttrVwKu1C4Hh3gcn/v7Ly8bh1z8hC/xV6IjAC&#10;0jlfeHLGfXqNbfzSpIziBOHpApvqA5PknN0QEzmFJMWms3m6UJ3s+rtDH74paFk0So7ES4JLHDc+&#10;DKnnlNjNwroxJnFjLOtKPv98k6cfLhEqbiz1uA4brdDv+nGDHVQnWgxh4Nw7uW6o+Ub48CyQSKaB&#10;SbjhiQ5tgJrAaHFWA/76mz/mE/YU5awj0ZTc/zwIVJyZ75ZYiQo7G5iMaZ7fJmx26folYkNZ9tDe&#10;A0lySq/DyWSSF4M5mxqhfSVpr2JDCgkrqW3Jd2fzPgwqpqch1WqVkkhSToSN3ToZS0ckI6ov/atA&#10;N0IfiLVHOCtLFO8YGHIHDlaHALpJ9ERsB0BHyEmOieDx6US9v72nrOsDX/4GAAD//wMAUEsDBBQA&#10;BgAIAAAAIQCM1fAq2QAAAAUBAAAPAAAAZHJzL2Rvd25yZXYueG1sTI9BS8NAEIXvgv9hGcGb3bSW&#10;ksRsiggeLVhz6W2aHZNgdjZkt0n67x296OXB8B7vfVPsF9ericbQeTawXiWgiGtvO24MVB+vDymo&#10;EJEt9p7JwJUC7MvbmwJz62d+p+kYGyUlHHI00MY45FqHuiWHYeUHYvE+/egwyjk22o44S7nr9SZJ&#10;dtphx7LQ4kAvLdVfx4szEJfTOpur6bpx1VtabdMDoj8Yc3+3PD+BirTEvzD84As6lMJ09he2QfUG&#10;5JH4q+I9ZrsM1FlCWboFXRb6P335DQAA//8DAFBLAQItABQABgAIAAAAIQC2gziS/gAAAOEBAAAT&#10;AAAAAAAAAAAAAAAAAAAAAABbQ29udGVudF9UeXBlc10ueG1sUEsBAi0AFAAGAAgAAAAhADj9If/W&#10;AAAAlAEAAAsAAAAAAAAAAAAAAAAALwEAAF9yZWxzLy5yZWxzUEsBAi0AFAAGAAgAAAAhANET61IU&#10;AgAAKAQAAA4AAAAAAAAAAAAAAAAALgIAAGRycy9lMm9Eb2MueG1sUEsBAi0AFAAGAAgAAAAhAIzV&#10;8CrZAAAABQEAAA8AAAAAAAAAAAAAAAAAbgQAAGRycy9kb3ducmV2LnhtbFBLBQYAAAAABAAEAPMA&#10;AAB0BQAAAAA=&#10;" filled="f" stroked="f" strokeweight=".5pt">
                <v:textbox inset="0,0,28mm,25mm">
                  <w:txbxContent>
                    <w:sdt>
                      <w:sdtPr>
                        <w:rPr>
                          <w:color w:val="023E5C" w:themeColor="text2"/>
                        </w:rPr>
                        <w:alias w:val="Publish Date"/>
                        <w:tag w:val=""/>
                        <w:id w:val="-384646141"/>
                        <w:placeholder>
                          <w:docPart w:val="005A7CAA935141C6A281565560599EC6"/>
                        </w:placeholder>
                        <w:dataBinding w:prefixMappings="xmlns:ns0='http://schemas.microsoft.com/office/2006/coverPageProps' " w:xpath="/ns0:CoverPageProperties[1]/ns0:PublishDate[1]" w:storeItemID="{55AF091B-3C7A-41E3-B477-F2FDAA23CFDA}"/>
                        <w:date w:fullDate="2024-08-02T00:00:00Z">
                          <w:dateFormat w:val="MMMM yyyy"/>
                          <w:lid w:val="en-AU"/>
                          <w:storeMappedDataAs w:val="dateTime"/>
                          <w:calendar w:val="gregorian"/>
                        </w:date>
                      </w:sdtPr>
                      <w:sdtEndPr/>
                      <w:sdtContent>
                        <w:p w14:paraId="5EBDF056" w14:textId="0ED33518" w:rsidR="009A1E31" w:rsidRPr="00A90009" w:rsidRDefault="00134094" w:rsidP="009A1E31">
                          <w:pPr>
                            <w:spacing w:before="0" w:after="0"/>
                            <w:jc w:val="right"/>
                            <w:rPr>
                              <w:color w:val="023E5C" w:themeColor="text2"/>
                            </w:rPr>
                          </w:pPr>
                          <w:r>
                            <w:rPr>
                              <w:color w:val="023E5C" w:themeColor="text2"/>
                            </w:rPr>
                            <w:t>August 2024</w:t>
                          </w:r>
                        </w:p>
                      </w:sdtContent>
                    </w:sdt>
                  </w:txbxContent>
                </v:textbox>
                <w10:wrap anchorx="page" anchory="page"/>
                <w10:anchorlock/>
              </v:shape>
            </w:pict>
          </mc:Fallback>
        </mc:AlternateContent>
      </w:r>
    </w:p>
    <w:p w14:paraId="275677BC" w14:textId="4A924849" w:rsidR="00AF0899" w:rsidRPr="007A5A66" w:rsidRDefault="005368FD" w:rsidP="007A5A66">
      <w:pPr>
        <w:pStyle w:val="Title"/>
      </w:pPr>
      <w:sdt>
        <w:sdtPr>
          <w:alias w:val="Title"/>
          <w:tag w:val=""/>
          <w:id w:val="1062761741"/>
          <w:placeholder>
            <w:docPart w:val="58ABD0F26A484C00B63B711CB4557BEE"/>
          </w:placeholder>
          <w:dataBinding w:prefixMappings="xmlns:ns0='http://purl.org/dc/elements/1.1/' xmlns:ns1='http://schemas.openxmlformats.org/package/2006/metadata/core-properties' " w:xpath="/ns1:coreProperties[1]/ns0:title[1]" w:storeItemID="{6C3C8BC8-F283-45AE-878A-BAB7291924A1}"/>
          <w:text/>
        </w:sdtPr>
        <w:sdtEndPr/>
        <w:sdtContent>
          <w:r w:rsidR="001351F4">
            <w:t>Part 133/135/138 sample training and checking manual V1.1</w:t>
          </w:r>
        </w:sdtContent>
      </w:sdt>
    </w:p>
    <w:p w14:paraId="076270D5" w14:textId="2B521EE5" w:rsidR="007A0A55" w:rsidRDefault="007A0A55" w:rsidP="007A0A55">
      <w:pPr>
        <w:pStyle w:val="Note"/>
      </w:pPr>
      <w:r w:rsidRPr="007A0A55">
        <w:rPr>
          <w:rStyle w:val="bold"/>
        </w:rPr>
        <w:t>Note:</w:t>
      </w:r>
      <w:r>
        <w:tab/>
      </w:r>
      <w:r w:rsidRPr="007A0A55">
        <w:t>Operators using this sample manual are to remove this CASA cover page.</w:t>
      </w:r>
    </w:p>
    <w:p w14:paraId="2CA94272" w14:textId="77777777" w:rsidR="00F46A2C" w:rsidRDefault="00F46A2C" w:rsidP="00AF0899"/>
    <w:p w14:paraId="5123374E" w14:textId="77777777" w:rsidR="00834113" w:rsidRDefault="00834113" w:rsidP="00AF0899"/>
    <w:p w14:paraId="49D79DB5" w14:textId="77777777" w:rsidR="00834113" w:rsidRDefault="00834113" w:rsidP="00AF0899"/>
    <w:p w14:paraId="443524F2" w14:textId="77777777" w:rsidR="00834113" w:rsidRDefault="00834113" w:rsidP="00AF0899"/>
    <w:p w14:paraId="6F6569A6" w14:textId="6D5D09F7" w:rsidR="0070747C" w:rsidRPr="00B06D9B" w:rsidRDefault="00876B1E" w:rsidP="0070747C">
      <w:pPr>
        <w:pStyle w:val="unHeading2"/>
      </w:pPr>
      <w:bookmarkStart w:id="0" w:name="_Toc167697967"/>
      <w:bookmarkStart w:id="1" w:name="_Toc167706352"/>
      <w:bookmarkStart w:id="2" w:name="_Toc167958142"/>
      <w:bookmarkStart w:id="3" w:name="_Toc167958738"/>
      <w:r>
        <w:lastRenderedPageBreak/>
        <w:t>S</w:t>
      </w:r>
      <w:r w:rsidR="00A03CB8">
        <w:t xml:space="preserve">ample manual </w:t>
      </w:r>
      <w:r>
        <w:t xml:space="preserve">CASA </w:t>
      </w:r>
      <w:r w:rsidR="00A03CB8">
        <w:t>r</w:t>
      </w:r>
      <w:r w:rsidR="0070747C">
        <w:t>evision history</w:t>
      </w:r>
      <w:bookmarkEnd w:id="0"/>
      <w:bookmarkEnd w:id="1"/>
      <w:bookmarkEnd w:id="2"/>
      <w:bookmarkEnd w:id="3"/>
    </w:p>
    <w:p w14:paraId="2092E6F0" w14:textId="52E81CDF" w:rsidR="0070747C" w:rsidRPr="00B06D9B" w:rsidRDefault="0070747C" w:rsidP="0070747C">
      <w:r w:rsidRPr="00B06D9B">
        <w:t xml:space="preserve">Amendments to this </w:t>
      </w:r>
      <w:r w:rsidR="00A03CB8">
        <w:t xml:space="preserve">sample </w:t>
      </w:r>
      <w:r w:rsidRPr="00B06D9B">
        <w:t xml:space="preserve">manual </w:t>
      </w:r>
      <w:proofErr w:type="gramStart"/>
      <w:r w:rsidRPr="00B06D9B">
        <w:t>are recorded</w:t>
      </w:r>
      <w:proofErr w:type="gramEnd"/>
      <w:r w:rsidRPr="00B06D9B">
        <w:t xml:space="preserve"> below in order of most recent first.</w:t>
      </w:r>
    </w:p>
    <w:tbl>
      <w:tblPr>
        <w:tblStyle w:val="SD-MOStable"/>
        <w:tblW w:w="9634" w:type="dxa"/>
        <w:tblLook w:val="0620" w:firstRow="1" w:lastRow="0" w:firstColumn="0" w:lastColumn="0" w:noHBand="1" w:noVBand="1"/>
        <w:tblCaption w:val="Revision history"/>
        <w:tblDescription w:val="List of revisions to this manual"/>
      </w:tblPr>
      <w:tblGrid>
        <w:gridCol w:w="1117"/>
        <w:gridCol w:w="971"/>
        <w:gridCol w:w="1952"/>
        <w:gridCol w:w="5594"/>
      </w:tblGrid>
      <w:tr w:rsidR="0070747C" w:rsidRPr="002D4956" w14:paraId="6185BBE5" w14:textId="77777777" w:rsidTr="008627A7">
        <w:trPr>
          <w:cnfStyle w:val="100000000000" w:firstRow="1" w:lastRow="0" w:firstColumn="0" w:lastColumn="0" w:oddVBand="0" w:evenVBand="0" w:oddHBand="0" w:evenHBand="0" w:firstRowFirstColumn="0" w:firstRowLastColumn="0" w:lastRowFirstColumn="0" w:lastRowLastColumn="0"/>
          <w:tblHeader/>
        </w:trPr>
        <w:tc>
          <w:tcPr>
            <w:tcW w:w="0" w:type="dxa"/>
          </w:tcPr>
          <w:p w14:paraId="3EB252BD" w14:textId="77777777" w:rsidR="0070747C" w:rsidRPr="002D4956" w:rsidRDefault="0070747C">
            <w:r w:rsidRPr="002D4956">
              <w:t>Version no.</w:t>
            </w:r>
          </w:p>
        </w:tc>
        <w:tc>
          <w:tcPr>
            <w:tcW w:w="0" w:type="dxa"/>
          </w:tcPr>
          <w:p w14:paraId="5A1CF66C" w14:textId="77777777" w:rsidR="0070747C" w:rsidRPr="002D4956" w:rsidRDefault="0070747C">
            <w:r w:rsidRPr="002D4956">
              <w:t>Date</w:t>
            </w:r>
          </w:p>
        </w:tc>
        <w:tc>
          <w:tcPr>
            <w:tcW w:w="0" w:type="dxa"/>
          </w:tcPr>
          <w:p w14:paraId="24267E4E" w14:textId="77777777" w:rsidR="0070747C" w:rsidRPr="002D4956" w:rsidRDefault="0070747C">
            <w:r w:rsidRPr="002D4956">
              <w:t>Parts/sections</w:t>
            </w:r>
          </w:p>
        </w:tc>
        <w:tc>
          <w:tcPr>
            <w:tcW w:w="4247" w:type="dxa"/>
          </w:tcPr>
          <w:p w14:paraId="73C82D7B" w14:textId="77777777" w:rsidR="0070747C" w:rsidRPr="002D4956" w:rsidRDefault="0070747C">
            <w:r w:rsidRPr="002D4956">
              <w:t>Details</w:t>
            </w:r>
          </w:p>
        </w:tc>
      </w:tr>
      <w:tr w:rsidR="00796FDF" w14:paraId="5F1163B6" w14:textId="77777777" w:rsidTr="008627A7">
        <w:tc>
          <w:tcPr>
            <w:tcW w:w="0" w:type="dxa"/>
          </w:tcPr>
          <w:p w14:paraId="7CA9279A" w14:textId="36905E6B" w:rsidR="00796FDF" w:rsidRPr="00B06D9B" w:rsidRDefault="00796FDF" w:rsidP="00796FDF">
            <w:pPr>
              <w:pStyle w:val="Tabletext"/>
            </w:pPr>
            <w:r>
              <w:t>1.1</w:t>
            </w:r>
          </w:p>
        </w:tc>
        <w:tc>
          <w:tcPr>
            <w:tcW w:w="0" w:type="dxa"/>
          </w:tcPr>
          <w:p w14:paraId="00614C7D" w14:textId="59265C5B" w:rsidR="00796FDF" w:rsidRPr="00B06D9B" w:rsidRDefault="006838D0" w:rsidP="00796FDF">
            <w:pPr>
              <w:pStyle w:val="Tabletext"/>
            </w:pPr>
            <w:r>
              <w:t xml:space="preserve">August </w:t>
            </w:r>
            <w:r w:rsidR="00796FDF">
              <w:t>2024</w:t>
            </w:r>
          </w:p>
        </w:tc>
        <w:tc>
          <w:tcPr>
            <w:tcW w:w="0" w:type="dxa"/>
          </w:tcPr>
          <w:p w14:paraId="2FC00F88" w14:textId="4E1996F2" w:rsidR="00796FDF" w:rsidRPr="00B06D9B" w:rsidRDefault="00796FDF" w:rsidP="00796FDF">
            <w:pPr>
              <w:pStyle w:val="Tabletext"/>
            </w:pPr>
            <w:r w:rsidRPr="00EA07F8">
              <w:t>Cover &amp; page 2</w:t>
            </w:r>
          </w:p>
        </w:tc>
        <w:tc>
          <w:tcPr>
            <w:tcW w:w="4247" w:type="dxa"/>
          </w:tcPr>
          <w:p w14:paraId="7620B01E" w14:textId="46C09BE7" w:rsidR="00796FDF" w:rsidRPr="00B06D9B" w:rsidRDefault="00796FDF" w:rsidP="00796FDF">
            <w:pPr>
              <w:pStyle w:val="Tabletext"/>
            </w:pPr>
            <w:r w:rsidRPr="00EA07F8">
              <w:t>Updated title, instruction and publishing date, inserted CASA revision history table</w:t>
            </w:r>
          </w:p>
        </w:tc>
      </w:tr>
      <w:tr w:rsidR="00796FDF" w14:paraId="6123AD1B" w14:textId="77777777" w:rsidTr="008627A7">
        <w:tc>
          <w:tcPr>
            <w:tcW w:w="0" w:type="dxa"/>
          </w:tcPr>
          <w:p w14:paraId="609577AB" w14:textId="77777777" w:rsidR="00796FDF" w:rsidRDefault="00796FDF" w:rsidP="00796FDF">
            <w:pPr>
              <w:pStyle w:val="Tabletext"/>
            </w:pPr>
          </w:p>
        </w:tc>
        <w:tc>
          <w:tcPr>
            <w:tcW w:w="0" w:type="dxa"/>
          </w:tcPr>
          <w:p w14:paraId="611CB243" w14:textId="77777777" w:rsidR="00796FDF" w:rsidRDefault="00796FDF" w:rsidP="00796FDF">
            <w:pPr>
              <w:pStyle w:val="Tabletext"/>
            </w:pPr>
          </w:p>
        </w:tc>
        <w:tc>
          <w:tcPr>
            <w:tcW w:w="0" w:type="dxa"/>
          </w:tcPr>
          <w:p w14:paraId="24EF97B2" w14:textId="6629CC86" w:rsidR="00796FDF" w:rsidRPr="00B06D9B" w:rsidRDefault="00796FDF" w:rsidP="00796FDF">
            <w:pPr>
              <w:pStyle w:val="Tabletext"/>
            </w:pPr>
            <w:r w:rsidRPr="00EA07F8">
              <w:t>Introduction</w:t>
            </w:r>
          </w:p>
        </w:tc>
        <w:tc>
          <w:tcPr>
            <w:tcW w:w="4247" w:type="dxa"/>
          </w:tcPr>
          <w:p w14:paraId="169B5BF6" w14:textId="6F20FDFE" w:rsidR="00796FDF" w:rsidRPr="00B06D9B" w:rsidRDefault="00796FDF" w:rsidP="00796FDF">
            <w:pPr>
              <w:pStyle w:val="Tabletext"/>
            </w:pPr>
            <w:r w:rsidRPr="00EA07F8">
              <w:t xml:space="preserve">Amended Sample text </w:t>
            </w:r>
            <w:r w:rsidR="00341E70">
              <w:t>2,3,</w:t>
            </w:r>
            <w:r w:rsidRPr="00EA07F8">
              <w:t>4</w:t>
            </w:r>
            <w:r w:rsidR="00341E70">
              <w:t>,5</w:t>
            </w:r>
            <w:r w:rsidRPr="00EA07F8">
              <w:t xml:space="preserve"> &amp; </w:t>
            </w:r>
            <w:r w:rsidR="00341E70">
              <w:t>6</w:t>
            </w:r>
            <w:r w:rsidRPr="00EA07F8">
              <w:t xml:space="preserve"> MOS reference</w:t>
            </w:r>
          </w:p>
        </w:tc>
      </w:tr>
      <w:tr w:rsidR="00796FDF" w14:paraId="68753FBF" w14:textId="77777777" w:rsidTr="008627A7">
        <w:tc>
          <w:tcPr>
            <w:tcW w:w="0" w:type="dxa"/>
          </w:tcPr>
          <w:p w14:paraId="082375DB" w14:textId="77777777" w:rsidR="00796FDF" w:rsidRDefault="00796FDF" w:rsidP="00796FDF">
            <w:pPr>
              <w:pStyle w:val="Tabletext"/>
            </w:pPr>
          </w:p>
        </w:tc>
        <w:tc>
          <w:tcPr>
            <w:tcW w:w="0" w:type="dxa"/>
          </w:tcPr>
          <w:p w14:paraId="536D0549" w14:textId="77777777" w:rsidR="00796FDF" w:rsidRDefault="00796FDF" w:rsidP="00796FDF">
            <w:pPr>
              <w:pStyle w:val="Tabletext"/>
            </w:pPr>
          </w:p>
        </w:tc>
        <w:tc>
          <w:tcPr>
            <w:tcW w:w="0" w:type="dxa"/>
          </w:tcPr>
          <w:p w14:paraId="18709A3D" w14:textId="244AAEC7" w:rsidR="00796FDF" w:rsidRPr="00B06D9B" w:rsidRDefault="00796FDF" w:rsidP="00796FDF">
            <w:pPr>
              <w:pStyle w:val="Tabletext"/>
            </w:pPr>
            <w:r w:rsidRPr="00EA07F8">
              <w:t>1.2.1.2</w:t>
            </w:r>
          </w:p>
        </w:tc>
        <w:tc>
          <w:tcPr>
            <w:tcW w:w="4247" w:type="dxa"/>
          </w:tcPr>
          <w:p w14:paraId="32D9CC09" w14:textId="601FCD27" w:rsidR="00796FDF" w:rsidRPr="00B06D9B" w:rsidRDefault="00796FDF" w:rsidP="00796FDF">
            <w:pPr>
              <w:pStyle w:val="Tabletext"/>
            </w:pPr>
            <w:r w:rsidRPr="00EA07F8">
              <w:t>Inserted ‘Sample text’ and field box</w:t>
            </w:r>
          </w:p>
        </w:tc>
      </w:tr>
      <w:tr w:rsidR="00796FDF" w14:paraId="1F332E1C" w14:textId="77777777" w:rsidTr="008627A7">
        <w:tc>
          <w:tcPr>
            <w:tcW w:w="0" w:type="dxa"/>
          </w:tcPr>
          <w:p w14:paraId="751B715A" w14:textId="77777777" w:rsidR="00796FDF" w:rsidRDefault="00796FDF" w:rsidP="00796FDF">
            <w:pPr>
              <w:pStyle w:val="Tabletext"/>
            </w:pPr>
          </w:p>
        </w:tc>
        <w:tc>
          <w:tcPr>
            <w:tcW w:w="0" w:type="dxa"/>
          </w:tcPr>
          <w:p w14:paraId="38D88A46" w14:textId="77777777" w:rsidR="00796FDF" w:rsidRDefault="00796FDF" w:rsidP="00796FDF">
            <w:pPr>
              <w:pStyle w:val="Tabletext"/>
            </w:pPr>
          </w:p>
        </w:tc>
        <w:tc>
          <w:tcPr>
            <w:tcW w:w="0" w:type="dxa"/>
          </w:tcPr>
          <w:p w14:paraId="663D6D94" w14:textId="3F0E283C" w:rsidR="00796FDF" w:rsidRPr="00B06D9B" w:rsidRDefault="00796FDF" w:rsidP="00796FDF">
            <w:pPr>
              <w:pStyle w:val="Tabletext"/>
            </w:pPr>
            <w:r w:rsidRPr="00EA07F8">
              <w:t>1.2.1.3</w:t>
            </w:r>
          </w:p>
        </w:tc>
        <w:tc>
          <w:tcPr>
            <w:tcW w:w="4247" w:type="dxa"/>
          </w:tcPr>
          <w:p w14:paraId="5DA1B1E9" w14:textId="1385F6BB" w:rsidR="00796FDF" w:rsidRPr="00B06D9B" w:rsidRDefault="00577B66" w:rsidP="00796FDF">
            <w:pPr>
              <w:pStyle w:val="Tabletext"/>
            </w:pPr>
            <w:r>
              <w:t>Amended</w:t>
            </w:r>
            <w:r w:rsidR="00872E5C">
              <w:t xml:space="preserve"> </w:t>
            </w:r>
            <w:r w:rsidR="00581BCC">
              <w:t>3</w:t>
            </w:r>
            <w:r w:rsidR="00581BCC" w:rsidRPr="008627A7">
              <w:rPr>
                <w:vertAlign w:val="superscript"/>
              </w:rPr>
              <w:t>rd</w:t>
            </w:r>
            <w:r w:rsidR="00581BCC">
              <w:t xml:space="preserve"> paragraph</w:t>
            </w:r>
          </w:p>
        </w:tc>
      </w:tr>
      <w:tr w:rsidR="00796FDF" w14:paraId="774C540C" w14:textId="77777777" w:rsidTr="008627A7">
        <w:tc>
          <w:tcPr>
            <w:tcW w:w="0" w:type="dxa"/>
          </w:tcPr>
          <w:p w14:paraId="662A7567" w14:textId="77777777" w:rsidR="00796FDF" w:rsidRDefault="00796FDF" w:rsidP="00796FDF">
            <w:pPr>
              <w:pStyle w:val="Tabletext"/>
            </w:pPr>
          </w:p>
        </w:tc>
        <w:tc>
          <w:tcPr>
            <w:tcW w:w="0" w:type="dxa"/>
          </w:tcPr>
          <w:p w14:paraId="05E6E9BB" w14:textId="77777777" w:rsidR="00796FDF" w:rsidRDefault="00796FDF" w:rsidP="00796FDF">
            <w:pPr>
              <w:pStyle w:val="Tabletext"/>
            </w:pPr>
          </w:p>
        </w:tc>
        <w:tc>
          <w:tcPr>
            <w:tcW w:w="0" w:type="dxa"/>
          </w:tcPr>
          <w:p w14:paraId="06A16156" w14:textId="7E057D7C" w:rsidR="00796FDF" w:rsidRPr="005F5982" w:rsidRDefault="00796FDF" w:rsidP="00796FDF">
            <w:pPr>
              <w:pStyle w:val="Tabletext"/>
            </w:pPr>
            <w:r w:rsidRPr="00EA07F8">
              <w:t>1.2.1.4</w:t>
            </w:r>
          </w:p>
        </w:tc>
        <w:tc>
          <w:tcPr>
            <w:tcW w:w="4247" w:type="dxa"/>
          </w:tcPr>
          <w:p w14:paraId="781FCEC5" w14:textId="33AC0B23" w:rsidR="00796FDF" w:rsidRDefault="00796FDF" w:rsidP="00796FDF">
            <w:pPr>
              <w:pStyle w:val="Tabletext"/>
            </w:pPr>
            <w:r w:rsidRPr="00EA07F8">
              <w:t>Reformatted bullet ‘Process in the event of a failure…’ to subheading</w:t>
            </w:r>
          </w:p>
        </w:tc>
      </w:tr>
      <w:tr w:rsidR="00B95462" w14:paraId="7EFEDFAD" w14:textId="77777777" w:rsidTr="005F7086">
        <w:tc>
          <w:tcPr>
            <w:tcW w:w="0" w:type="dxa"/>
          </w:tcPr>
          <w:p w14:paraId="35D05245" w14:textId="77777777" w:rsidR="00B95462" w:rsidRDefault="00B95462" w:rsidP="00796FDF">
            <w:pPr>
              <w:pStyle w:val="Tabletext"/>
            </w:pPr>
          </w:p>
        </w:tc>
        <w:tc>
          <w:tcPr>
            <w:tcW w:w="0" w:type="dxa"/>
          </w:tcPr>
          <w:p w14:paraId="13F0F417" w14:textId="77777777" w:rsidR="00B95462" w:rsidRDefault="00B95462" w:rsidP="00796FDF">
            <w:pPr>
              <w:pStyle w:val="Tabletext"/>
            </w:pPr>
          </w:p>
        </w:tc>
        <w:tc>
          <w:tcPr>
            <w:tcW w:w="0" w:type="dxa"/>
          </w:tcPr>
          <w:p w14:paraId="1DD0D3B9" w14:textId="1C432836" w:rsidR="00B95462" w:rsidRPr="00EA07F8" w:rsidRDefault="00B95462" w:rsidP="00796FDF">
            <w:pPr>
              <w:pStyle w:val="Tabletext"/>
            </w:pPr>
            <w:r>
              <w:t>1.2.1.8</w:t>
            </w:r>
          </w:p>
        </w:tc>
        <w:tc>
          <w:tcPr>
            <w:tcW w:w="4247" w:type="dxa"/>
          </w:tcPr>
          <w:p w14:paraId="6F5730FA" w14:textId="529DFA27" w:rsidR="00B95462" w:rsidRPr="00EA07F8" w:rsidRDefault="00955585" w:rsidP="00796FDF">
            <w:pPr>
              <w:pStyle w:val="Tabletext"/>
            </w:pPr>
            <w:r>
              <w:t>Amended 2</w:t>
            </w:r>
            <w:r w:rsidRPr="008627A7">
              <w:rPr>
                <w:vertAlign w:val="superscript"/>
              </w:rPr>
              <w:t>nd</w:t>
            </w:r>
            <w:r>
              <w:t xml:space="preserve"> paragraph inserted </w:t>
            </w:r>
            <w:r w:rsidR="007A4739">
              <w:t xml:space="preserve">‘training and’ </w:t>
            </w:r>
          </w:p>
        </w:tc>
      </w:tr>
      <w:tr w:rsidR="00796FDF" w14:paraId="4F90A0E4" w14:textId="77777777" w:rsidTr="008627A7">
        <w:tc>
          <w:tcPr>
            <w:tcW w:w="0" w:type="dxa"/>
          </w:tcPr>
          <w:p w14:paraId="6F020A51" w14:textId="77777777" w:rsidR="00796FDF" w:rsidRDefault="00796FDF" w:rsidP="00796FDF">
            <w:pPr>
              <w:pStyle w:val="Tabletext"/>
            </w:pPr>
          </w:p>
        </w:tc>
        <w:tc>
          <w:tcPr>
            <w:tcW w:w="0" w:type="dxa"/>
          </w:tcPr>
          <w:p w14:paraId="3C52C4A8" w14:textId="77777777" w:rsidR="00796FDF" w:rsidRDefault="00796FDF" w:rsidP="00796FDF">
            <w:pPr>
              <w:pStyle w:val="Tabletext"/>
            </w:pPr>
          </w:p>
        </w:tc>
        <w:tc>
          <w:tcPr>
            <w:tcW w:w="0" w:type="dxa"/>
          </w:tcPr>
          <w:p w14:paraId="4E4F24FE" w14:textId="6A3418C0" w:rsidR="00796FDF" w:rsidRPr="00B06D9B" w:rsidRDefault="00796FDF" w:rsidP="00796FDF">
            <w:pPr>
              <w:pStyle w:val="Tabletext"/>
            </w:pPr>
            <w:r w:rsidRPr="00EA07F8">
              <w:t>1.2.5.2</w:t>
            </w:r>
          </w:p>
        </w:tc>
        <w:tc>
          <w:tcPr>
            <w:tcW w:w="4247" w:type="dxa"/>
          </w:tcPr>
          <w:p w14:paraId="4D4AF472" w14:textId="6BA67230" w:rsidR="00796FDF" w:rsidRPr="00B06D9B" w:rsidRDefault="00796FDF" w:rsidP="00796FDF">
            <w:pPr>
              <w:pStyle w:val="Tabletext"/>
            </w:pPr>
            <w:r w:rsidRPr="00EA07F8">
              <w:t>Corrected 2nd bullet ‘many’ to ‘may’</w:t>
            </w:r>
          </w:p>
        </w:tc>
      </w:tr>
      <w:tr w:rsidR="00796FDF" w14:paraId="307FFF0B" w14:textId="77777777" w:rsidTr="008627A7">
        <w:tc>
          <w:tcPr>
            <w:tcW w:w="0" w:type="dxa"/>
          </w:tcPr>
          <w:p w14:paraId="7A791EBF" w14:textId="77777777" w:rsidR="00796FDF" w:rsidRDefault="00796FDF" w:rsidP="00796FDF">
            <w:pPr>
              <w:pStyle w:val="Tabletext"/>
            </w:pPr>
          </w:p>
        </w:tc>
        <w:tc>
          <w:tcPr>
            <w:tcW w:w="0" w:type="dxa"/>
          </w:tcPr>
          <w:p w14:paraId="139D7003" w14:textId="77777777" w:rsidR="00796FDF" w:rsidRDefault="00796FDF" w:rsidP="00796FDF">
            <w:pPr>
              <w:pStyle w:val="Tabletext"/>
            </w:pPr>
          </w:p>
        </w:tc>
        <w:tc>
          <w:tcPr>
            <w:tcW w:w="0" w:type="dxa"/>
          </w:tcPr>
          <w:p w14:paraId="19DEE8DA" w14:textId="6B777F9D" w:rsidR="00796FDF" w:rsidRPr="00B06D9B" w:rsidRDefault="00796FDF" w:rsidP="00796FDF">
            <w:pPr>
              <w:pStyle w:val="Tabletext"/>
            </w:pPr>
            <w:r w:rsidRPr="00EA07F8">
              <w:t xml:space="preserve">1.2.7 </w:t>
            </w:r>
          </w:p>
        </w:tc>
        <w:tc>
          <w:tcPr>
            <w:tcW w:w="4247" w:type="dxa"/>
          </w:tcPr>
          <w:p w14:paraId="1797AACB" w14:textId="6267A4B1" w:rsidR="00796FDF" w:rsidRPr="00B06D9B" w:rsidRDefault="00796FDF" w:rsidP="00796FDF">
            <w:pPr>
              <w:pStyle w:val="Tabletext"/>
            </w:pPr>
            <w:r w:rsidRPr="00EA07F8">
              <w:t>Removed text table 6 title ‘sample’</w:t>
            </w:r>
          </w:p>
        </w:tc>
      </w:tr>
      <w:tr w:rsidR="00796FDF" w14:paraId="49E51747" w14:textId="77777777" w:rsidTr="008627A7">
        <w:tc>
          <w:tcPr>
            <w:tcW w:w="0" w:type="dxa"/>
          </w:tcPr>
          <w:p w14:paraId="396825E8" w14:textId="77777777" w:rsidR="00796FDF" w:rsidRDefault="00796FDF" w:rsidP="00796FDF">
            <w:pPr>
              <w:pStyle w:val="Tabletext"/>
            </w:pPr>
          </w:p>
        </w:tc>
        <w:tc>
          <w:tcPr>
            <w:tcW w:w="0" w:type="dxa"/>
          </w:tcPr>
          <w:p w14:paraId="6B83181C" w14:textId="77777777" w:rsidR="00796FDF" w:rsidRDefault="00796FDF" w:rsidP="00796FDF">
            <w:pPr>
              <w:pStyle w:val="Tabletext"/>
            </w:pPr>
          </w:p>
        </w:tc>
        <w:tc>
          <w:tcPr>
            <w:tcW w:w="0" w:type="dxa"/>
          </w:tcPr>
          <w:p w14:paraId="1F40DA6B" w14:textId="3D26017A" w:rsidR="00796FDF" w:rsidRPr="00B06D9B" w:rsidRDefault="00796FDF" w:rsidP="00796FDF">
            <w:pPr>
              <w:pStyle w:val="Tabletext"/>
            </w:pPr>
            <w:r w:rsidRPr="00EA07F8">
              <w:t>1.2.10.1</w:t>
            </w:r>
          </w:p>
        </w:tc>
        <w:tc>
          <w:tcPr>
            <w:tcW w:w="4247" w:type="dxa"/>
          </w:tcPr>
          <w:p w14:paraId="1607F23F" w14:textId="761383BA" w:rsidR="00796FDF" w:rsidRPr="00B06D9B" w:rsidRDefault="00796FDF" w:rsidP="00796FDF">
            <w:pPr>
              <w:pStyle w:val="Tabletext"/>
            </w:pPr>
            <w:r w:rsidRPr="00EA07F8">
              <w:t>Amended paragraph 5 ‘training and or check’</w:t>
            </w:r>
          </w:p>
        </w:tc>
      </w:tr>
      <w:tr w:rsidR="00796FDF" w14:paraId="04B5A71F" w14:textId="77777777" w:rsidTr="008627A7">
        <w:tc>
          <w:tcPr>
            <w:tcW w:w="0" w:type="dxa"/>
          </w:tcPr>
          <w:p w14:paraId="74BAE810" w14:textId="77777777" w:rsidR="00796FDF" w:rsidRDefault="00796FDF" w:rsidP="00796FDF">
            <w:pPr>
              <w:pStyle w:val="Tabletext"/>
            </w:pPr>
          </w:p>
        </w:tc>
        <w:tc>
          <w:tcPr>
            <w:tcW w:w="0" w:type="dxa"/>
          </w:tcPr>
          <w:p w14:paraId="4165B5E2" w14:textId="77777777" w:rsidR="00796FDF" w:rsidRDefault="00796FDF" w:rsidP="00796FDF">
            <w:pPr>
              <w:pStyle w:val="Tabletext"/>
            </w:pPr>
          </w:p>
        </w:tc>
        <w:tc>
          <w:tcPr>
            <w:tcW w:w="0" w:type="dxa"/>
          </w:tcPr>
          <w:p w14:paraId="75FF738B" w14:textId="65B171AD" w:rsidR="00796FDF" w:rsidRPr="00B06D9B" w:rsidRDefault="00796FDF" w:rsidP="00796FDF">
            <w:pPr>
              <w:pStyle w:val="Tabletext"/>
            </w:pPr>
            <w:r w:rsidRPr="00EA07F8">
              <w:t>Forms</w:t>
            </w:r>
          </w:p>
        </w:tc>
        <w:tc>
          <w:tcPr>
            <w:tcW w:w="4247" w:type="dxa"/>
          </w:tcPr>
          <w:p w14:paraId="64009088" w14:textId="6362E478" w:rsidR="00796FDF" w:rsidRPr="00B06D9B" w:rsidRDefault="00796FDF" w:rsidP="00796FDF">
            <w:pPr>
              <w:pStyle w:val="Tabletext"/>
            </w:pPr>
            <w:r w:rsidRPr="00EA07F8">
              <w:t xml:space="preserve">Reformatted to meet accessibility </w:t>
            </w:r>
          </w:p>
        </w:tc>
      </w:tr>
      <w:tr w:rsidR="00796FDF" w14:paraId="69F986AE" w14:textId="77777777" w:rsidTr="008627A7">
        <w:tc>
          <w:tcPr>
            <w:tcW w:w="0" w:type="dxa"/>
          </w:tcPr>
          <w:p w14:paraId="39D7FC65" w14:textId="77777777" w:rsidR="00796FDF" w:rsidRDefault="00796FDF" w:rsidP="00796FDF">
            <w:pPr>
              <w:pStyle w:val="Tabletext"/>
            </w:pPr>
          </w:p>
        </w:tc>
        <w:tc>
          <w:tcPr>
            <w:tcW w:w="0" w:type="dxa"/>
          </w:tcPr>
          <w:p w14:paraId="2DFA8E9A" w14:textId="77777777" w:rsidR="00796FDF" w:rsidRDefault="00796FDF" w:rsidP="00796FDF">
            <w:pPr>
              <w:pStyle w:val="Tabletext"/>
            </w:pPr>
          </w:p>
        </w:tc>
        <w:tc>
          <w:tcPr>
            <w:tcW w:w="0" w:type="dxa"/>
          </w:tcPr>
          <w:p w14:paraId="003D709B" w14:textId="63E3BBA3" w:rsidR="00796FDF" w:rsidRPr="00B06D9B" w:rsidRDefault="00796FDF" w:rsidP="00796FDF">
            <w:pPr>
              <w:pStyle w:val="Tabletext"/>
            </w:pPr>
            <w:r w:rsidRPr="00EA07F8">
              <w:t>All</w:t>
            </w:r>
          </w:p>
        </w:tc>
        <w:tc>
          <w:tcPr>
            <w:tcW w:w="4247" w:type="dxa"/>
          </w:tcPr>
          <w:p w14:paraId="5015A8CC" w14:textId="22A621ED" w:rsidR="00796FDF" w:rsidRPr="00B06D9B" w:rsidRDefault="00796FDF" w:rsidP="00796FDF">
            <w:pPr>
              <w:pStyle w:val="Tabletext"/>
            </w:pPr>
            <w:r w:rsidRPr="00EA07F8">
              <w:t>Correct</w:t>
            </w:r>
            <w:r w:rsidR="009104EA">
              <w:t>ed</w:t>
            </w:r>
            <w:r w:rsidRPr="00EA07F8">
              <w:t xml:space="preserve"> punctuation, grammar, </w:t>
            </w:r>
            <w:r w:rsidR="00A815E7">
              <w:t xml:space="preserve">sentence </w:t>
            </w:r>
            <w:r w:rsidRPr="00EA07F8">
              <w:t>structure, format.</w:t>
            </w:r>
          </w:p>
        </w:tc>
      </w:tr>
      <w:tr w:rsidR="0070747C" w14:paraId="55AC05AA" w14:textId="77777777" w:rsidTr="008627A7">
        <w:tc>
          <w:tcPr>
            <w:tcW w:w="0" w:type="dxa"/>
          </w:tcPr>
          <w:p w14:paraId="392B1DDA" w14:textId="2B62BFEF" w:rsidR="0070747C" w:rsidRPr="00B06D9B" w:rsidRDefault="00A03CB8">
            <w:pPr>
              <w:pStyle w:val="Tabletext"/>
            </w:pPr>
            <w:r>
              <w:t>1.0</w:t>
            </w:r>
          </w:p>
        </w:tc>
        <w:tc>
          <w:tcPr>
            <w:tcW w:w="0" w:type="dxa"/>
          </w:tcPr>
          <w:p w14:paraId="4624FAC7" w14:textId="4115C105" w:rsidR="0070747C" w:rsidRPr="00B06D9B" w:rsidRDefault="00336AB7">
            <w:pPr>
              <w:pStyle w:val="Tabletext"/>
            </w:pPr>
            <w:r>
              <w:t>April 2024</w:t>
            </w:r>
          </w:p>
        </w:tc>
        <w:tc>
          <w:tcPr>
            <w:tcW w:w="0" w:type="dxa"/>
          </w:tcPr>
          <w:p w14:paraId="13B5822E" w14:textId="18A7AFC7" w:rsidR="0070747C" w:rsidRPr="00B06D9B" w:rsidRDefault="00084810">
            <w:pPr>
              <w:pStyle w:val="Tabletext"/>
            </w:pPr>
            <w:r>
              <w:t>All</w:t>
            </w:r>
          </w:p>
        </w:tc>
        <w:tc>
          <w:tcPr>
            <w:tcW w:w="4247" w:type="dxa"/>
          </w:tcPr>
          <w:p w14:paraId="354FE90A" w14:textId="65DE0EF2" w:rsidR="0070747C" w:rsidRPr="00B06D9B" w:rsidRDefault="00084810">
            <w:pPr>
              <w:pStyle w:val="Tabletext"/>
            </w:pPr>
            <w:r>
              <w:t>Initial Issue</w:t>
            </w:r>
          </w:p>
        </w:tc>
      </w:tr>
    </w:tbl>
    <w:p w14:paraId="6CCC16DA" w14:textId="77777777" w:rsidR="00C57DB8" w:rsidRDefault="00C57DB8" w:rsidP="00AF0899"/>
    <w:p w14:paraId="2F28EC0C" w14:textId="7CE61591" w:rsidR="00C57DB8" w:rsidRPr="008627A7" w:rsidRDefault="007A4BFD" w:rsidP="008627A7">
      <w:pPr>
        <w:pStyle w:val="Note"/>
        <w:rPr>
          <w:b/>
          <w:bCs/>
        </w:rPr>
      </w:pPr>
      <w:r w:rsidRPr="008627A7">
        <w:rPr>
          <w:b/>
          <w:bCs/>
        </w:rPr>
        <w:t>Note:</w:t>
      </w:r>
      <w:r>
        <w:rPr>
          <w:b/>
          <w:bCs/>
        </w:rPr>
        <w:tab/>
      </w:r>
      <w:r w:rsidRPr="007A0A55">
        <w:t xml:space="preserve">Operators using this sample manual are to remove this </w:t>
      </w:r>
      <w:r w:rsidR="005B1E30">
        <w:t xml:space="preserve">Sample manual </w:t>
      </w:r>
      <w:r w:rsidRPr="007A0A55">
        <w:t xml:space="preserve">CASA </w:t>
      </w:r>
      <w:r w:rsidR="00177C5B">
        <w:t>revision history page.</w:t>
      </w:r>
    </w:p>
    <w:p w14:paraId="7466D1F3" w14:textId="091D6222" w:rsidR="0041377C" w:rsidRDefault="007A4BFD" w:rsidP="00AF0899">
      <w:pPr>
        <w:sectPr w:rsidR="0041377C" w:rsidSect="007059D9">
          <w:headerReference w:type="default" r:id="rId13"/>
          <w:footerReference w:type="default" r:id="rId14"/>
          <w:headerReference w:type="first" r:id="rId15"/>
          <w:footerReference w:type="first" r:id="rId16"/>
          <w:pgSz w:w="11906" w:h="16838" w:code="9"/>
          <w:pgMar w:top="1134" w:right="1134" w:bottom="1134" w:left="1134" w:header="567" w:footer="567" w:gutter="0"/>
          <w:cols w:space="708"/>
          <w:titlePg/>
          <w:docGrid w:linePitch="360"/>
        </w:sectPr>
      </w:pPr>
      <w:r>
        <w:t xml:space="preserve"> </w:t>
      </w:r>
    </w:p>
    <w:p w14:paraId="19420FBA" w14:textId="77777777" w:rsidR="007A0A55" w:rsidRPr="007A0A55" w:rsidRDefault="007A0A55" w:rsidP="002D4956">
      <w:pPr>
        <w:pStyle w:val="Title"/>
      </w:pPr>
      <w:r w:rsidRPr="007A0A55">
        <w:lastRenderedPageBreak/>
        <w:t>Training and Checking Manual</w:t>
      </w:r>
    </w:p>
    <w:p w14:paraId="16620BBE" w14:textId="77777777" w:rsidR="007A0A55" w:rsidRPr="002D4956" w:rsidRDefault="007A0A55" w:rsidP="002D4956">
      <w:pPr>
        <w:pStyle w:val="normalcentred"/>
        <w:rPr>
          <w:rStyle w:val="Authorinstruction"/>
        </w:rPr>
      </w:pPr>
      <w:r w:rsidRPr="002D4956">
        <w:rPr>
          <w:rStyle w:val="Authorinstruction"/>
        </w:rPr>
        <w:t>[Sample Aviation Pty Ltd]</w:t>
      </w:r>
    </w:p>
    <w:p w14:paraId="4A694234" w14:textId="77777777" w:rsidR="007A0A55" w:rsidRDefault="007A0A55" w:rsidP="007A0A55"/>
    <w:p w14:paraId="431D97FC" w14:textId="77777777" w:rsidR="007A0A55" w:rsidRDefault="007A0A55" w:rsidP="007A0A55"/>
    <w:p w14:paraId="615C893E" w14:textId="77777777" w:rsidR="007A0A55" w:rsidRDefault="007A0A55" w:rsidP="007A0A55"/>
    <w:p w14:paraId="360A028A" w14:textId="77777777" w:rsidR="007A0A55" w:rsidRPr="007A0A55" w:rsidRDefault="007A0A55" w:rsidP="002D4956">
      <w:pPr>
        <w:pStyle w:val="normalcentred"/>
        <w:rPr>
          <w:rStyle w:val="Authorinstruction"/>
        </w:rPr>
      </w:pPr>
      <w:r w:rsidRPr="007A0A55">
        <w:rPr>
          <w:rStyle w:val="Authorinstruction"/>
        </w:rPr>
        <w:t>[insert logo if required]</w:t>
      </w:r>
    </w:p>
    <w:p w14:paraId="39103B01" w14:textId="77777777" w:rsidR="007A0A55" w:rsidRDefault="007A0A55" w:rsidP="007A0A55"/>
    <w:p w14:paraId="3EB46B28" w14:textId="77777777" w:rsidR="007A0A55" w:rsidRDefault="007A0A55" w:rsidP="007A0A55"/>
    <w:p w14:paraId="2A7FB68C" w14:textId="77777777" w:rsidR="007A0A55" w:rsidRDefault="007A0A55" w:rsidP="007A0A55"/>
    <w:p w14:paraId="008AEA9C" w14:textId="77777777" w:rsidR="007A0A55" w:rsidRDefault="007A0A55" w:rsidP="007A0A55"/>
    <w:p w14:paraId="6C571CAA" w14:textId="77777777" w:rsidR="007A0A55" w:rsidRDefault="007A0A55" w:rsidP="007A0A55"/>
    <w:p w14:paraId="64F39639" w14:textId="77777777" w:rsidR="007A0A55" w:rsidRDefault="007A0A55" w:rsidP="007A0A55"/>
    <w:p w14:paraId="6FD706CF" w14:textId="77777777" w:rsidR="007A0A55" w:rsidRDefault="007A0A55" w:rsidP="007A0A55"/>
    <w:p w14:paraId="272D27F0" w14:textId="77777777" w:rsidR="007A0A55" w:rsidRDefault="007A0A55" w:rsidP="007A0A55"/>
    <w:p w14:paraId="0A61FC08" w14:textId="77777777" w:rsidR="007A0A55" w:rsidRDefault="007A0A55" w:rsidP="007A0A55"/>
    <w:p w14:paraId="6C0E6A36" w14:textId="77777777" w:rsidR="007A0A55" w:rsidRDefault="007A0A55" w:rsidP="007A0A55"/>
    <w:p w14:paraId="000D9960" w14:textId="77777777" w:rsidR="007A0A55" w:rsidRDefault="007A0A55" w:rsidP="007A0A55"/>
    <w:p w14:paraId="24C19FD0" w14:textId="77777777" w:rsidR="007A0A55" w:rsidRDefault="007A0A55" w:rsidP="007A0A55"/>
    <w:p w14:paraId="331CC149" w14:textId="77777777" w:rsidR="007A0A55" w:rsidRDefault="007A0A55" w:rsidP="002D4956">
      <w:pPr>
        <w:pStyle w:val="NotesBoxText"/>
      </w:pPr>
      <w:r>
        <w:t>Date:</w:t>
      </w:r>
    </w:p>
    <w:p w14:paraId="712FE303" w14:textId="77777777" w:rsidR="007A0A55" w:rsidRDefault="007A0A55" w:rsidP="002D4956">
      <w:pPr>
        <w:pStyle w:val="NotesBoxText"/>
      </w:pPr>
      <w:r>
        <w:t>Version:</w:t>
      </w:r>
    </w:p>
    <w:p w14:paraId="12FC90E1" w14:textId="687B4B84" w:rsidR="007A0A55" w:rsidRDefault="007A0A55" w:rsidP="002D4956">
      <w:pPr>
        <w:pStyle w:val="NotesBoxText"/>
      </w:pPr>
      <w:r w:rsidRPr="007A0A55">
        <w:rPr>
          <w:rStyle w:val="Authorinstruction"/>
        </w:rPr>
        <w:t>Draft/Approved: [insert date]</w:t>
      </w:r>
    </w:p>
    <w:p w14:paraId="6A583126" w14:textId="6F89C2A1" w:rsidR="007A0A55" w:rsidRDefault="007A0A55">
      <w:pPr>
        <w:suppressAutoHyphens w:val="0"/>
        <w:rPr>
          <w:rFonts w:asciiTheme="majorHAnsi" w:eastAsiaTheme="majorEastAsia" w:hAnsiTheme="majorHAnsi" w:cstheme="majorBidi"/>
          <w:b/>
          <w:color w:val="023E5C" w:themeColor="text2"/>
          <w:sz w:val="36"/>
          <w:szCs w:val="26"/>
        </w:rPr>
      </w:pPr>
      <w:r>
        <w:br w:type="page"/>
      </w:r>
    </w:p>
    <w:sdt>
      <w:sdtPr>
        <w:rPr>
          <w:rFonts w:asciiTheme="minorHAnsi" w:eastAsiaTheme="minorHAnsi" w:hAnsiTheme="minorHAnsi" w:cstheme="minorBidi"/>
          <w:b w:val="0"/>
          <w:color w:val="000000" w:themeColor="text1"/>
          <w:sz w:val="20"/>
          <w:szCs w:val="20"/>
        </w:rPr>
        <w:id w:val="2143921146"/>
        <w:docPartObj>
          <w:docPartGallery w:val="Table of Contents"/>
          <w:docPartUnique/>
        </w:docPartObj>
      </w:sdtPr>
      <w:sdtEndPr>
        <w:rPr>
          <w:bCs/>
          <w:noProof/>
        </w:rPr>
      </w:sdtEndPr>
      <w:sdtContent>
        <w:p w14:paraId="2F1B5054" w14:textId="77777777" w:rsidR="00F845E5" w:rsidRDefault="005478AD" w:rsidP="00DE7470">
          <w:pPr>
            <w:pStyle w:val="TOCHeading"/>
            <w:rPr>
              <w:noProof/>
            </w:rPr>
          </w:pPr>
          <w:r>
            <w:t>Contents</w:t>
          </w:r>
          <w:r>
            <w:fldChar w:fldCharType="begin"/>
          </w:r>
          <w:r>
            <w:instrText xml:space="preserve"> TOC \o "1-3" \h \z \u </w:instrText>
          </w:r>
          <w:r>
            <w:fldChar w:fldCharType="separate"/>
          </w:r>
        </w:p>
        <w:p w14:paraId="0EE1C719" w14:textId="32C7A284" w:rsidR="00F845E5" w:rsidRDefault="005368FD">
          <w:pPr>
            <w:pStyle w:val="TOC1"/>
            <w:rPr>
              <w:rFonts w:asciiTheme="minorHAnsi" w:eastAsiaTheme="minorEastAsia" w:hAnsiTheme="minorHAnsi"/>
              <w:b w:val="0"/>
              <w:color w:val="auto"/>
              <w:kern w:val="2"/>
              <w:sz w:val="24"/>
              <w:szCs w:val="24"/>
              <w:lang w:eastAsia="en-AU"/>
              <w14:ligatures w14:val="standardContextual"/>
            </w:rPr>
          </w:pPr>
          <w:hyperlink w:anchor="_Toc167958739" w:history="1">
            <w:r w:rsidR="00F845E5" w:rsidRPr="002C02C0">
              <w:rPr>
                <w:rStyle w:val="Hyperlink"/>
              </w:rPr>
              <w:t>Preface</w:t>
            </w:r>
            <w:r w:rsidR="00F845E5">
              <w:rPr>
                <w:webHidden/>
              </w:rPr>
              <w:tab/>
            </w:r>
            <w:r w:rsidR="00F845E5">
              <w:rPr>
                <w:webHidden/>
              </w:rPr>
              <w:fldChar w:fldCharType="begin"/>
            </w:r>
            <w:r w:rsidR="00F845E5">
              <w:rPr>
                <w:webHidden/>
              </w:rPr>
              <w:instrText xml:space="preserve"> PAGEREF _Toc167958739 \h </w:instrText>
            </w:r>
            <w:r w:rsidR="00F845E5">
              <w:rPr>
                <w:webHidden/>
              </w:rPr>
            </w:r>
            <w:r w:rsidR="00F845E5">
              <w:rPr>
                <w:webHidden/>
              </w:rPr>
              <w:fldChar w:fldCharType="separate"/>
            </w:r>
            <w:r>
              <w:rPr>
                <w:webHidden/>
              </w:rPr>
              <w:t>5</w:t>
            </w:r>
            <w:r w:rsidR="00F845E5">
              <w:rPr>
                <w:webHidden/>
              </w:rPr>
              <w:fldChar w:fldCharType="end"/>
            </w:r>
          </w:hyperlink>
        </w:p>
        <w:p w14:paraId="069FC6DA" w14:textId="7AB93B3E" w:rsidR="00F845E5" w:rsidRDefault="005368FD">
          <w:pPr>
            <w:pStyle w:val="TOC2"/>
            <w:rPr>
              <w:rFonts w:asciiTheme="minorHAnsi" w:eastAsiaTheme="minorEastAsia" w:hAnsiTheme="minorHAnsi"/>
              <w:noProof/>
              <w:color w:val="auto"/>
              <w:kern w:val="2"/>
              <w:sz w:val="24"/>
              <w:szCs w:val="24"/>
              <w:lang w:eastAsia="en-AU"/>
              <w14:ligatures w14:val="standardContextual"/>
            </w:rPr>
          </w:pPr>
          <w:hyperlink w:anchor="_Toc167958740" w:history="1">
            <w:r w:rsidR="00F845E5" w:rsidRPr="002C02C0">
              <w:rPr>
                <w:rStyle w:val="Hyperlink"/>
                <w:noProof/>
              </w:rPr>
              <w:t>Introduction</w:t>
            </w:r>
            <w:r w:rsidR="00F845E5">
              <w:rPr>
                <w:noProof/>
                <w:webHidden/>
              </w:rPr>
              <w:tab/>
            </w:r>
            <w:r w:rsidR="00F845E5">
              <w:rPr>
                <w:noProof/>
                <w:webHidden/>
              </w:rPr>
              <w:tab/>
            </w:r>
            <w:r w:rsidR="00F845E5">
              <w:rPr>
                <w:noProof/>
                <w:webHidden/>
              </w:rPr>
              <w:fldChar w:fldCharType="begin"/>
            </w:r>
            <w:r w:rsidR="00F845E5">
              <w:rPr>
                <w:noProof/>
                <w:webHidden/>
              </w:rPr>
              <w:instrText xml:space="preserve"> PAGEREF _Toc167958740 \h </w:instrText>
            </w:r>
            <w:r w:rsidR="00F845E5">
              <w:rPr>
                <w:noProof/>
                <w:webHidden/>
              </w:rPr>
            </w:r>
            <w:r w:rsidR="00F845E5">
              <w:rPr>
                <w:noProof/>
                <w:webHidden/>
              </w:rPr>
              <w:fldChar w:fldCharType="separate"/>
            </w:r>
            <w:r>
              <w:rPr>
                <w:noProof/>
                <w:webHidden/>
              </w:rPr>
              <w:t>5</w:t>
            </w:r>
            <w:r w:rsidR="00F845E5">
              <w:rPr>
                <w:noProof/>
                <w:webHidden/>
              </w:rPr>
              <w:fldChar w:fldCharType="end"/>
            </w:r>
          </w:hyperlink>
        </w:p>
        <w:p w14:paraId="3AA19D9A" w14:textId="563A217A" w:rsidR="00F845E5" w:rsidRDefault="005368FD">
          <w:pPr>
            <w:pStyle w:val="TOC2"/>
            <w:rPr>
              <w:rFonts w:asciiTheme="minorHAnsi" w:eastAsiaTheme="minorEastAsia" w:hAnsiTheme="minorHAnsi"/>
              <w:noProof/>
              <w:color w:val="auto"/>
              <w:kern w:val="2"/>
              <w:sz w:val="24"/>
              <w:szCs w:val="24"/>
              <w:lang w:eastAsia="en-AU"/>
              <w14:ligatures w14:val="standardContextual"/>
            </w:rPr>
          </w:pPr>
          <w:hyperlink w:anchor="_Toc167958747" w:history="1">
            <w:r w:rsidR="00F845E5" w:rsidRPr="002C02C0">
              <w:rPr>
                <w:rStyle w:val="Hyperlink"/>
                <w:noProof/>
              </w:rPr>
              <w:t>0.1 Revision history</w:t>
            </w:r>
            <w:r w:rsidR="00F845E5">
              <w:rPr>
                <w:noProof/>
                <w:webHidden/>
              </w:rPr>
              <w:tab/>
            </w:r>
            <w:r w:rsidR="00F845E5">
              <w:rPr>
                <w:noProof/>
                <w:webHidden/>
              </w:rPr>
              <w:fldChar w:fldCharType="begin"/>
            </w:r>
            <w:r w:rsidR="00F845E5">
              <w:rPr>
                <w:noProof/>
                <w:webHidden/>
              </w:rPr>
              <w:instrText xml:space="preserve"> PAGEREF _Toc167958747 \h </w:instrText>
            </w:r>
            <w:r w:rsidR="00F845E5">
              <w:rPr>
                <w:noProof/>
                <w:webHidden/>
              </w:rPr>
            </w:r>
            <w:r w:rsidR="00F845E5">
              <w:rPr>
                <w:noProof/>
                <w:webHidden/>
              </w:rPr>
              <w:fldChar w:fldCharType="separate"/>
            </w:r>
            <w:r>
              <w:rPr>
                <w:noProof/>
                <w:webHidden/>
              </w:rPr>
              <w:t>8</w:t>
            </w:r>
            <w:r w:rsidR="00F845E5">
              <w:rPr>
                <w:noProof/>
                <w:webHidden/>
              </w:rPr>
              <w:fldChar w:fldCharType="end"/>
            </w:r>
          </w:hyperlink>
        </w:p>
        <w:p w14:paraId="6527F249" w14:textId="7C9C6382" w:rsidR="00F845E5" w:rsidRDefault="005368FD">
          <w:pPr>
            <w:pStyle w:val="TOC2"/>
            <w:rPr>
              <w:rFonts w:asciiTheme="minorHAnsi" w:eastAsiaTheme="minorEastAsia" w:hAnsiTheme="minorHAnsi"/>
              <w:noProof/>
              <w:color w:val="auto"/>
              <w:kern w:val="2"/>
              <w:sz w:val="24"/>
              <w:szCs w:val="24"/>
              <w:lang w:eastAsia="en-AU"/>
              <w14:ligatures w14:val="standardContextual"/>
            </w:rPr>
          </w:pPr>
          <w:hyperlink w:anchor="_Toc167958748" w:history="1">
            <w:r w:rsidR="00F845E5" w:rsidRPr="002C02C0">
              <w:rPr>
                <w:rStyle w:val="Hyperlink"/>
                <w:noProof/>
              </w:rPr>
              <w:t>0.2 Distribution list</w:t>
            </w:r>
            <w:r w:rsidR="00F845E5">
              <w:rPr>
                <w:noProof/>
                <w:webHidden/>
              </w:rPr>
              <w:tab/>
            </w:r>
            <w:r w:rsidR="00F845E5">
              <w:rPr>
                <w:noProof/>
                <w:webHidden/>
              </w:rPr>
              <w:fldChar w:fldCharType="begin"/>
            </w:r>
            <w:r w:rsidR="00F845E5">
              <w:rPr>
                <w:noProof/>
                <w:webHidden/>
              </w:rPr>
              <w:instrText xml:space="preserve"> PAGEREF _Toc167958748 \h </w:instrText>
            </w:r>
            <w:r w:rsidR="00F845E5">
              <w:rPr>
                <w:noProof/>
                <w:webHidden/>
              </w:rPr>
            </w:r>
            <w:r w:rsidR="00F845E5">
              <w:rPr>
                <w:noProof/>
                <w:webHidden/>
              </w:rPr>
              <w:fldChar w:fldCharType="separate"/>
            </w:r>
            <w:r>
              <w:rPr>
                <w:noProof/>
                <w:webHidden/>
              </w:rPr>
              <w:t>8</w:t>
            </w:r>
            <w:r w:rsidR="00F845E5">
              <w:rPr>
                <w:noProof/>
                <w:webHidden/>
              </w:rPr>
              <w:fldChar w:fldCharType="end"/>
            </w:r>
          </w:hyperlink>
        </w:p>
        <w:p w14:paraId="4886D673" w14:textId="6EABFC27" w:rsidR="00F845E5" w:rsidRDefault="005368FD">
          <w:pPr>
            <w:pStyle w:val="TOC2"/>
            <w:rPr>
              <w:rFonts w:asciiTheme="minorHAnsi" w:eastAsiaTheme="minorEastAsia" w:hAnsiTheme="minorHAnsi"/>
              <w:noProof/>
              <w:color w:val="auto"/>
              <w:kern w:val="2"/>
              <w:sz w:val="24"/>
              <w:szCs w:val="24"/>
              <w:lang w:eastAsia="en-AU"/>
              <w14:ligatures w14:val="standardContextual"/>
            </w:rPr>
          </w:pPr>
          <w:hyperlink w:anchor="_Toc167958749" w:history="1">
            <w:r w:rsidR="00F845E5" w:rsidRPr="002C02C0">
              <w:rPr>
                <w:rStyle w:val="Hyperlink"/>
                <w:noProof/>
              </w:rPr>
              <w:t>0.3 Definitions, acronyms, and abbreviations</w:t>
            </w:r>
            <w:r w:rsidR="00F845E5">
              <w:rPr>
                <w:noProof/>
                <w:webHidden/>
              </w:rPr>
              <w:tab/>
            </w:r>
            <w:r w:rsidR="00F845E5">
              <w:rPr>
                <w:noProof/>
                <w:webHidden/>
              </w:rPr>
              <w:fldChar w:fldCharType="begin"/>
            </w:r>
            <w:r w:rsidR="00F845E5">
              <w:rPr>
                <w:noProof/>
                <w:webHidden/>
              </w:rPr>
              <w:instrText xml:space="preserve"> PAGEREF _Toc167958749 \h </w:instrText>
            </w:r>
            <w:r w:rsidR="00F845E5">
              <w:rPr>
                <w:noProof/>
                <w:webHidden/>
              </w:rPr>
            </w:r>
            <w:r w:rsidR="00F845E5">
              <w:rPr>
                <w:noProof/>
                <w:webHidden/>
              </w:rPr>
              <w:fldChar w:fldCharType="separate"/>
            </w:r>
            <w:r>
              <w:rPr>
                <w:noProof/>
                <w:webHidden/>
              </w:rPr>
              <w:t>9</w:t>
            </w:r>
            <w:r w:rsidR="00F845E5">
              <w:rPr>
                <w:noProof/>
                <w:webHidden/>
              </w:rPr>
              <w:fldChar w:fldCharType="end"/>
            </w:r>
          </w:hyperlink>
        </w:p>
        <w:p w14:paraId="77DDE43F" w14:textId="3DAB3456" w:rsidR="00F845E5" w:rsidRDefault="005368FD">
          <w:pPr>
            <w:pStyle w:val="TOC1"/>
            <w:rPr>
              <w:rFonts w:asciiTheme="minorHAnsi" w:eastAsiaTheme="minorEastAsia" w:hAnsiTheme="minorHAnsi"/>
              <w:b w:val="0"/>
              <w:color w:val="auto"/>
              <w:kern w:val="2"/>
              <w:sz w:val="24"/>
              <w:szCs w:val="24"/>
              <w:lang w:eastAsia="en-AU"/>
              <w14:ligatures w14:val="standardContextual"/>
            </w:rPr>
          </w:pPr>
          <w:hyperlink w:anchor="_Toc167958750" w:history="1">
            <w:r w:rsidR="00F845E5" w:rsidRPr="002C02C0">
              <w:rPr>
                <w:rStyle w:val="Hyperlink"/>
              </w:rPr>
              <w:t>1</w:t>
            </w:r>
            <w:r w:rsidR="00F845E5">
              <w:rPr>
                <w:rFonts w:asciiTheme="minorHAnsi" w:eastAsiaTheme="minorEastAsia" w:hAnsiTheme="minorHAnsi"/>
                <w:b w:val="0"/>
                <w:color w:val="auto"/>
                <w:kern w:val="2"/>
                <w:sz w:val="24"/>
                <w:szCs w:val="24"/>
                <w:lang w:eastAsia="en-AU"/>
                <w14:ligatures w14:val="standardContextual"/>
              </w:rPr>
              <w:tab/>
            </w:r>
            <w:r w:rsidR="00F845E5" w:rsidRPr="002C02C0">
              <w:rPr>
                <w:rStyle w:val="Hyperlink"/>
              </w:rPr>
              <w:t>Description of training and checking system</w:t>
            </w:r>
            <w:r w:rsidR="00F845E5">
              <w:rPr>
                <w:webHidden/>
              </w:rPr>
              <w:tab/>
            </w:r>
            <w:r w:rsidR="00F845E5">
              <w:rPr>
                <w:webHidden/>
              </w:rPr>
              <w:fldChar w:fldCharType="begin"/>
            </w:r>
            <w:r w:rsidR="00F845E5">
              <w:rPr>
                <w:webHidden/>
              </w:rPr>
              <w:instrText xml:space="preserve"> PAGEREF _Toc167958750 \h </w:instrText>
            </w:r>
            <w:r w:rsidR="00F845E5">
              <w:rPr>
                <w:webHidden/>
              </w:rPr>
            </w:r>
            <w:r w:rsidR="00F845E5">
              <w:rPr>
                <w:webHidden/>
              </w:rPr>
              <w:fldChar w:fldCharType="separate"/>
            </w:r>
            <w:r>
              <w:rPr>
                <w:webHidden/>
              </w:rPr>
              <w:t>10</w:t>
            </w:r>
            <w:r w:rsidR="00F845E5">
              <w:rPr>
                <w:webHidden/>
              </w:rPr>
              <w:fldChar w:fldCharType="end"/>
            </w:r>
          </w:hyperlink>
        </w:p>
        <w:p w14:paraId="168A495D" w14:textId="55DBBEB0" w:rsidR="00F845E5" w:rsidRDefault="005368FD">
          <w:pPr>
            <w:pStyle w:val="TOC2"/>
            <w:rPr>
              <w:rFonts w:asciiTheme="minorHAnsi" w:eastAsiaTheme="minorEastAsia" w:hAnsiTheme="minorHAnsi"/>
              <w:noProof/>
              <w:color w:val="auto"/>
              <w:kern w:val="2"/>
              <w:sz w:val="24"/>
              <w:szCs w:val="24"/>
              <w:lang w:eastAsia="en-AU"/>
              <w14:ligatures w14:val="standardContextual"/>
            </w:rPr>
          </w:pPr>
          <w:hyperlink w:anchor="_Toc167958751" w:history="1">
            <w:r w:rsidR="00F845E5" w:rsidRPr="002C02C0">
              <w:rPr>
                <w:rStyle w:val="Hyperlink"/>
                <w:noProof/>
              </w:rPr>
              <w:t>1.1</w:t>
            </w:r>
            <w:r w:rsidR="00F845E5">
              <w:rPr>
                <w:rFonts w:asciiTheme="minorHAnsi" w:eastAsiaTheme="minorEastAsia" w:hAnsiTheme="minorHAnsi"/>
                <w:noProof/>
                <w:color w:val="auto"/>
                <w:kern w:val="2"/>
                <w:sz w:val="24"/>
                <w:szCs w:val="24"/>
                <w:lang w:eastAsia="en-AU"/>
                <w14:ligatures w14:val="standardContextual"/>
              </w:rPr>
              <w:tab/>
            </w:r>
            <w:r w:rsidR="00F845E5" w:rsidRPr="002C02C0">
              <w:rPr>
                <w:rStyle w:val="Hyperlink"/>
                <w:noProof/>
              </w:rPr>
              <w:t>Training facilities</w:t>
            </w:r>
            <w:r w:rsidR="00F845E5">
              <w:rPr>
                <w:noProof/>
                <w:webHidden/>
              </w:rPr>
              <w:tab/>
            </w:r>
            <w:r w:rsidR="00F845E5">
              <w:rPr>
                <w:noProof/>
                <w:webHidden/>
              </w:rPr>
              <w:fldChar w:fldCharType="begin"/>
            </w:r>
            <w:r w:rsidR="00F845E5">
              <w:rPr>
                <w:noProof/>
                <w:webHidden/>
              </w:rPr>
              <w:instrText xml:space="preserve"> PAGEREF _Toc167958751 \h </w:instrText>
            </w:r>
            <w:r w:rsidR="00F845E5">
              <w:rPr>
                <w:noProof/>
                <w:webHidden/>
              </w:rPr>
            </w:r>
            <w:r w:rsidR="00F845E5">
              <w:rPr>
                <w:noProof/>
                <w:webHidden/>
              </w:rPr>
              <w:fldChar w:fldCharType="separate"/>
            </w:r>
            <w:r>
              <w:rPr>
                <w:noProof/>
                <w:webHidden/>
              </w:rPr>
              <w:t>10</w:t>
            </w:r>
            <w:r w:rsidR="00F845E5">
              <w:rPr>
                <w:noProof/>
                <w:webHidden/>
              </w:rPr>
              <w:fldChar w:fldCharType="end"/>
            </w:r>
          </w:hyperlink>
        </w:p>
        <w:p w14:paraId="522D2DA8" w14:textId="5E45451A" w:rsidR="00F845E5" w:rsidRDefault="005368FD">
          <w:pPr>
            <w:pStyle w:val="TOC2"/>
            <w:rPr>
              <w:rFonts w:asciiTheme="minorHAnsi" w:eastAsiaTheme="minorEastAsia" w:hAnsiTheme="minorHAnsi"/>
              <w:noProof/>
              <w:color w:val="auto"/>
              <w:kern w:val="2"/>
              <w:sz w:val="24"/>
              <w:szCs w:val="24"/>
              <w:lang w:eastAsia="en-AU"/>
              <w14:ligatures w14:val="standardContextual"/>
            </w:rPr>
          </w:pPr>
          <w:hyperlink w:anchor="_Toc167958752" w:history="1">
            <w:r w:rsidR="00F845E5" w:rsidRPr="002C02C0">
              <w:rPr>
                <w:rStyle w:val="Hyperlink"/>
                <w:noProof/>
              </w:rPr>
              <w:t>1.2</w:t>
            </w:r>
            <w:r w:rsidR="00F845E5">
              <w:rPr>
                <w:rFonts w:asciiTheme="minorHAnsi" w:eastAsiaTheme="minorEastAsia" w:hAnsiTheme="minorHAnsi"/>
                <w:noProof/>
                <w:color w:val="auto"/>
                <w:kern w:val="2"/>
                <w:sz w:val="24"/>
                <w:szCs w:val="24"/>
                <w:lang w:eastAsia="en-AU"/>
                <w14:ligatures w14:val="standardContextual"/>
              </w:rPr>
              <w:tab/>
            </w:r>
            <w:r w:rsidR="00F845E5" w:rsidRPr="002C02C0">
              <w:rPr>
                <w:rStyle w:val="Hyperlink"/>
                <w:noProof/>
              </w:rPr>
              <w:t>Training and checking events</w:t>
            </w:r>
            <w:r w:rsidR="00F845E5">
              <w:rPr>
                <w:noProof/>
                <w:webHidden/>
              </w:rPr>
              <w:tab/>
            </w:r>
            <w:r w:rsidR="00F845E5">
              <w:rPr>
                <w:noProof/>
                <w:webHidden/>
              </w:rPr>
              <w:fldChar w:fldCharType="begin"/>
            </w:r>
            <w:r w:rsidR="00F845E5">
              <w:rPr>
                <w:noProof/>
                <w:webHidden/>
              </w:rPr>
              <w:instrText xml:space="preserve"> PAGEREF _Toc167958752 \h </w:instrText>
            </w:r>
            <w:r w:rsidR="00F845E5">
              <w:rPr>
                <w:noProof/>
                <w:webHidden/>
              </w:rPr>
            </w:r>
            <w:r w:rsidR="00F845E5">
              <w:rPr>
                <w:noProof/>
                <w:webHidden/>
              </w:rPr>
              <w:fldChar w:fldCharType="separate"/>
            </w:r>
            <w:r>
              <w:rPr>
                <w:noProof/>
                <w:webHidden/>
              </w:rPr>
              <w:t>11</w:t>
            </w:r>
            <w:r w:rsidR="00F845E5">
              <w:rPr>
                <w:noProof/>
                <w:webHidden/>
              </w:rPr>
              <w:fldChar w:fldCharType="end"/>
            </w:r>
          </w:hyperlink>
        </w:p>
        <w:p w14:paraId="2A3D5AB4" w14:textId="0CF43CCF" w:rsidR="00F845E5" w:rsidRDefault="005368FD">
          <w:pPr>
            <w:pStyle w:val="TOC3"/>
            <w:rPr>
              <w:rFonts w:eastAsiaTheme="minorEastAsia"/>
              <w:noProof/>
              <w:color w:val="auto"/>
              <w:kern w:val="2"/>
              <w:sz w:val="24"/>
              <w:szCs w:val="24"/>
              <w:lang w:eastAsia="en-AU"/>
              <w14:ligatures w14:val="standardContextual"/>
            </w:rPr>
          </w:pPr>
          <w:hyperlink w:anchor="_Toc167958753" w:history="1">
            <w:r w:rsidR="00F845E5" w:rsidRPr="002C02C0">
              <w:rPr>
                <w:rStyle w:val="Hyperlink"/>
                <w:noProof/>
              </w:rPr>
              <w:t>1.2.1</w:t>
            </w:r>
            <w:r w:rsidR="00F845E5">
              <w:rPr>
                <w:rFonts w:eastAsiaTheme="minorEastAsia"/>
                <w:noProof/>
                <w:color w:val="auto"/>
                <w:kern w:val="2"/>
                <w:sz w:val="24"/>
                <w:szCs w:val="24"/>
                <w:lang w:eastAsia="en-AU"/>
                <w14:ligatures w14:val="standardContextual"/>
              </w:rPr>
              <w:tab/>
            </w:r>
            <w:r w:rsidR="00F845E5" w:rsidRPr="002C02C0">
              <w:rPr>
                <w:rStyle w:val="Hyperlink"/>
                <w:noProof/>
              </w:rPr>
              <w:t>Flight crew member training and checking</w:t>
            </w:r>
            <w:r w:rsidR="00F845E5">
              <w:rPr>
                <w:noProof/>
                <w:webHidden/>
              </w:rPr>
              <w:tab/>
            </w:r>
            <w:r w:rsidR="00F845E5">
              <w:rPr>
                <w:noProof/>
                <w:webHidden/>
              </w:rPr>
              <w:fldChar w:fldCharType="begin"/>
            </w:r>
            <w:r w:rsidR="00F845E5">
              <w:rPr>
                <w:noProof/>
                <w:webHidden/>
              </w:rPr>
              <w:instrText xml:space="preserve"> PAGEREF _Toc167958753 \h </w:instrText>
            </w:r>
            <w:r w:rsidR="00F845E5">
              <w:rPr>
                <w:noProof/>
                <w:webHidden/>
              </w:rPr>
            </w:r>
            <w:r w:rsidR="00F845E5">
              <w:rPr>
                <w:noProof/>
                <w:webHidden/>
              </w:rPr>
              <w:fldChar w:fldCharType="separate"/>
            </w:r>
            <w:r>
              <w:rPr>
                <w:noProof/>
                <w:webHidden/>
              </w:rPr>
              <w:t>11</w:t>
            </w:r>
            <w:r w:rsidR="00F845E5">
              <w:rPr>
                <w:noProof/>
                <w:webHidden/>
              </w:rPr>
              <w:fldChar w:fldCharType="end"/>
            </w:r>
          </w:hyperlink>
        </w:p>
        <w:p w14:paraId="0ECD689C" w14:textId="174CE92D" w:rsidR="00F845E5" w:rsidRDefault="005368FD">
          <w:pPr>
            <w:pStyle w:val="TOC3"/>
            <w:rPr>
              <w:rFonts w:eastAsiaTheme="minorEastAsia"/>
              <w:noProof/>
              <w:color w:val="auto"/>
              <w:kern w:val="2"/>
              <w:sz w:val="24"/>
              <w:szCs w:val="24"/>
              <w:lang w:eastAsia="en-AU"/>
              <w14:ligatures w14:val="standardContextual"/>
            </w:rPr>
          </w:pPr>
          <w:hyperlink w:anchor="_Toc167958754" w:history="1">
            <w:r w:rsidR="00F845E5" w:rsidRPr="002C02C0">
              <w:rPr>
                <w:rStyle w:val="Hyperlink"/>
                <w:noProof/>
              </w:rPr>
              <w:t>1.2.2</w:t>
            </w:r>
            <w:r w:rsidR="00F845E5">
              <w:rPr>
                <w:rFonts w:eastAsiaTheme="minorEastAsia"/>
                <w:noProof/>
                <w:color w:val="auto"/>
                <w:kern w:val="2"/>
                <w:sz w:val="24"/>
                <w:szCs w:val="24"/>
                <w:lang w:eastAsia="en-AU"/>
                <w14:ligatures w14:val="standardContextual"/>
              </w:rPr>
              <w:tab/>
            </w:r>
            <w:r w:rsidR="00F845E5" w:rsidRPr="002C02C0">
              <w:rPr>
                <w:rStyle w:val="Hyperlink"/>
                <w:noProof/>
              </w:rPr>
              <w:t>Task specialist training</w:t>
            </w:r>
            <w:r w:rsidR="00F845E5">
              <w:rPr>
                <w:noProof/>
                <w:webHidden/>
              </w:rPr>
              <w:tab/>
            </w:r>
            <w:r w:rsidR="00F845E5">
              <w:rPr>
                <w:noProof/>
                <w:webHidden/>
              </w:rPr>
              <w:fldChar w:fldCharType="begin"/>
            </w:r>
            <w:r w:rsidR="00F845E5">
              <w:rPr>
                <w:noProof/>
                <w:webHidden/>
              </w:rPr>
              <w:instrText xml:space="preserve"> PAGEREF _Toc167958754 \h </w:instrText>
            </w:r>
            <w:r w:rsidR="00F845E5">
              <w:rPr>
                <w:noProof/>
                <w:webHidden/>
              </w:rPr>
            </w:r>
            <w:r w:rsidR="00F845E5">
              <w:rPr>
                <w:noProof/>
                <w:webHidden/>
              </w:rPr>
              <w:fldChar w:fldCharType="separate"/>
            </w:r>
            <w:r>
              <w:rPr>
                <w:noProof/>
                <w:webHidden/>
              </w:rPr>
              <w:t>31</w:t>
            </w:r>
            <w:r w:rsidR="00F845E5">
              <w:rPr>
                <w:noProof/>
                <w:webHidden/>
              </w:rPr>
              <w:fldChar w:fldCharType="end"/>
            </w:r>
          </w:hyperlink>
        </w:p>
        <w:p w14:paraId="7932EB81" w14:textId="3886BB37" w:rsidR="00F845E5" w:rsidRDefault="005368FD">
          <w:pPr>
            <w:pStyle w:val="TOC3"/>
            <w:rPr>
              <w:rFonts w:eastAsiaTheme="minorEastAsia"/>
              <w:noProof/>
              <w:color w:val="auto"/>
              <w:kern w:val="2"/>
              <w:sz w:val="24"/>
              <w:szCs w:val="24"/>
              <w:lang w:eastAsia="en-AU"/>
              <w14:ligatures w14:val="standardContextual"/>
            </w:rPr>
          </w:pPr>
          <w:hyperlink w:anchor="_Toc167958755" w:history="1">
            <w:r w:rsidR="00F845E5" w:rsidRPr="002C02C0">
              <w:rPr>
                <w:rStyle w:val="Hyperlink"/>
                <w:noProof/>
              </w:rPr>
              <w:t>1.2.3</w:t>
            </w:r>
            <w:r w:rsidR="00F845E5">
              <w:rPr>
                <w:rFonts w:eastAsiaTheme="minorEastAsia"/>
                <w:noProof/>
                <w:color w:val="auto"/>
                <w:kern w:val="2"/>
                <w:sz w:val="24"/>
                <w:szCs w:val="24"/>
                <w:lang w:eastAsia="en-AU"/>
                <w14:ligatures w14:val="standardContextual"/>
              </w:rPr>
              <w:tab/>
            </w:r>
            <w:r w:rsidR="00F845E5" w:rsidRPr="002C02C0">
              <w:rPr>
                <w:rStyle w:val="Hyperlink"/>
                <w:noProof/>
              </w:rPr>
              <w:t>Air crew member training and checking events</w:t>
            </w:r>
            <w:r w:rsidR="00F845E5">
              <w:rPr>
                <w:noProof/>
                <w:webHidden/>
              </w:rPr>
              <w:tab/>
            </w:r>
            <w:r w:rsidR="00F845E5">
              <w:rPr>
                <w:noProof/>
                <w:webHidden/>
              </w:rPr>
              <w:fldChar w:fldCharType="begin"/>
            </w:r>
            <w:r w:rsidR="00F845E5">
              <w:rPr>
                <w:noProof/>
                <w:webHidden/>
              </w:rPr>
              <w:instrText xml:space="preserve"> PAGEREF _Toc167958755 \h </w:instrText>
            </w:r>
            <w:r w:rsidR="00F845E5">
              <w:rPr>
                <w:noProof/>
                <w:webHidden/>
              </w:rPr>
            </w:r>
            <w:r w:rsidR="00F845E5">
              <w:rPr>
                <w:noProof/>
                <w:webHidden/>
              </w:rPr>
              <w:fldChar w:fldCharType="separate"/>
            </w:r>
            <w:r>
              <w:rPr>
                <w:noProof/>
                <w:webHidden/>
              </w:rPr>
              <w:t>31</w:t>
            </w:r>
            <w:r w:rsidR="00F845E5">
              <w:rPr>
                <w:noProof/>
                <w:webHidden/>
              </w:rPr>
              <w:fldChar w:fldCharType="end"/>
            </w:r>
          </w:hyperlink>
        </w:p>
        <w:p w14:paraId="3181B4F7" w14:textId="689CC3A3" w:rsidR="00F845E5" w:rsidRDefault="005368FD">
          <w:pPr>
            <w:pStyle w:val="TOC3"/>
            <w:rPr>
              <w:rFonts w:eastAsiaTheme="minorEastAsia"/>
              <w:noProof/>
              <w:color w:val="auto"/>
              <w:kern w:val="2"/>
              <w:sz w:val="24"/>
              <w:szCs w:val="24"/>
              <w:lang w:eastAsia="en-AU"/>
              <w14:ligatures w14:val="standardContextual"/>
            </w:rPr>
          </w:pPr>
          <w:hyperlink w:anchor="_Toc167958756" w:history="1">
            <w:r w:rsidR="00F845E5" w:rsidRPr="002C02C0">
              <w:rPr>
                <w:rStyle w:val="Hyperlink"/>
                <w:noProof/>
              </w:rPr>
              <w:t>1.2.4</w:t>
            </w:r>
            <w:r w:rsidR="00F845E5">
              <w:rPr>
                <w:rFonts w:eastAsiaTheme="minorEastAsia"/>
                <w:noProof/>
                <w:color w:val="auto"/>
                <w:kern w:val="2"/>
                <w:sz w:val="24"/>
                <w:szCs w:val="24"/>
                <w:lang w:eastAsia="en-AU"/>
                <w14:ligatures w14:val="standardContextual"/>
              </w:rPr>
              <w:tab/>
            </w:r>
            <w:r w:rsidR="00F845E5" w:rsidRPr="002C02C0">
              <w:rPr>
                <w:rStyle w:val="Hyperlink"/>
                <w:noProof/>
              </w:rPr>
              <w:t>Medical transport specialists training and checking events</w:t>
            </w:r>
            <w:r w:rsidR="00F845E5">
              <w:rPr>
                <w:noProof/>
                <w:webHidden/>
              </w:rPr>
              <w:tab/>
            </w:r>
            <w:r w:rsidR="00F845E5">
              <w:rPr>
                <w:noProof/>
                <w:webHidden/>
              </w:rPr>
              <w:fldChar w:fldCharType="begin"/>
            </w:r>
            <w:r w:rsidR="00F845E5">
              <w:rPr>
                <w:noProof/>
                <w:webHidden/>
              </w:rPr>
              <w:instrText xml:space="preserve"> PAGEREF _Toc167958756 \h </w:instrText>
            </w:r>
            <w:r w:rsidR="00F845E5">
              <w:rPr>
                <w:noProof/>
                <w:webHidden/>
              </w:rPr>
            </w:r>
            <w:r w:rsidR="00F845E5">
              <w:rPr>
                <w:noProof/>
                <w:webHidden/>
              </w:rPr>
              <w:fldChar w:fldCharType="separate"/>
            </w:r>
            <w:r>
              <w:rPr>
                <w:noProof/>
                <w:webHidden/>
              </w:rPr>
              <w:t>36</w:t>
            </w:r>
            <w:r w:rsidR="00F845E5">
              <w:rPr>
                <w:noProof/>
                <w:webHidden/>
              </w:rPr>
              <w:fldChar w:fldCharType="end"/>
            </w:r>
          </w:hyperlink>
        </w:p>
        <w:p w14:paraId="5808405F" w14:textId="3E65EC0D" w:rsidR="00F845E5" w:rsidRDefault="005368FD">
          <w:pPr>
            <w:pStyle w:val="TOC3"/>
            <w:rPr>
              <w:rFonts w:eastAsiaTheme="minorEastAsia"/>
              <w:noProof/>
              <w:color w:val="auto"/>
              <w:kern w:val="2"/>
              <w:sz w:val="24"/>
              <w:szCs w:val="24"/>
              <w:lang w:eastAsia="en-AU"/>
              <w14:ligatures w14:val="standardContextual"/>
            </w:rPr>
          </w:pPr>
          <w:hyperlink w:anchor="_Toc167958757" w:history="1">
            <w:r w:rsidR="00F845E5" w:rsidRPr="002C02C0">
              <w:rPr>
                <w:rStyle w:val="Hyperlink"/>
                <w:noProof/>
              </w:rPr>
              <w:t>1.2.5</w:t>
            </w:r>
            <w:r w:rsidR="00F845E5">
              <w:rPr>
                <w:rFonts w:eastAsiaTheme="minorEastAsia"/>
                <w:noProof/>
                <w:color w:val="auto"/>
                <w:kern w:val="2"/>
                <w:sz w:val="24"/>
                <w:szCs w:val="24"/>
                <w:lang w:eastAsia="en-AU"/>
                <w14:ligatures w14:val="standardContextual"/>
              </w:rPr>
              <w:tab/>
            </w:r>
            <w:r w:rsidR="00F845E5" w:rsidRPr="002C02C0">
              <w:rPr>
                <w:rStyle w:val="Hyperlink"/>
                <w:noProof/>
              </w:rPr>
              <w:t>Continuous improvement and audit processes</w:t>
            </w:r>
            <w:r w:rsidR="00F845E5">
              <w:rPr>
                <w:noProof/>
                <w:webHidden/>
              </w:rPr>
              <w:tab/>
            </w:r>
            <w:r w:rsidR="00F845E5">
              <w:rPr>
                <w:noProof/>
                <w:webHidden/>
              </w:rPr>
              <w:fldChar w:fldCharType="begin"/>
            </w:r>
            <w:r w:rsidR="00F845E5">
              <w:rPr>
                <w:noProof/>
                <w:webHidden/>
              </w:rPr>
              <w:instrText xml:space="preserve"> PAGEREF _Toc167958757 \h </w:instrText>
            </w:r>
            <w:r w:rsidR="00F845E5">
              <w:rPr>
                <w:noProof/>
                <w:webHidden/>
              </w:rPr>
            </w:r>
            <w:r w:rsidR="00F845E5">
              <w:rPr>
                <w:noProof/>
                <w:webHidden/>
              </w:rPr>
              <w:fldChar w:fldCharType="separate"/>
            </w:r>
            <w:r>
              <w:rPr>
                <w:noProof/>
                <w:webHidden/>
              </w:rPr>
              <w:t>41</w:t>
            </w:r>
            <w:r w:rsidR="00F845E5">
              <w:rPr>
                <w:noProof/>
                <w:webHidden/>
              </w:rPr>
              <w:fldChar w:fldCharType="end"/>
            </w:r>
          </w:hyperlink>
        </w:p>
        <w:p w14:paraId="4F9A51C8" w14:textId="30C776A3" w:rsidR="00F845E5" w:rsidRDefault="005368FD">
          <w:pPr>
            <w:pStyle w:val="TOC3"/>
            <w:rPr>
              <w:rFonts w:eastAsiaTheme="minorEastAsia"/>
              <w:noProof/>
              <w:color w:val="auto"/>
              <w:kern w:val="2"/>
              <w:sz w:val="24"/>
              <w:szCs w:val="24"/>
              <w:lang w:eastAsia="en-AU"/>
              <w14:ligatures w14:val="standardContextual"/>
            </w:rPr>
          </w:pPr>
          <w:hyperlink w:anchor="_Toc167958758" w:history="1">
            <w:r w:rsidR="00F845E5" w:rsidRPr="002C02C0">
              <w:rPr>
                <w:rStyle w:val="Hyperlink"/>
                <w:noProof/>
              </w:rPr>
              <w:t>1.2.6</w:t>
            </w:r>
            <w:r w:rsidR="00F845E5">
              <w:rPr>
                <w:rFonts w:eastAsiaTheme="minorEastAsia"/>
                <w:noProof/>
                <w:color w:val="auto"/>
                <w:kern w:val="2"/>
                <w:sz w:val="24"/>
                <w:szCs w:val="24"/>
                <w:lang w:eastAsia="en-AU"/>
                <w14:ligatures w14:val="standardContextual"/>
              </w:rPr>
              <w:tab/>
            </w:r>
            <w:r w:rsidR="00F845E5" w:rsidRPr="002C02C0">
              <w:rPr>
                <w:rStyle w:val="Hyperlink"/>
                <w:noProof/>
              </w:rPr>
              <w:t>Process for recognition of prior learning</w:t>
            </w:r>
            <w:r w:rsidR="00F845E5">
              <w:rPr>
                <w:noProof/>
                <w:webHidden/>
              </w:rPr>
              <w:tab/>
            </w:r>
            <w:r w:rsidR="00F845E5">
              <w:rPr>
                <w:noProof/>
                <w:webHidden/>
              </w:rPr>
              <w:fldChar w:fldCharType="begin"/>
            </w:r>
            <w:r w:rsidR="00F845E5">
              <w:rPr>
                <w:noProof/>
                <w:webHidden/>
              </w:rPr>
              <w:instrText xml:space="preserve"> PAGEREF _Toc167958758 \h </w:instrText>
            </w:r>
            <w:r w:rsidR="00F845E5">
              <w:rPr>
                <w:noProof/>
                <w:webHidden/>
              </w:rPr>
            </w:r>
            <w:r w:rsidR="00F845E5">
              <w:rPr>
                <w:noProof/>
                <w:webHidden/>
              </w:rPr>
              <w:fldChar w:fldCharType="separate"/>
            </w:r>
            <w:r>
              <w:rPr>
                <w:noProof/>
                <w:webHidden/>
              </w:rPr>
              <w:t>42</w:t>
            </w:r>
            <w:r w:rsidR="00F845E5">
              <w:rPr>
                <w:noProof/>
                <w:webHidden/>
              </w:rPr>
              <w:fldChar w:fldCharType="end"/>
            </w:r>
          </w:hyperlink>
        </w:p>
        <w:p w14:paraId="6E403441" w14:textId="18B11E9C" w:rsidR="00F845E5" w:rsidRDefault="005368FD">
          <w:pPr>
            <w:pStyle w:val="TOC3"/>
            <w:rPr>
              <w:rFonts w:eastAsiaTheme="minorEastAsia"/>
              <w:noProof/>
              <w:color w:val="auto"/>
              <w:kern w:val="2"/>
              <w:sz w:val="24"/>
              <w:szCs w:val="24"/>
              <w:lang w:eastAsia="en-AU"/>
              <w14:ligatures w14:val="standardContextual"/>
            </w:rPr>
          </w:pPr>
          <w:hyperlink w:anchor="_Toc167958759" w:history="1">
            <w:r w:rsidR="00F845E5" w:rsidRPr="002C02C0">
              <w:rPr>
                <w:rStyle w:val="Hyperlink"/>
                <w:noProof/>
              </w:rPr>
              <w:t>1.2.7</w:t>
            </w:r>
            <w:r w:rsidR="00F845E5">
              <w:rPr>
                <w:rFonts w:eastAsiaTheme="minorEastAsia"/>
                <w:noProof/>
                <w:color w:val="auto"/>
                <w:kern w:val="2"/>
                <w:sz w:val="24"/>
                <w:szCs w:val="24"/>
                <w:lang w:eastAsia="en-AU"/>
                <w14:ligatures w14:val="standardContextual"/>
              </w:rPr>
              <w:tab/>
            </w:r>
            <w:r w:rsidR="00F845E5" w:rsidRPr="002C02C0">
              <w:rPr>
                <w:rStyle w:val="Hyperlink"/>
                <w:noProof/>
              </w:rPr>
              <w:t>Training and checking records capture process</w:t>
            </w:r>
            <w:r w:rsidR="00F845E5">
              <w:rPr>
                <w:noProof/>
                <w:webHidden/>
              </w:rPr>
              <w:tab/>
            </w:r>
            <w:r w:rsidR="00F845E5">
              <w:rPr>
                <w:noProof/>
                <w:webHidden/>
              </w:rPr>
              <w:fldChar w:fldCharType="begin"/>
            </w:r>
            <w:r w:rsidR="00F845E5">
              <w:rPr>
                <w:noProof/>
                <w:webHidden/>
              </w:rPr>
              <w:instrText xml:space="preserve"> PAGEREF _Toc167958759 \h </w:instrText>
            </w:r>
            <w:r w:rsidR="00F845E5">
              <w:rPr>
                <w:noProof/>
                <w:webHidden/>
              </w:rPr>
            </w:r>
            <w:r w:rsidR="00F845E5">
              <w:rPr>
                <w:noProof/>
                <w:webHidden/>
              </w:rPr>
              <w:fldChar w:fldCharType="separate"/>
            </w:r>
            <w:r>
              <w:rPr>
                <w:noProof/>
                <w:webHidden/>
              </w:rPr>
              <w:t>43</w:t>
            </w:r>
            <w:r w:rsidR="00F845E5">
              <w:rPr>
                <w:noProof/>
                <w:webHidden/>
              </w:rPr>
              <w:fldChar w:fldCharType="end"/>
            </w:r>
          </w:hyperlink>
        </w:p>
        <w:p w14:paraId="30219035" w14:textId="5E931265" w:rsidR="00F845E5" w:rsidRDefault="005368FD">
          <w:pPr>
            <w:pStyle w:val="TOC3"/>
            <w:rPr>
              <w:rFonts w:eastAsiaTheme="minorEastAsia"/>
              <w:noProof/>
              <w:color w:val="auto"/>
              <w:kern w:val="2"/>
              <w:sz w:val="24"/>
              <w:szCs w:val="24"/>
              <w:lang w:eastAsia="en-AU"/>
              <w14:ligatures w14:val="standardContextual"/>
            </w:rPr>
          </w:pPr>
          <w:hyperlink w:anchor="_Toc167958760" w:history="1">
            <w:r w:rsidR="00F845E5" w:rsidRPr="002C02C0">
              <w:rPr>
                <w:rStyle w:val="Hyperlink"/>
                <w:noProof/>
              </w:rPr>
              <w:t>1.2.8</w:t>
            </w:r>
            <w:r w:rsidR="00F845E5">
              <w:rPr>
                <w:rFonts w:eastAsiaTheme="minorEastAsia"/>
                <w:noProof/>
                <w:color w:val="auto"/>
                <w:kern w:val="2"/>
                <w:sz w:val="24"/>
                <w:szCs w:val="24"/>
                <w:lang w:eastAsia="en-AU"/>
                <w14:ligatures w14:val="standardContextual"/>
              </w:rPr>
              <w:tab/>
            </w:r>
            <w:r w:rsidR="00F845E5" w:rsidRPr="002C02C0">
              <w:rPr>
                <w:rStyle w:val="Hyperlink"/>
                <w:noProof/>
              </w:rPr>
              <w:t>Tracking of recurrent training and or check due dates</w:t>
            </w:r>
            <w:r w:rsidR="00F845E5">
              <w:rPr>
                <w:noProof/>
                <w:webHidden/>
              </w:rPr>
              <w:tab/>
            </w:r>
            <w:r w:rsidR="00F845E5">
              <w:rPr>
                <w:noProof/>
                <w:webHidden/>
              </w:rPr>
              <w:fldChar w:fldCharType="begin"/>
            </w:r>
            <w:r w:rsidR="00F845E5">
              <w:rPr>
                <w:noProof/>
                <w:webHidden/>
              </w:rPr>
              <w:instrText xml:space="preserve"> PAGEREF _Toc167958760 \h </w:instrText>
            </w:r>
            <w:r w:rsidR="00F845E5">
              <w:rPr>
                <w:noProof/>
                <w:webHidden/>
              </w:rPr>
            </w:r>
            <w:r w:rsidR="00F845E5">
              <w:rPr>
                <w:noProof/>
                <w:webHidden/>
              </w:rPr>
              <w:fldChar w:fldCharType="separate"/>
            </w:r>
            <w:r>
              <w:rPr>
                <w:noProof/>
                <w:webHidden/>
              </w:rPr>
              <w:t>44</w:t>
            </w:r>
            <w:r w:rsidR="00F845E5">
              <w:rPr>
                <w:noProof/>
                <w:webHidden/>
              </w:rPr>
              <w:fldChar w:fldCharType="end"/>
            </w:r>
          </w:hyperlink>
        </w:p>
        <w:p w14:paraId="12A61EFE" w14:textId="230AEEFD" w:rsidR="00F845E5" w:rsidRDefault="005368FD">
          <w:pPr>
            <w:pStyle w:val="TOC3"/>
            <w:rPr>
              <w:rFonts w:eastAsiaTheme="minorEastAsia"/>
              <w:noProof/>
              <w:color w:val="auto"/>
              <w:kern w:val="2"/>
              <w:sz w:val="24"/>
              <w:szCs w:val="24"/>
              <w:lang w:eastAsia="en-AU"/>
              <w14:ligatures w14:val="standardContextual"/>
            </w:rPr>
          </w:pPr>
          <w:hyperlink w:anchor="_Toc167958761" w:history="1">
            <w:r w:rsidR="00F845E5" w:rsidRPr="002C02C0">
              <w:rPr>
                <w:rStyle w:val="Hyperlink"/>
                <w:noProof/>
              </w:rPr>
              <w:t>1.2.9</w:t>
            </w:r>
            <w:r w:rsidR="00F845E5">
              <w:rPr>
                <w:rFonts w:eastAsiaTheme="minorEastAsia"/>
                <w:noProof/>
                <w:color w:val="auto"/>
                <w:kern w:val="2"/>
                <w:sz w:val="24"/>
                <w:szCs w:val="24"/>
                <w:lang w:eastAsia="en-AU"/>
                <w14:ligatures w14:val="standardContextual"/>
              </w:rPr>
              <w:tab/>
            </w:r>
            <w:r w:rsidR="00F845E5" w:rsidRPr="002C02C0">
              <w:rPr>
                <w:rStyle w:val="Hyperlink"/>
                <w:noProof/>
              </w:rPr>
              <w:t>Management of contracted training and or checking</w:t>
            </w:r>
            <w:r w:rsidR="00F845E5">
              <w:rPr>
                <w:noProof/>
                <w:webHidden/>
              </w:rPr>
              <w:tab/>
            </w:r>
            <w:r w:rsidR="00F845E5">
              <w:rPr>
                <w:noProof/>
                <w:webHidden/>
              </w:rPr>
              <w:fldChar w:fldCharType="begin"/>
            </w:r>
            <w:r w:rsidR="00F845E5">
              <w:rPr>
                <w:noProof/>
                <w:webHidden/>
              </w:rPr>
              <w:instrText xml:space="preserve"> PAGEREF _Toc167958761 \h </w:instrText>
            </w:r>
            <w:r w:rsidR="00F845E5">
              <w:rPr>
                <w:noProof/>
                <w:webHidden/>
              </w:rPr>
            </w:r>
            <w:r w:rsidR="00F845E5">
              <w:rPr>
                <w:noProof/>
                <w:webHidden/>
              </w:rPr>
              <w:fldChar w:fldCharType="separate"/>
            </w:r>
            <w:r>
              <w:rPr>
                <w:noProof/>
                <w:webHidden/>
              </w:rPr>
              <w:t>44</w:t>
            </w:r>
            <w:r w:rsidR="00F845E5">
              <w:rPr>
                <w:noProof/>
                <w:webHidden/>
              </w:rPr>
              <w:fldChar w:fldCharType="end"/>
            </w:r>
          </w:hyperlink>
        </w:p>
        <w:p w14:paraId="09FFB2AB" w14:textId="36D986EE" w:rsidR="00F845E5" w:rsidRDefault="005368FD">
          <w:pPr>
            <w:pStyle w:val="TOC3"/>
            <w:rPr>
              <w:rFonts w:eastAsiaTheme="minorEastAsia"/>
              <w:noProof/>
              <w:color w:val="auto"/>
              <w:kern w:val="2"/>
              <w:sz w:val="24"/>
              <w:szCs w:val="24"/>
              <w:lang w:eastAsia="en-AU"/>
              <w14:ligatures w14:val="standardContextual"/>
            </w:rPr>
          </w:pPr>
          <w:hyperlink w:anchor="_Toc167958762" w:history="1">
            <w:r w:rsidR="00F845E5" w:rsidRPr="002C02C0">
              <w:rPr>
                <w:rStyle w:val="Hyperlink"/>
                <w:noProof/>
              </w:rPr>
              <w:t>1.2.10</w:t>
            </w:r>
            <w:r w:rsidR="00F845E5">
              <w:rPr>
                <w:rFonts w:eastAsiaTheme="minorEastAsia"/>
                <w:noProof/>
                <w:color w:val="auto"/>
                <w:kern w:val="2"/>
                <w:sz w:val="24"/>
                <w:szCs w:val="24"/>
                <w:lang w:eastAsia="en-AU"/>
                <w14:ligatures w14:val="standardContextual"/>
              </w:rPr>
              <w:tab/>
            </w:r>
            <w:r w:rsidR="00F845E5" w:rsidRPr="002C02C0">
              <w:rPr>
                <w:rStyle w:val="Hyperlink"/>
                <w:noProof/>
              </w:rPr>
              <w:t>Training and competency of training and checking personnel</w:t>
            </w:r>
            <w:r w:rsidR="00F845E5">
              <w:rPr>
                <w:noProof/>
                <w:webHidden/>
              </w:rPr>
              <w:tab/>
            </w:r>
            <w:r w:rsidR="00F845E5">
              <w:rPr>
                <w:noProof/>
                <w:webHidden/>
              </w:rPr>
              <w:fldChar w:fldCharType="begin"/>
            </w:r>
            <w:r w:rsidR="00F845E5">
              <w:rPr>
                <w:noProof/>
                <w:webHidden/>
              </w:rPr>
              <w:instrText xml:space="preserve"> PAGEREF _Toc167958762 \h </w:instrText>
            </w:r>
            <w:r w:rsidR="00F845E5">
              <w:rPr>
                <w:noProof/>
                <w:webHidden/>
              </w:rPr>
            </w:r>
            <w:r w:rsidR="00F845E5">
              <w:rPr>
                <w:noProof/>
                <w:webHidden/>
              </w:rPr>
              <w:fldChar w:fldCharType="separate"/>
            </w:r>
            <w:r>
              <w:rPr>
                <w:noProof/>
                <w:webHidden/>
              </w:rPr>
              <w:t>44</w:t>
            </w:r>
            <w:r w:rsidR="00F845E5">
              <w:rPr>
                <w:noProof/>
                <w:webHidden/>
              </w:rPr>
              <w:fldChar w:fldCharType="end"/>
            </w:r>
          </w:hyperlink>
        </w:p>
        <w:p w14:paraId="31760D09" w14:textId="51DF9CAC" w:rsidR="00F845E5" w:rsidRDefault="005368FD">
          <w:pPr>
            <w:pStyle w:val="TOC3"/>
            <w:rPr>
              <w:rFonts w:eastAsiaTheme="minorEastAsia"/>
              <w:noProof/>
              <w:color w:val="auto"/>
              <w:kern w:val="2"/>
              <w:sz w:val="24"/>
              <w:szCs w:val="24"/>
              <w:lang w:eastAsia="en-AU"/>
              <w14:ligatures w14:val="standardContextual"/>
            </w:rPr>
          </w:pPr>
          <w:hyperlink w:anchor="_Toc167958763" w:history="1">
            <w:r w:rsidR="00F845E5" w:rsidRPr="002C02C0">
              <w:rPr>
                <w:rStyle w:val="Hyperlink"/>
                <w:noProof/>
              </w:rPr>
              <w:t>1.2.11</w:t>
            </w:r>
            <w:r w:rsidR="00F845E5">
              <w:rPr>
                <w:rFonts w:eastAsiaTheme="minorEastAsia"/>
                <w:noProof/>
                <w:color w:val="auto"/>
                <w:kern w:val="2"/>
                <w:sz w:val="24"/>
                <w:szCs w:val="24"/>
                <w:lang w:eastAsia="en-AU"/>
                <w14:ligatures w14:val="standardContextual"/>
              </w:rPr>
              <w:tab/>
            </w:r>
            <w:r w:rsidR="00F845E5" w:rsidRPr="002C02C0">
              <w:rPr>
                <w:rStyle w:val="Hyperlink"/>
                <w:noProof/>
              </w:rPr>
              <w:t>Training and competency of training and checking personnel – ACM and MTS</w:t>
            </w:r>
            <w:r w:rsidR="00F845E5">
              <w:rPr>
                <w:noProof/>
                <w:webHidden/>
              </w:rPr>
              <w:tab/>
            </w:r>
            <w:r w:rsidR="00F845E5">
              <w:rPr>
                <w:noProof/>
                <w:webHidden/>
              </w:rPr>
              <w:fldChar w:fldCharType="begin"/>
            </w:r>
            <w:r w:rsidR="00F845E5">
              <w:rPr>
                <w:noProof/>
                <w:webHidden/>
              </w:rPr>
              <w:instrText xml:space="preserve"> PAGEREF _Toc167958763 \h </w:instrText>
            </w:r>
            <w:r w:rsidR="00F845E5">
              <w:rPr>
                <w:noProof/>
                <w:webHidden/>
              </w:rPr>
            </w:r>
            <w:r w:rsidR="00F845E5">
              <w:rPr>
                <w:noProof/>
                <w:webHidden/>
              </w:rPr>
              <w:fldChar w:fldCharType="separate"/>
            </w:r>
            <w:r>
              <w:rPr>
                <w:noProof/>
                <w:webHidden/>
              </w:rPr>
              <w:t>46</w:t>
            </w:r>
            <w:r w:rsidR="00F845E5">
              <w:rPr>
                <w:noProof/>
                <w:webHidden/>
              </w:rPr>
              <w:fldChar w:fldCharType="end"/>
            </w:r>
          </w:hyperlink>
        </w:p>
        <w:p w14:paraId="18DECD9E" w14:textId="0A753F12" w:rsidR="00F845E5" w:rsidRDefault="005368FD">
          <w:pPr>
            <w:pStyle w:val="TOC2"/>
            <w:rPr>
              <w:rFonts w:asciiTheme="minorHAnsi" w:eastAsiaTheme="minorEastAsia" w:hAnsiTheme="minorHAnsi"/>
              <w:noProof/>
              <w:color w:val="auto"/>
              <w:kern w:val="2"/>
              <w:sz w:val="24"/>
              <w:szCs w:val="24"/>
              <w:lang w:eastAsia="en-AU"/>
              <w14:ligatures w14:val="standardContextual"/>
            </w:rPr>
          </w:pPr>
          <w:hyperlink w:anchor="_Toc167958764" w:history="1">
            <w:r w:rsidR="00F845E5" w:rsidRPr="002C02C0">
              <w:rPr>
                <w:rStyle w:val="Hyperlink"/>
                <w:noProof/>
              </w:rPr>
              <w:t>1.3</w:t>
            </w:r>
            <w:r w:rsidR="00F845E5">
              <w:rPr>
                <w:rFonts w:asciiTheme="minorHAnsi" w:eastAsiaTheme="minorEastAsia" w:hAnsiTheme="minorHAnsi"/>
                <w:noProof/>
                <w:color w:val="auto"/>
                <w:kern w:val="2"/>
                <w:sz w:val="24"/>
                <w:szCs w:val="24"/>
                <w:lang w:eastAsia="en-AU"/>
                <w14:ligatures w14:val="standardContextual"/>
              </w:rPr>
              <w:tab/>
            </w:r>
            <w:r w:rsidR="00F845E5" w:rsidRPr="002C02C0">
              <w:rPr>
                <w:rStyle w:val="Hyperlink"/>
                <w:noProof/>
              </w:rPr>
              <w:t>Forms</w:t>
            </w:r>
            <w:r w:rsidR="00F845E5">
              <w:rPr>
                <w:noProof/>
                <w:webHidden/>
              </w:rPr>
              <w:tab/>
            </w:r>
            <w:r w:rsidR="00F845E5">
              <w:rPr>
                <w:noProof/>
                <w:webHidden/>
              </w:rPr>
              <w:tab/>
            </w:r>
            <w:r w:rsidR="00F845E5">
              <w:rPr>
                <w:noProof/>
                <w:webHidden/>
              </w:rPr>
              <w:fldChar w:fldCharType="begin"/>
            </w:r>
            <w:r w:rsidR="00F845E5">
              <w:rPr>
                <w:noProof/>
                <w:webHidden/>
              </w:rPr>
              <w:instrText xml:space="preserve"> PAGEREF _Toc167958764 \h </w:instrText>
            </w:r>
            <w:r w:rsidR="00F845E5">
              <w:rPr>
                <w:noProof/>
                <w:webHidden/>
              </w:rPr>
            </w:r>
            <w:r w:rsidR="00F845E5">
              <w:rPr>
                <w:noProof/>
                <w:webHidden/>
              </w:rPr>
              <w:fldChar w:fldCharType="separate"/>
            </w:r>
            <w:r>
              <w:rPr>
                <w:noProof/>
                <w:webHidden/>
              </w:rPr>
              <w:t>48</w:t>
            </w:r>
            <w:r w:rsidR="00F845E5">
              <w:rPr>
                <w:noProof/>
                <w:webHidden/>
              </w:rPr>
              <w:fldChar w:fldCharType="end"/>
            </w:r>
          </w:hyperlink>
        </w:p>
        <w:p w14:paraId="479239BC" w14:textId="65ED02CF" w:rsidR="005478AD" w:rsidRDefault="005478AD">
          <w:r>
            <w:rPr>
              <w:b/>
              <w:bCs/>
              <w:noProof/>
            </w:rPr>
            <w:fldChar w:fldCharType="end"/>
          </w:r>
        </w:p>
      </w:sdtContent>
    </w:sdt>
    <w:p w14:paraId="0DECF351" w14:textId="1F1E949D" w:rsidR="007A0A55" w:rsidRDefault="00FE0085" w:rsidP="007A0A55">
      <w:r>
        <w:br w:type="page"/>
      </w:r>
    </w:p>
    <w:p w14:paraId="5D6F196D" w14:textId="77777777" w:rsidR="007A0A55" w:rsidRDefault="007A0A55" w:rsidP="002D4956">
      <w:pPr>
        <w:pStyle w:val="unHeading1"/>
      </w:pPr>
      <w:bookmarkStart w:id="4" w:name="_Toc144471475"/>
      <w:bookmarkStart w:id="5" w:name="_Toc165291502"/>
      <w:bookmarkStart w:id="6" w:name="_Toc166167242"/>
      <w:bookmarkStart w:id="7" w:name="_Toc167958739"/>
      <w:r w:rsidRPr="00B06D9B">
        <w:lastRenderedPageBreak/>
        <w:t>Preface</w:t>
      </w:r>
      <w:bookmarkEnd w:id="4"/>
      <w:bookmarkEnd w:id="5"/>
      <w:bookmarkEnd w:id="6"/>
      <w:bookmarkEnd w:id="7"/>
    </w:p>
    <w:p w14:paraId="0A2F65DC" w14:textId="77777777" w:rsidR="007A0A55" w:rsidRPr="007A0A55" w:rsidRDefault="007A0A55" w:rsidP="00DE7470">
      <w:pPr>
        <w:pStyle w:val="unHeading2"/>
      </w:pPr>
      <w:bookmarkStart w:id="8" w:name="_Toc167958740"/>
      <w:r w:rsidRPr="007A0A55">
        <w:t>Introduction</w:t>
      </w:r>
      <w:bookmarkEnd w:id="8"/>
    </w:p>
    <w:p w14:paraId="576354AE" w14:textId="77777777" w:rsidR="007A0A55" w:rsidRPr="006A1431" w:rsidRDefault="007A0A55" w:rsidP="006A1431">
      <w:pPr>
        <w:pStyle w:val="unHeading3"/>
      </w:pPr>
      <w:bookmarkStart w:id="9" w:name="_Toc166167443"/>
      <w:bookmarkStart w:id="10" w:name="_Toc167697969"/>
      <w:bookmarkStart w:id="11" w:name="_Toc167706283"/>
      <w:bookmarkStart w:id="12" w:name="_Toc167706355"/>
      <w:bookmarkStart w:id="13" w:name="_Toc167958145"/>
      <w:bookmarkStart w:id="14" w:name="_Toc167958741"/>
      <w:r w:rsidRPr="006A1431">
        <w:t>Sample text 1 – Operators operating in Air Transport only</w:t>
      </w:r>
      <w:bookmarkEnd w:id="9"/>
      <w:bookmarkEnd w:id="10"/>
      <w:bookmarkEnd w:id="11"/>
      <w:bookmarkEnd w:id="12"/>
      <w:bookmarkEnd w:id="13"/>
      <w:bookmarkEnd w:id="14"/>
    </w:p>
    <w:p w14:paraId="18B4740D" w14:textId="77777777" w:rsidR="007A0A55" w:rsidRDefault="007A0A55" w:rsidP="007A0A55">
      <w:r w:rsidRPr="00E87E8D">
        <w:t xml:space="preserve">This manual describes </w:t>
      </w:r>
      <w:r w:rsidRPr="002D4956">
        <w:rPr>
          <w:rStyle w:val="Authorinstruction"/>
        </w:rPr>
        <w:t>[Sample Aviation]</w:t>
      </w:r>
      <w:r w:rsidRPr="00E87E8D">
        <w:t xml:space="preserve">’s training and checking system to meet the requirements of </w:t>
      </w:r>
      <w:r>
        <w:t>R</w:t>
      </w:r>
      <w:r w:rsidRPr="00E87E8D">
        <w:t>egulation 119.170.</w:t>
      </w:r>
    </w:p>
    <w:p w14:paraId="5DD4CC38" w14:textId="35E25336" w:rsidR="007A0A55" w:rsidRDefault="007A0A55" w:rsidP="007A0A55">
      <w:r w:rsidRPr="00E87E8D">
        <w:t xml:space="preserve">The </w:t>
      </w:r>
      <w:r>
        <w:t>Head of Training and Checking (</w:t>
      </w:r>
      <w:r w:rsidRPr="00E87E8D">
        <w:t>HOTC</w:t>
      </w:r>
      <w:r>
        <w:t>)</w:t>
      </w:r>
      <w:r w:rsidRPr="00E87E8D">
        <w:t xml:space="preserve"> is responsible for the management of th</w:t>
      </w:r>
      <w:r>
        <w:t>e training and checking</w:t>
      </w:r>
      <w:r w:rsidRPr="00E87E8D">
        <w:t xml:space="preserve"> system as it applies to </w:t>
      </w:r>
      <w:r>
        <w:t xml:space="preserve">flight crew members. The </w:t>
      </w:r>
      <w:r w:rsidRPr="002D4956">
        <w:rPr>
          <w:rStyle w:val="Authorinstruction"/>
        </w:rPr>
        <w:t>[HOTC/HOFO]</w:t>
      </w:r>
      <w:r>
        <w:t xml:space="preserve"> undertakes all duties under the responsibility of the Chief Executive Officer (CEO) in relation to managing this system for all other non</w:t>
      </w:r>
      <w:r w:rsidR="00F42EA6">
        <w:noBreakHyphen/>
      </w:r>
      <w:r>
        <w:t>flight crew operational safety-critical personnel.</w:t>
      </w:r>
    </w:p>
    <w:p w14:paraId="47AB74B5" w14:textId="5C4142CD" w:rsidR="007A0A55" w:rsidRPr="006A1431" w:rsidRDefault="007A0A55" w:rsidP="006A1431">
      <w:pPr>
        <w:pStyle w:val="unHeading3"/>
      </w:pPr>
      <w:bookmarkStart w:id="15" w:name="_Toc166167444"/>
      <w:bookmarkStart w:id="16" w:name="_Toc167697970"/>
      <w:bookmarkStart w:id="17" w:name="_Toc167706284"/>
      <w:bookmarkStart w:id="18" w:name="_Toc167706356"/>
      <w:bookmarkStart w:id="19" w:name="_Toc167958146"/>
      <w:bookmarkStart w:id="20" w:name="_Toc167958742"/>
      <w:r w:rsidRPr="006A1431">
        <w:t xml:space="preserve">Sample text 2 – Operators operating in Air Transport </w:t>
      </w:r>
      <w:r w:rsidR="00F45DE2" w:rsidRPr="006A1431">
        <w:t xml:space="preserve">and Aerial Work </w:t>
      </w:r>
      <w:r w:rsidRPr="006A1431">
        <w:t xml:space="preserve">with some </w:t>
      </w:r>
      <w:r w:rsidR="00CD341E" w:rsidRPr="006A1431">
        <w:t xml:space="preserve">aerial work </w:t>
      </w:r>
      <w:r w:rsidRPr="006A1431">
        <w:t>operations requiring a TCS and some aerial work operations not requiring a TCS and holding the voluntary extension to include those activities</w:t>
      </w:r>
      <w:bookmarkEnd w:id="15"/>
      <w:bookmarkEnd w:id="16"/>
      <w:bookmarkEnd w:id="17"/>
      <w:bookmarkEnd w:id="18"/>
      <w:bookmarkEnd w:id="19"/>
      <w:bookmarkEnd w:id="20"/>
    </w:p>
    <w:p w14:paraId="17A920F8" w14:textId="77777777" w:rsidR="007A0A55" w:rsidRDefault="007A0A55" w:rsidP="007A0A55">
      <w:r w:rsidRPr="00E87E8D">
        <w:t xml:space="preserve">This manual describes </w:t>
      </w:r>
      <w:r w:rsidRPr="002D4956">
        <w:rPr>
          <w:rStyle w:val="Authorinstruction"/>
        </w:rPr>
        <w:t>[Sample Aviation]</w:t>
      </w:r>
      <w:r w:rsidRPr="00E87E8D">
        <w:t xml:space="preserve">’s training and checking system to meet the requirements of </w:t>
      </w:r>
      <w:r>
        <w:t>R</w:t>
      </w:r>
      <w:r w:rsidRPr="00E87E8D">
        <w:t>egulation</w:t>
      </w:r>
      <w:r>
        <w:t>s</w:t>
      </w:r>
      <w:r w:rsidRPr="00E87E8D">
        <w:t xml:space="preserve"> 119.170</w:t>
      </w:r>
      <w:r>
        <w:t xml:space="preserve"> and 138.125</w:t>
      </w:r>
      <w:r w:rsidRPr="00E87E8D">
        <w:t>.</w:t>
      </w:r>
    </w:p>
    <w:p w14:paraId="4E627C12" w14:textId="76034EEA" w:rsidR="007A0A55" w:rsidRDefault="007A0A55" w:rsidP="007A0A55">
      <w:r>
        <w:t xml:space="preserve">All aerial work operations conducted by </w:t>
      </w:r>
      <w:r w:rsidRPr="002D4956">
        <w:rPr>
          <w:rStyle w:val="Authorinstruction"/>
        </w:rPr>
        <w:t>[Sample Aviation]</w:t>
      </w:r>
      <w:r w:rsidRPr="00E87E8D">
        <w:t xml:space="preserve"> </w:t>
      </w:r>
      <w:r>
        <w:t xml:space="preserve">are subject to this training and checking system. </w:t>
      </w:r>
      <w:r w:rsidRPr="002D4956">
        <w:rPr>
          <w:rStyle w:val="Authorinstruction"/>
        </w:rPr>
        <w:t>[Sample Aviation]</w:t>
      </w:r>
      <w:r w:rsidRPr="00E87E8D">
        <w:t xml:space="preserve"> </w:t>
      </w:r>
      <w:r>
        <w:t xml:space="preserve">conducts aerial work operations, some do not require use of a training and checking system under Regulation 138.125. </w:t>
      </w:r>
      <w:r w:rsidRPr="002D4956">
        <w:rPr>
          <w:rStyle w:val="Authorinstruction"/>
        </w:rPr>
        <w:t>[Sample Aviation]</w:t>
      </w:r>
      <w:r w:rsidRPr="00E87E8D">
        <w:t xml:space="preserve"> </w:t>
      </w:r>
      <w:r>
        <w:t xml:space="preserve">holds the </w:t>
      </w:r>
      <w:r w:rsidDel="0064081F">
        <w:t xml:space="preserve">required </w:t>
      </w:r>
      <w:r>
        <w:t>voluntary extension approval under section 4.</w:t>
      </w:r>
      <w:r w:rsidR="00C00CF3">
        <w:t xml:space="preserve">03 </w:t>
      </w:r>
      <w:r>
        <w:t>of the Part 138 MOS.</w:t>
      </w:r>
    </w:p>
    <w:p w14:paraId="333E9E4C" w14:textId="77777777" w:rsidR="007A0A55" w:rsidRDefault="007A0A55" w:rsidP="007A0A55">
      <w:r w:rsidRPr="00E87E8D">
        <w:t xml:space="preserve">The </w:t>
      </w:r>
      <w:r w:rsidRPr="002D4956">
        <w:rPr>
          <w:rStyle w:val="Authorinstruction"/>
        </w:rPr>
        <w:t>[Head of Training and Checking (HOTC)/applicable Part 119 HOTC or Part 138 HOTC]</w:t>
      </w:r>
      <w:r>
        <w:t xml:space="preserve"> </w:t>
      </w:r>
      <w:r w:rsidRPr="00E87E8D">
        <w:t>is responsible for the management of th</w:t>
      </w:r>
      <w:r>
        <w:t>e training and checking</w:t>
      </w:r>
      <w:r w:rsidRPr="00E87E8D">
        <w:t xml:space="preserve"> system as it applies to </w:t>
      </w:r>
      <w:r>
        <w:t xml:space="preserve">flight crew members. The Chief Executive Officer (CEO) remains responsible for the management of this system for all other operational safety-critical personnel. The </w:t>
      </w:r>
      <w:r w:rsidRPr="002D4956">
        <w:rPr>
          <w:rStyle w:val="Authorinstruction"/>
        </w:rPr>
        <w:t xml:space="preserve">[HOTC/applicable Part 119 HOTC or Part 138 HOTC] </w:t>
      </w:r>
      <w:r>
        <w:t>undertakes relevant duties on behalf of the CEO.</w:t>
      </w:r>
    </w:p>
    <w:p w14:paraId="044BA8B3" w14:textId="77777777" w:rsidR="007A0A55" w:rsidRPr="006A1431" w:rsidRDefault="007A0A55" w:rsidP="006A1431">
      <w:pPr>
        <w:pStyle w:val="unHeading3"/>
      </w:pPr>
      <w:bookmarkStart w:id="21" w:name="_Toc166167445"/>
      <w:bookmarkStart w:id="22" w:name="_Toc167697971"/>
      <w:bookmarkStart w:id="23" w:name="_Toc167706285"/>
      <w:bookmarkStart w:id="24" w:name="_Toc167706357"/>
      <w:bookmarkStart w:id="25" w:name="_Toc167958147"/>
      <w:bookmarkStart w:id="26" w:name="_Toc167958743"/>
      <w:r w:rsidRPr="006A1431">
        <w:t>Sample text 3 – Operators operating in Air Transport and Aerial Work with some aerial work operations requiring a TCS and some aerial work operations not requiring a TCS and have not voluntarily extended their Part 138 TCS</w:t>
      </w:r>
      <w:bookmarkEnd w:id="21"/>
      <w:bookmarkEnd w:id="22"/>
      <w:bookmarkEnd w:id="23"/>
      <w:bookmarkEnd w:id="24"/>
      <w:bookmarkEnd w:id="25"/>
      <w:bookmarkEnd w:id="26"/>
    </w:p>
    <w:p w14:paraId="65937B65" w14:textId="77777777" w:rsidR="007A0A55" w:rsidRDefault="007A0A55" w:rsidP="007A0A55">
      <w:r w:rsidRPr="00E87E8D">
        <w:t xml:space="preserve">This manual describes </w:t>
      </w:r>
      <w:r w:rsidRPr="002D4956">
        <w:rPr>
          <w:rStyle w:val="Authorinstruction"/>
        </w:rPr>
        <w:t>[Sample Aviation]</w:t>
      </w:r>
      <w:r w:rsidRPr="00E87E8D">
        <w:t xml:space="preserve">’s training and checking system to meet the requirements of </w:t>
      </w:r>
      <w:r>
        <w:t>R</w:t>
      </w:r>
      <w:r w:rsidRPr="00E87E8D">
        <w:t>egulation</w:t>
      </w:r>
      <w:r>
        <w:t>s</w:t>
      </w:r>
      <w:r w:rsidRPr="00E87E8D">
        <w:t xml:space="preserve"> 119.170</w:t>
      </w:r>
      <w:r>
        <w:t xml:space="preserve"> and 138.125</w:t>
      </w:r>
      <w:r w:rsidRPr="00E87E8D">
        <w:t>.</w:t>
      </w:r>
    </w:p>
    <w:p w14:paraId="65F1BD83" w14:textId="77F75A05" w:rsidR="007A0A55" w:rsidRDefault="007A0A55" w:rsidP="007A0A55">
      <w:r>
        <w:t xml:space="preserve">Some aerial work operations </w:t>
      </w:r>
      <w:r w:rsidRPr="002D4956">
        <w:rPr>
          <w:rStyle w:val="Authorinstruction"/>
        </w:rPr>
        <w:t>[Sample Aviation]</w:t>
      </w:r>
      <w:r w:rsidRPr="00E87E8D">
        <w:t xml:space="preserve"> </w:t>
      </w:r>
      <w:r>
        <w:t xml:space="preserve">conducts require a training and checking system. </w:t>
      </w:r>
      <w:r w:rsidRPr="002D4956">
        <w:rPr>
          <w:rStyle w:val="Authorinstruction"/>
        </w:rPr>
        <w:t>[Sample Aviation]</w:t>
      </w:r>
      <w:r>
        <w:t xml:space="preserve"> has elected not to voluntarily extend the use of a training and checking system to include other aerial work operations</w:t>
      </w:r>
      <w:r w:rsidRPr="002E24A5">
        <w:t xml:space="preserve"> </w:t>
      </w:r>
      <w:r>
        <w:t>under section 4.</w:t>
      </w:r>
      <w:r w:rsidR="00C00CF3">
        <w:t xml:space="preserve">03 </w:t>
      </w:r>
      <w:r>
        <w:t>of the Part 138 MOS. The aerial work operations subject to the training and checking system are:</w:t>
      </w:r>
    </w:p>
    <w:p w14:paraId="0600330B" w14:textId="77777777" w:rsidR="007A0A55" w:rsidRPr="002D4956" w:rsidRDefault="007A0A55" w:rsidP="007A0A55">
      <w:pPr>
        <w:pStyle w:val="ListBullet"/>
        <w:rPr>
          <w:rStyle w:val="Authorinstruction"/>
        </w:rPr>
      </w:pPr>
      <w:r w:rsidRPr="002D4956">
        <w:rPr>
          <w:rStyle w:val="Authorinstruction"/>
        </w:rPr>
        <w:t>[operation 1]</w:t>
      </w:r>
    </w:p>
    <w:p w14:paraId="50B2E86A" w14:textId="77777777" w:rsidR="007A0A55" w:rsidRPr="002D4956" w:rsidRDefault="007A0A55" w:rsidP="007A0A55">
      <w:pPr>
        <w:pStyle w:val="ListBullet"/>
        <w:rPr>
          <w:rStyle w:val="Authorinstruction"/>
        </w:rPr>
      </w:pPr>
      <w:r w:rsidRPr="002D4956">
        <w:rPr>
          <w:rStyle w:val="Authorinstruction"/>
        </w:rPr>
        <w:t>[operation 2]</w:t>
      </w:r>
    </w:p>
    <w:p w14:paraId="7A8B05EB" w14:textId="77777777" w:rsidR="007A0A55" w:rsidRPr="002D4956" w:rsidRDefault="007A0A55" w:rsidP="007A0A55">
      <w:pPr>
        <w:pStyle w:val="ListBullet"/>
        <w:rPr>
          <w:rStyle w:val="Authorinstruction"/>
        </w:rPr>
      </w:pPr>
      <w:r w:rsidRPr="002D4956">
        <w:rPr>
          <w:rStyle w:val="Authorinstruction"/>
        </w:rPr>
        <w:t>[operation 3].</w:t>
      </w:r>
    </w:p>
    <w:p w14:paraId="426EF94A" w14:textId="77777777" w:rsidR="007A0A55" w:rsidRDefault="007A0A55" w:rsidP="007A0A55">
      <w:r>
        <w:t>This manual acts as a single reference document and includes the required t</w:t>
      </w:r>
      <w:r w:rsidRPr="00DC0B2B">
        <w:t xml:space="preserve">raining and checking activities </w:t>
      </w:r>
      <w:r>
        <w:t xml:space="preserve">for aerial work operations conducted by </w:t>
      </w:r>
      <w:r w:rsidRPr="002D4956">
        <w:rPr>
          <w:rStyle w:val="Authorinstruction"/>
        </w:rPr>
        <w:t>[Sample Aviation]</w:t>
      </w:r>
      <w:r w:rsidRPr="00E87E8D">
        <w:t xml:space="preserve"> </w:t>
      </w:r>
      <w:r w:rsidRPr="00DC0B2B">
        <w:t>that do not requir</w:t>
      </w:r>
      <w:r>
        <w:t>e</w:t>
      </w:r>
      <w:r w:rsidRPr="00DC0B2B">
        <w:t xml:space="preserve"> </w:t>
      </w:r>
      <w:r>
        <w:t xml:space="preserve">the use of </w:t>
      </w:r>
      <w:r w:rsidRPr="00DC0B2B">
        <w:t>a training and checking system.</w:t>
      </w:r>
    </w:p>
    <w:p w14:paraId="365E5B88" w14:textId="77777777" w:rsidR="007A0A55" w:rsidRDefault="007A0A55" w:rsidP="007A0A55">
      <w:r w:rsidRPr="00E87E8D">
        <w:t xml:space="preserve">The </w:t>
      </w:r>
      <w:r w:rsidRPr="002D4956">
        <w:rPr>
          <w:rStyle w:val="Authorinstruction"/>
        </w:rPr>
        <w:t>[Head of Training and Checking (HOTC)/applicable Part 119 HOTC or Part 138 HOTC]</w:t>
      </w:r>
      <w:r>
        <w:t xml:space="preserve"> </w:t>
      </w:r>
      <w:r w:rsidRPr="00E87E8D">
        <w:t>is responsible for the management of th</w:t>
      </w:r>
      <w:r>
        <w:t>e training and checking</w:t>
      </w:r>
      <w:r w:rsidRPr="00E87E8D">
        <w:t xml:space="preserve"> system as it applies to </w:t>
      </w:r>
      <w:r>
        <w:t xml:space="preserve">flight crew members. The Chief </w:t>
      </w:r>
      <w:r>
        <w:lastRenderedPageBreak/>
        <w:t xml:space="preserve">Executive Officer (CEO) remains responsible for the management of the system for all other operational safety-critical personnel. The </w:t>
      </w:r>
      <w:r w:rsidRPr="002D4956">
        <w:rPr>
          <w:rStyle w:val="Authorinstruction"/>
        </w:rPr>
        <w:t>[HOTC/Part 138 HOTC/Part 138 HOO]</w:t>
      </w:r>
      <w:r w:rsidRPr="00DC0B2B">
        <w:t xml:space="preserve"> </w:t>
      </w:r>
      <w:r>
        <w:t>undertakes relevant duties on behalf of the CEO.</w:t>
      </w:r>
    </w:p>
    <w:p w14:paraId="5CEA4D77" w14:textId="77777777" w:rsidR="007A0A55" w:rsidRPr="006A1431" w:rsidRDefault="007A0A55" w:rsidP="006A1431">
      <w:pPr>
        <w:pStyle w:val="unHeading3"/>
      </w:pPr>
      <w:bookmarkStart w:id="27" w:name="_Toc166167446"/>
      <w:bookmarkStart w:id="28" w:name="_Toc167697972"/>
      <w:bookmarkStart w:id="29" w:name="_Toc167706286"/>
      <w:bookmarkStart w:id="30" w:name="_Toc167706358"/>
      <w:bookmarkStart w:id="31" w:name="_Toc167958148"/>
      <w:bookmarkStart w:id="32" w:name="_Toc167958744"/>
      <w:r w:rsidRPr="006A1431">
        <w:t>Sample text 4 – Operators operating in Air Transport and Aerial Work with no aerial work operations requiring a TCS and have voluntarily adopted a TCS</w:t>
      </w:r>
      <w:bookmarkEnd w:id="27"/>
      <w:bookmarkEnd w:id="28"/>
      <w:bookmarkEnd w:id="29"/>
      <w:bookmarkEnd w:id="30"/>
      <w:bookmarkEnd w:id="31"/>
      <w:bookmarkEnd w:id="32"/>
    </w:p>
    <w:p w14:paraId="23AABF00" w14:textId="77777777" w:rsidR="007A0A55" w:rsidRDefault="007A0A55" w:rsidP="007A0A55">
      <w:r w:rsidRPr="00E87E8D">
        <w:t xml:space="preserve">This manual describes </w:t>
      </w:r>
      <w:r w:rsidRPr="002D4956">
        <w:rPr>
          <w:rStyle w:val="Authorinstruction"/>
        </w:rPr>
        <w:t>[Sample Aviation]</w:t>
      </w:r>
      <w:r w:rsidRPr="00E87E8D">
        <w:t xml:space="preserve">’s training and checking system to meet the requirements of </w:t>
      </w:r>
      <w:r>
        <w:t>R</w:t>
      </w:r>
      <w:r w:rsidRPr="00E87E8D">
        <w:t>egulation</w:t>
      </w:r>
      <w:r>
        <w:t>s</w:t>
      </w:r>
      <w:r w:rsidRPr="00E87E8D">
        <w:t xml:space="preserve"> 119.170</w:t>
      </w:r>
      <w:r>
        <w:t xml:space="preserve"> and 138.125</w:t>
      </w:r>
      <w:r w:rsidRPr="00E87E8D">
        <w:t>.</w:t>
      </w:r>
    </w:p>
    <w:p w14:paraId="686E24A3" w14:textId="67456B20" w:rsidR="007A0A55" w:rsidRDefault="007A0A55" w:rsidP="007A0A55">
      <w:r>
        <w:t xml:space="preserve">None of the aerial work operations </w:t>
      </w:r>
      <w:r w:rsidRPr="002D4956">
        <w:rPr>
          <w:rStyle w:val="Authorinstruction"/>
        </w:rPr>
        <w:t>[Sample Aviation]</w:t>
      </w:r>
      <w:r w:rsidRPr="00E87E8D">
        <w:t xml:space="preserve"> </w:t>
      </w:r>
      <w:r>
        <w:t xml:space="preserve">conducts require the use of a training and checking system. </w:t>
      </w:r>
      <w:r w:rsidRPr="002D4956">
        <w:rPr>
          <w:rStyle w:val="Authorinstruction"/>
        </w:rPr>
        <w:t>[Sample Aviation]</w:t>
      </w:r>
      <w:r>
        <w:t xml:space="preserve"> holds the CASA approval under section 4.</w:t>
      </w:r>
      <w:r w:rsidR="00A06BA8">
        <w:t xml:space="preserve">04 </w:t>
      </w:r>
      <w:r>
        <w:t>of the Part 138 MOS</w:t>
      </w:r>
      <w:r w:rsidRPr="000A6E2F">
        <w:t xml:space="preserve"> </w:t>
      </w:r>
      <w:r>
        <w:t>to voluntarily adopt the use of a training and checking system for its aerial work operations.</w:t>
      </w:r>
    </w:p>
    <w:p w14:paraId="64805F8C" w14:textId="77777777" w:rsidR="007A0A55" w:rsidRPr="007A0A55" w:rsidRDefault="007A0A55" w:rsidP="007A0A55">
      <w:r w:rsidRPr="00E87E8D">
        <w:t xml:space="preserve">The </w:t>
      </w:r>
      <w:r w:rsidRPr="002D4956">
        <w:rPr>
          <w:rStyle w:val="Authorinstruction"/>
        </w:rPr>
        <w:t>[Head of Training and Checking (HOTC)/applicable Part 119 HOTC or Part 138 HOTC]</w:t>
      </w:r>
      <w:r w:rsidRPr="00FF2E04">
        <w:t xml:space="preserve"> is responsible for the management of th</w:t>
      </w:r>
      <w:r>
        <w:t>e training and checking</w:t>
      </w:r>
      <w:r w:rsidRPr="00FF2E04">
        <w:t xml:space="preserve"> system as it applies to flight crew members. </w:t>
      </w:r>
      <w:r>
        <w:t>T</w:t>
      </w:r>
      <w:r w:rsidRPr="00FF2E04">
        <w:t xml:space="preserve">he </w:t>
      </w:r>
      <w:r>
        <w:t>Chief Executive Officer (</w:t>
      </w:r>
      <w:r w:rsidRPr="00FF2E04">
        <w:t>CEO</w:t>
      </w:r>
      <w:r>
        <w:t>)</w:t>
      </w:r>
      <w:r w:rsidRPr="00FF2E04">
        <w:t xml:space="preserve"> remains responsible for the management of this system for all other operational safety-critical personnel</w:t>
      </w:r>
      <w:r>
        <w:t>.</w:t>
      </w:r>
      <w:r w:rsidRPr="00FF2E04">
        <w:t xml:space="preserve"> </w:t>
      </w:r>
      <w:r>
        <w:t>T</w:t>
      </w:r>
      <w:r w:rsidRPr="00FF2E04">
        <w:t xml:space="preserve">he </w:t>
      </w:r>
      <w:r w:rsidRPr="002D4956">
        <w:rPr>
          <w:rStyle w:val="Authorinstruction"/>
        </w:rPr>
        <w:t>[HOTC/Part 138 HOTC/Part 138 HOO]</w:t>
      </w:r>
      <w:r w:rsidRPr="00DC0B2B">
        <w:t xml:space="preserve"> </w:t>
      </w:r>
      <w:r>
        <w:t>undertakes relevant duties on behalf of the CEO.</w:t>
      </w:r>
    </w:p>
    <w:p w14:paraId="2BDE7200" w14:textId="75565D87" w:rsidR="007A0A55" w:rsidRPr="005478AD" w:rsidRDefault="007A0A55" w:rsidP="005478AD">
      <w:pPr>
        <w:pStyle w:val="unHeading3"/>
      </w:pPr>
      <w:bookmarkStart w:id="33" w:name="_Toc166167447"/>
      <w:bookmarkStart w:id="34" w:name="_Toc167697973"/>
      <w:bookmarkStart w:id="35" w:name="_Toc167706287"/>
      <w:bookmarkStart w:id="36" w:name="_Toc167706359"/>
      <w:bookmarkStart w:id="37" w:name="_Toc167958149"/>
      <w:bookmarkStart w:id="38" w:name="_Toc167958745"/>
      <w:r w:rsidRPr="005478AD">
        <w:t xml:space="preserve">Sample text 5 – Operators operating in Air Transport and Aerial Work with no aerial work operations requiring a TCS and has voluntarily adopted a TCS for some aerial work operations but not all aerial work </w:t>
      </w:r>
      <w:r w:rsidR="00341C5B" w:rsidRPr="005478AD">
        <w:t>activities</w:t>
      </w:r>
      <w:bookmarkEnd w:id="33"/>
      <w:bookmarkEnd w:id="34"/>
      <w:bookmarkEnd w:id="35"/>
      <w:bookmarkEnd w:id="36"/>
      <w:bookmarkEnd w:id="37"/>
      <w:bookmarkEnd w:id="38"/>
    </w:p>
    <w:p w14:paraId="0FC8324F" w14:textId="77777777" w:rsidR="007A0A55" w:rsidRDefault="007A0A55" w:rsidP="007A0A55">
      <w:r w:rsidRPr="00E87E8D">
        <w:t xml:space="preserve">This manual describes </w:t>
      </w:r>
      <w:r w:rsidRPr="002D4956">
        <w:rPr>
          <w:rStyle w:val="Authorinstruction"/>
        </w:rPr>
        <w:t>[Sample Aviation]</w:t>
      </w:r>
      <w:r w:rsidRPr="00E87E8D">
        <w:t xml:space="preserve">’s training and checking system to meet the requirements of </w:t>
      </w:r>
      <w:r>
        <w:t>R</w:t>
      </w:r>
      <w:r w:rsidRPr="00E87E8D">
        <w:t>egulation</w:t>
      </w:r>
      <w:r>
        <w:t>s</w:t>
      </w:r>
      <w:r w:rsidRPr="00E87E8D">
        <w:t xml:space="preserve"> 119.170</w:t>
      </w:r>
      <w:r>
        <w:t xml:space="preserve"> and 138.125</w:t>
      </w:r>
      <w:r w:rsidRPr="00E87E8D">
        <w:t>.</w:t>
      </w:r>
    </w:p>
    <w:p w14:paraId="0E3EBF0B" w14:textId="6D2B8775" w:rsidR="007A0A55" w:rsidRDefault="007A0A55" w:rsidP="007A0A55">
      <w:r>
        <w:t xml:space="preserve">None of the aerial work operations </w:t>
      </w:r>
      <w:r w:rsidRPr="002D4956">
        <w:rPr>
          <w:rStyle w:val="Authorinstruction"/>
        </w:rPr>
        <w:t>[Sample Aviation]</w:t>
      </w:r>
      <w:r w:rsidRPr="00E87E8D">
        <w:t xml:space="preserve"> </w:t>
      </w:r>
      <w:r>
        <w:t xml:space="preserve">conducts require </w:t>
      </w:r>
      <w:r w:rsidR="00A85973">
        <w:t xml:space="preserve">the </w:t>
      </w:r>
      <w:r>
        <w:t xml:space="preserve">use of a training and checking system. </w:t>
      </w:r>
      <w:r w:rsidRPr="002D4956">
        <w:rPr>
          <w:rStyle w:val="Authorinstruction"/>
        </w:rPr>
        <w:t>[Sample Aviation]</w:t>
      </w:r>
      <w:r>
        <w:t xml:space="preserve"> holds the CASA approval under section 4.</w:t>
      </w:r>
      <w:r w:rsidR="00E65D5E">
        <w:t xml:space="preserve">04 </w:t>
      </w:r>
      <w:r>
        <w:t>of the Part 138 MOS to voluntarily adopt the use of a training and checking system for some, but not all, aerial work operations. The aerial work operations subject to the training and checking system are:</w:t>
      </w:r>
    </w:p>
    <w:p w14:paraId="1833C145" w14:textId="77777777" w:rsidR="007A0A55" w:rsidRPr="002D4956" w:rsidRDefault="007A0A55" w:rsidP="002D4956">
      <w:pPr>
        <w:pStyle w:val="ListBullet"/>
        <w:rPr>
          <w:rStyle w:val="Authorinstruction"/>
        </w:rPr>
      </w:pPr>
      <w:r w:rsidRPr="002D4956">
        <w:rPr>
          <w:rStyle w:val="Authorinstruction"/>
        </w:rPr>
        <w:t>[operation 1]</w:t>
      </w:r>
    </w:p>
    <w:p w14:paraId="148A375B" w14:textId="77777777" w:rsidR="007A0A55" w:rsidRPr="002D4956" w:rsidRDefault="007A0A55" w:rsidP="002D4956">
      <w:pPr>
        <w:pStyle w:val="ListBullet"/>
        <w:rPr>
          <w:rStyle w:val="Authorinstruction"/>
        </w:rPr>
      </w:pPr>
      <w:r w:rsidRPr="002D4956">
        <w:rPr>
          <w:rStyle w:val="Authorinstruction"/>
        </w:rPr>
        <w:t>[operation 2]</w:t>
      </w:r>
    </w:p>
    <w:p w14:paraId="157A55E2" w14:textId="77777777" w:rsidR="007A0A55" w:rsidRPr="002D4956" w:rsidRDefault="007A0A55" w:rsidP="002D4956">
      <w:pPr>
        <w:pStyle w:val="ListBullet"/>
        <w:rPr>
          <w:rStyle w:val="Authorinstruction"/>
        </w:rPr>
      </w:pPr>
      <w:r w:rsidRPr="002D4956">
        <w:rPr>
          <w:rStyle w:val="Authorinstruction"/>
        </w:rPr>
        <w:t>[operation 3].</w:t>
      </w:r>
    </w:p>
    <w:p w14:paraId="113D7EF2" w14:textId="197F06BB" w:rsidR="007A0A55" w:rsidRDefault="007A0A55" w:rsidP="007A0A55">
      <w:r>
        <w:t>This manual acts as a single reference document and includes the t</w:t>
      </w:r>
      <w:r w:rsidRPr="00DC0B2B">
        <w:t>raining and checking activities</w:t>
      </w:r>
      <w:r>
        <w:t xml:space="preserve"> </w:t>
      </w:r>
      <w:r w:rsidRPr="00DC0B2B">
        <w:t xml:space="preserve">for aerial work operations </w:t>
      </w:r>
      <w:r>
        <w:t xml:space="preserve">conducted by </w:t>
      </w:r>
      <w:r w:rsidRPr="002D4956">
        <w:rPr>
          <w:rStyle w:val="Authorinstruction"/>
        </w:rPr>
        <w:t>[Sample Aviation]</w:t>
      </w:r>
      <w:r w:rsidRPr="00E87E8D">
        <w:t xml:space="preserve"> </w:t>
      </w:r>
      <w:r w:rsidRPr="00DC0B2B">
        <w:t xml:space="preserve">that do not require </w:t>
      </w:r>
      <w:r w:rsidR="00F76265">
        <w:t xml:space="preserve">the </w:t>
      </w:r>
      <w:r>
        <w:t xml:space="preserve">use of </w:t>
      </w:r>
      <w:r w:rsidRPr="00DC0B2B">
        <w:t>a training and checking system.</w:t>
      </w:r>
    </w:p>
    <w:p w14:paraId="7F3BB418" w14:textId="77777777" w:rsidR="007A0A55" w:rsidRDefault="007A0A55" w:rsidP="007A0A55">
      <w:r w:rsidRPr="00E87E8D">
        <w:t xml:space="preserve">The </w:t>
      </w:r>
      <w:r w:rsidRPr="002D4956">
        <w:rPr>
          <w:rStyle w:val="Authorinstruction"/>
        </w:rPr>
        <w:t>[Head of Training and Checking (HOTC)/applicable Part 119 HOTC or Part 138 HOTC]</w:t>
      </w:r>
      <w:r>
        <w:t xml:space="preserve"> </w:t>
      </w:r>
      <w:r w:rsidRPr="00E87E8D">
        <w:t xml:space="preserve">is responsible for the management of </w:t>
      </w:r>
      <w:r>
        <w:t>the training and checking</w:t>
      </w:r>
      <w:r w:rsidRPr="00E87E8D">
        <w:t xml:space="preserve"> system as it applies to </w:t>
      </w:r>
      <w:r>
        <w:t xml:space="preserve">flight crew members. The Chief Executive Officer (CEO) remains responsible for the management of the system for all other operational safety-critical personnel. The </w:t>
      </w:r>
      <w:r w:rsidRPr="002D4956">
        <w:rPr>
          <w:rStyle w:val="Authorinstruction"/>
        </w:rPr>
        <w:t>[HOTC/Part 138 HOTC/Part 138 HOO]</w:t>
      </w:r>
      <w:r w:rsidRPr="00DC0B2B">
        <w:t xml:space="preserve"> </w:t>
      </w:r>
      <w:r>
        <w:t>undertakes relevant duties on behalf of the CEO.</w:t>
      </w:r>
    </w:p>
    <w:p w14:paraId="3079070A" w14:textId="77777777" w:rsidR="007A0A55" w:rsidRPr="005478AD" w:rsidRDefault="007A0A55" w:rsidP="005478AD">
      <w:pPr>
        <w:pStyle w:val="unHeading3"/>
      </w:pPr>
      <w:bookmarkStart w:id="39" w:name="_Toc166167448"/>
      <w:bookmarkStart w:id="40" w:name="_Toc167697974"/>
      <w:bookmarkStart w:id="41" w:name="_Toc167706288"/>
      <w:bookmarkStart w:id="42" w:name="_Toc167706360"/>
      <w:bookmarkStart w:id="43" w:name="_Toc167958150"/>
      <w:bookmarkStart w:id="44" w:name="_Toc167958746"/>
      <w:r w:rsidRPr="005478AD">
        <w:t>Sample text 6 – Operators operating in Air Transport and Aerial Work with no aerial work operations requiring a TCS and not voluntarily adopting a TCS but including their T&amp;C procedures in the manual for convenience</w:t>
      </w:r>
      <w:bookmarkEnd w:id="39"/>
      <w:bookmarkEnd w:id="40"/>
      <w:bookmarkEnd w:id="41"/>
      <w:bookmarkEnd w:id="42"/>
      <w:bookmarkEnd w:id="43"/>
      <w:bookmarkEnd w:id="44"/>
    </w:p>
    <w:p w14:paraId="2E0FCA19" w14:textId="77777777" w:rsidR="007A0A55" w:rsidRDefault="007A0A55" w:rsidP="007A0A55">
      <w:r w:rsidRPr="00E87E8D">
        <w:t xml:space="preserve">This manual describes </w:t>
      </w:r>
      <w:r w:rsidRPr="002D4956">
        <w:rPr>
          <w:rStyle w:val="Authorinstruction"/>
        </w:rPr>
        <w:t>[Sample Aviation]</w:t>
      </w:r>
      <w:r w:rsidRPr="00E87E8D">
        <w:t xml:space="preserve">’s training and checking system to meet the requirements of </w:t>
      </w:r>
      <w:r>
        <w:t>R</w:t>
      </w:r>
      <w:r w:rsidRPr="00E87E8D">
        <w:t>egulation 119.170.</w:t>
      </w:r>
    </w:p>
    <w:p w14:paraId="2EC8F527" w14:textId="39F895BB" w:rsidR="007A0A55" w:rsidRDefault="007A0A55" w:rsidP="007A0A55">
      <w:r>
        <w:lastRenderedPageBreak/>
        <w:t xml:space="preserve">None of the aerial work operations </w:t>
      </w:r>
      <w:r w:rsidRPr="002D4956">
        <w:rPr>
          <w:rStyle w:val="Authorinstruction"/>
        </w:rPr>
        <w:t>[Sample Aviation]</w:t>
      </w:r>
      <w:r w:rsidRPr="00E87E8D">
        <w:t xml:space="preserve"> </w:t>
      </w:r>
      <w:r>
        <w:t xml:space="preserve">conducts require </w:t>
      </w:r>
      <w:r w:rsidR="00C9051A">
        <w:t xml:space="preserve">the </w:t>
      </w:r>
      <w:r>
        <w:t xml:space="preserve">use of a training and checking system. </w:t>
      </w:r>
      <w:r w:rsidRPr="002D4956">
        <w:rPr>
          <w:rStyle w:val="Authorinstruction"/>
        </w:rPr>
        <w:t>[Sample Aviation]</w:t>
      </w:r>
      <w:r>
        <w:t xml:space="preserve"> has not voluntarily adopted the use of a training and checking system under section 4.0</w:t>
      </w:r>
      <w:r w:rsidR="006867A0">
        <w:t>4</w:t>
      </w:r>
      <w:r>
        <w:t xml:space="preserve"> of the Part 138 MOS</w:t>
      </w:r>
      <w:r w:rsidRPr="00964729">
        <w:t xml:space="preserve"> </w:t>
      </w:r>
      <w:r>
        <w:t>for its aerial work operations.</w:t>
      </w:r>
    </w:p>
    <w:p w14:paraId="6E71AB5D" w14:textId="34C88930" w:rsidR="007A0A55" w:rsidRDefault="007A0A55" w:rsidP="007A0A55">
      <w:r>
        <w:t>This manual acts as a single reference document and includes the t</w:t>
      </w:r>
      <w:r w:rsidRPr="00DC0B2B">
        <w:t xml:space="preserve">raining and checking activities for aerial work operations </w:t>
      </w:r>
      <w:r>
        <w:t xml:space="preserve">conducted by </w:t>
      </w:r>
      <w:r w:rsidRPr="002D4956">
        <w:rPr>
          <w:rStyle w:val="Authorinstruction"/>
        </w:rPr>
        <w:t>[Sample Aviation]</w:t>
      </w:r>
      <w:r w:rsidRPr="00E87E8D">
        <w:t xml:space="preserve"> </w:t>
      </w:r>
      <w:r w:rsidRPr="00DC0B2B">
        <w:t xml:space="preserve">that do not require </w:t>
      </w:r>
      <w:r w:rsidR="00C9051A">
        <w:t xml:space="preserve">the </w:t>
      </w:r>
      <w:r>
        <w:t xml:space="preserve">use of </w:t>
      </w:r>
      <w:r w:rsidRPr="00DC0B2B">
        <w:t>a training and checking system.</w:t>
      </w:r>
    </w:p>
    <w:p w14:paraId="19C7F298" w14:textId="77777777" w:rsidR="007A0A55" w:rsidRDefault="007A0A55" w:rsidP="007A0A55">
      <w:r>
        <w:t>For air transport operations:</w:t>
      </w:r>
    </w:p>
    <w:p w14:paraId="26B26299" w14:textId="77777777" w:rsidR="007A0A55" w:rsidRPr="007A0A55" w:rsidRDefault="007A0A55" w:rsidP="002D4956">
      <w:pPr>
        <w:pStyle w:val="ListBullet"/>
      </w:pPr>
      <w:r w:rsidRPr="007A0A55">
        <w:t>the Part 119 Head of Training and Checking (HOTC) is responsible for the management of the training and checking system as it applies to flight crew members</w:t>
      </w:r>
    </w:p>
    <w:p w14:paraId="247D55F6" w14:textId="77777777" w:rsidR="007A0A55" w:rsidRPr="007A0A55" w:rsidRDefault="007A0A55" w:rsidP="002D4956">
      <w:pPr>
        <w:pStyle w:val="ListBullet"/>
      </w:pPr>
      <w:r w:rsidRPr="007A0A55">
        <w:t xml:space="preserve">the Chief Executive Officer (CEO) remains responsible for the management of the training and checking system, for operational safety-critical personnel who are not flight crew members. The </w:t>
      </w:r>
      <w:r w:rsidRPr="002D4956" w:rsidDel="009D1716">
        <w:rPr>
          <w:rStyle w:val="Authorinstruction"/>
        </w:rPr>
        <w:t>[HOTC/HOFO]</w:t>
      </w:r>
      <w:r w:rsidRPr="007A0A55">
        <w:t xml:space="preserve"> undertakes relevant duties on behalf of the CEO.</w:t>
      </w:r>
    </w:p>
    <w:p w14:paraId="775771B1" w14:textId="77777777" w:rsidR="007A0A55" w:rsidRDefault="007A0A55" w:rsidP="007A0A55">
      <w:r>
        <w:t>For aerial work operations:</w:t>
      </w:r>
    </w:p>
    <w:p w14:paraId="70B17D66" w14:textId="4C846C81" w:rsidR="007A0A55" w:rsidRPr="007A0A55" w:rsidRDefault="007A0A55" w:rsidP="002D4956">
      <w:pPr>
        <w:pStyle w:val="ListBullet"/>
      </w:pPr>
      <w:r w:rsidRPr="007A0A55">
        <w:t xml:space="preserve">the </w:t>
      </w:r>
      <w:r w:rsidRPr="002D4956">
        <w:rPr>
          <w:rStyle w:val="Authorinstruction"/>
        </w:rPr>
        <w:t>[Part 138 CEO/Part 138 HOO]</w:t>
      </w:r>
      <w:r w:rsidRPr="007A0A55">
        <w:t xml:space="preserve"> remains responsible for the management of the training and checking procedures</w:t>
      </w:r>
    </w:p>
    <w:p w14:paraId="642493AF" w14:textId="63D9670F" w:rsidR="002F1F58" w:rsidRDefault="007A0A55" w:rsidP="002D4956">
      <w:pPr>
        <w:pStyle w:val="ListBullet"/>
      </w:pPr>
      <w:r w:rsidRPr="007A0A55">
        <w:t xml:space="preserve">the </w:t>
      </w:r>
      <w:r w:rsidRPr="002D4956">
        <w:rPr>
          <w:rStyle w:val="Authorinstruction"/>
        </w:rPr>
        <w:t>[Part 119 HOTC/Part 119 HOFO/Part 138 HOO]</w:t>
      </w:r>
      <w:r w:rsidRPr="007A0A55">
        <w:t xml:space="preserve"> undertakes relevant duties on behalf of the CEO.</w:t>
      </w:r>
    </w:p>
    <w:p w14:paraId="2653A2C9" w14:textId="77777777" w:rsidR="002F1F58" w:rsidRDefault="002F1F58">
      <w:pPr>
        <w:suppressAutoHyphens w:val="0"/>
      </w:pPr>
      <w:r>
        <w:br w:type="page"/>
      </w:r>
    </w:p>
    <w:p w14:paraId="1747592D" w14:textId="3B260E7C" w:rsidR="007A0A55" w:rsidRPr="00B06D9B" w:rsidRDefault="007A0A55" w:rsidP="008627A7">
      <w:pPr>
        <w:pStyle w:val="unHeading2"/>
      </w:pPr>
      <w:bookmarkStart w:id="45" w:name="_Toc144471476"/>
      <w:bookmarkStart w:id="46" w:name="_Toc165291503"/>
      <w:bookmarkStart w:id="47" w:name="_Toc167958747"/>
      <w:r>
        <w:lastRenderedPageBreak/>
        <w:t xml:space="preserve">0.1 </w:t>
      </w:r>
      <w:bookmarkEnd w:id="45"/>
      <w:r>
        <w:t>Revision history</w:t>
      </w:r>
      <w:bookmarkEnd w:id="46"/>
      <w:bookmarkEnd w:id="47"/>
    </w:p>
    <w:p w14:paraId="2734DE0E" w14:textId="77777777" w:rsidR="007A0A55" w:rsidRPr="00B06D9B" w:rsidRDefault="007A0A55" w:rsidP="007A0A55">
      <w:r w:rsidRPr="00B06D9B">
        <w:t xml:space="preserve">Amendments to this manual </w:t>
      </w:r>
      <w:proofErr w:type="gramStart"/>
      <w:r w:rsidRPr="00B06D9B">
        <w:t>are recorded</w:t>
      </w:r>
      <w:proofErr w:type="gramEnd"/>
      <w:r w:rsidRPr="00B06D9B">
        <w:t xml:space="preserve"> below in order of most recent first.</w:t>
      </w:r>
    </w:p>
    <w:tbl>
      <w:tblPr>
        <w:tblStyle w:val="SD-MOStable"/>
        <w:tblW w:w="0" w:type="auto"/>
        <w:tblLook w:val="0620" w:firstRow="1" w:lastRow="0" w:firstColumn="0" w:lastColumn="0" w:noHBand="1" w:noVBand="1"/>
        <w:tblCaption w:val="Revision history"/>
        <w:tblDescription w:val="List of revisions to this manual"/>
      </w:tblPr>
      <w:tblGrid>
        <w:gridCol w:w="1506"/>
        <w:gridCol w:w="1933"/>
        <w:gridCol w:w="1948"/>
        <w:gridCol w:w="3964"/>
      </w:tblGrid>
      <w:tr w:rsidR="007A0A55" w:rsidRPr="002D4956" w14:paraId="4D79FF57" w14:textId="77777777" w:rsidTr="002D4956">
        <w:trPr>
          <w:cnfStyle w:val="100000000000" w:firstRow="1" w:lastRow="0" w:firstColumn="0" w:lastColumn="0" w:oddVBand="0" w:evenVBand="0" w:oddHBand="0" w:evenHBand="0" w:firstRowFirstColumn="0" w:firstRowLastColumn="0" w:lastRowFirstColumn="0" w:lastRowLastColumn="0"/>
          <w:tblHeader/>
        </w:trPr>
        <w:tc>
          <w:tcPr>
            <w:tcW w:w="1506" w:type="dxa"/>
          </w:tcPr>
          <w:p w14:paraId="3237763C" w14:textId="77777777" w:rsidR="007A0A55" w:rsidRPr="002D4956" w:rsidRDefault="007A0A55" w:rsidP="002D4956">
            <w:r w:rsidRPr="002D4956">
              <w:t>Version no.</w:t>
            </w:r>
          </w:p>
        </w:tc>
        <w:tc>
          <w:tcPr>
            <w:tcW w:w="1933" w:type="dxa"/>
          </w:tcPr>
          <w:p w14:paraId="14BFA9A6" w14:textId="77777777" w:rsidR="007A0A55" w:rsidRPr="002D4956" w:rsidRDefault="007A0A55" w:rsidP="002D4956">
            <w:r w:rsidRPr="002D4956">
              <w:t>Date</w:t>
            </w:r>
          </w:p>
        </w:tc>
        <w:tc>
          <w:tcPr>
            <w:tcW w:w="1948" w:type="dxa"/>
          </w:tcPr>
          <w:p w14:paraId="17DC1495" w14:textId="77777777" w:rsidR="007A0A55" w:rsidRPr="002D4956" w:rsidRDefault="007A0A55" w:rsidP="002D4956">
            <w:r w:rsidRPr="002D4956">
              <w:t>Parts/sections</w:t>
            </w:r>
          </w:p>
        </w:tc>
        <w:tc>
          <w:tcPr>
            <w:tcW w:w="3964" w:type="dxa"/>
          </w:tcPr>
          <w:p w14:paraId="710E5258" w14:textId="77777777" w:rsidR="007A0A55" w:rsidRPr="002D4956" w:rsidRDefault="007A0A55" w:rsidP="002D4956">
            <w:r w:rsidRPr="002D4956">
              <w:t>Details</w:t>
            </w:r>
          </w:p>
        </w:tc>
      </w:tr>
      <w:tr w:rsidR="007A0A55" w14:paraId="647BC827" w14:textId="77777777" w:rsidTr="002D4956">
        <w:tc>
          <w:tcPr>
            <w:tcW w:w="1506" w:type="dxa"/>
          </w:tcPr>
          <w:p w14:paraId="5C4592BB" w14:textId="77777777" w:rsidR="007A0A55" w:rsidRPr="007A0A55" w:rsidRDefault="007A0A55" w:rsidP="002D4956">
            <w:pPr>
              <w:pStyle w:val="Tabletext"/>
            </w:pPr>
            <w:r>
              <w:t>1</w:t>
            </w:r>
          </w:p>
        </w:tc>
        <w:tc>
          <w:tcPr>
            <w:tcW w:w="1933" w:type="dxa"/>
          </w:tcPr>
          <w:p w14:paraId="741AFFE0" w14:textId="77777777" w:rsidR="007A0A55" w:rsidRPr="00B06D9B" w:rsidRDefault="007A0A55" w:rsidP="002D4956">
            <w:pPr>
              <w:pStyle w:val="Tabletext"/>
            </w:pPr>
          </w:p>
        </w:tc>
        <w:tc>
          <w:tcPr>
            <w:tcW w:w="1948" w:type="dxa"/>
          </w:tcPr>
          <w:p w14:paraId="4AD71C73" w14:textId="77777777" w:rsidR="007A0A55" w:rsidRPr="007A0A55" w:rsidRDefault="007A0A55" w:rsidP="002D4956">
            <w:pPr>
              <w:pStyle w:val="Tabletext"/>
            </w:pPr>
            <w:r>
              <w:t>All</w:t>
            </w:r>
          </w:p>
        </w:tc>
        <w:tc>
          <w:tcPr>
            <w:tcW w:w="3964" w:type="dxa"/>
          </w:tcPr>
          <w:p w14:paraId="396B4D28" w14:textId="77777777" w:rsidR="007A0A55" w:rsidRPr="007A0A55" w:rsidRDefault="007A0A55" w:rsidP="002D4956">
            <w:pPr>
              <w:pStyle w:val="Tabletext"/>
            </w:pPr>
            <w:r>
              <w:t xml:space="preserve">Initial </w:t>
            </w:r>
            <w:r w:rsidRPr="007A0A55">
              <w:t>issue</w:t>
            </w:r>
          </w:p>
        </w:tc>
      </w:tr>
      <w:tr w:rsidR="007A0A55" w14:paraId="52BB3C64" w14:textId="77777777" w:rsidTr="002D4956">
        <w:tc>
          <w:tcPr>
            <w:tcW w:w="1506" w:type="dxa"/>
          </w:tcPr>
          <w:p w14:paraId="7BBA6B16" w14:textId="77777777" w:rsidR="007A0A55" w:rsidRPr="00B06D9B" w:rsidRDefault="007A0A55" w:rsidP="002D4956">
            <w:pPr>
              <w:pStyle w:val="Tabletext"/>
            </w:pPr>
          </w:p>
        </w:tc>
        <w:tc>
          <w:tcPr>
            <w:tcW w:w="1933" w:type="dxa"/>
          </w:tcPr>
          <w:p w14:paraId="39AB32EA" w14:textId="77777777" w:rsidR="007A0A55" w:rsidRPr="00B06D9B" w:rsidRDefault="007A0A55" w:rsidP="002D4956">
            <w:pPr>
              <w:pStyle w:val="Tabletext"/>
            </w:pPr>
          </w:p>
        </w:tc>
        <w:tc>
          <w:tcPr>
            <w:tcW w:w="1948" w:type="dxa"/>
          </w:tcPr>
          <w:p w14:paraId="77CD01AA" w14:textId="77777777" w:rsidR="007A0A55" w:rsidRPr="00B06D9B" w:rsidRDefault="007A0A55" w:rsidP="002D4956">
            <w:pPr>
              <w:pStyle w:val="Tabletext"/>
            </w:pPr>
          </w:p>
        </w:tc>
        <w:tc>
          <w:tcPr>
            <w:tcW w:w="3964" w:type="dxa"/>
          </w:tcPr>
          <w:p w14:paraId="0EC5BB9D" w14:textId="77777777" w:rsidR="007A0A55" w:rsidRPr="00B06D9B" w:rsidRDefault="007A0A55" w:rsidP="002D4956">
            <w:pPr>
              <w:pStyle w:val="Tabletext"/>
            </w:pPr>
          </w:p>
        </w:tc>
      </w:tr>
      <w:tr w:rsidR="007A0A55" w14:paraId="1417DD99" w14:textId="77777777" w:rsidTr="002D4956">
        <w:tc>
          <w:tcPr>
            <w:tcW w:w="1506" w:type="dxa"/>
          </w:tcPr>
          <w:p w14:paraId="7408B7AB" w14:textId="77777777" w:rsidR="007A0A55" w:rsidRPr="00B06D9B" w:rsidRDefault="007A0A55" w:rsidP="002D4956">
            <w:pPr>
              <w:pStyle w:val="Tabletext"/>
            </w:pPr>
          </w:p>
        </w:tc>
        <w:tc>
          <w:tcPr>
            <w:tcW w:w="1933" w:type="dxa"/>
          </w:tcPr>
          <w:p w14:paraId="0D7B182E" w14:textId="77777777" w:rsidR="007A0A55" w:rsidRPr="00B06D9B" w:rsidRDefault="007A0A55" w:rsidP="002D4956">
            <w:pPr>
              <w:pStyle w:val="Tabletext"/>
            </w:pPr>
          </w:p>
        </w:tc>
        <w:tc>
          <w:tcPr>
            <w:tcW w:w="1948" w:type="dxa"/>
          </w:tcPr>
          <w:p w14:paraId="465B5655" w14:textId="77777777" w:rsidR="007A0A55" w:rsidRPr="00B06D9B" w:rsidRDefault="007A0A55" w:rsidP="002D4956">
            <w:pPr>
              <w:pStyle w:val="Tabletext"/>
            </w:pPr>
          </w:p>
        </w:tc>
        <w:tc>
          <w:tcPr>
            <w:tcW w:w="3964" w:type="dxa"/>
          </w:tcPr>
          <w:p w14:paraId="390BC881" w14:textId="77777777" w:rsidR="007A0A55" w:rsidRPr="00B06D9B" w:rsidRDefault="007A0A55" w:rsidP="002D4956">
            <w:pPr>
              <w:pStyle w:val="Tabletext"/>
            </w:pPr>
          </w:p>
        </w:tc>
      </w:tr>
    </w:tbl>
    <w:p w14:paraId="729CFD29" w14:textId="77777777" w:rsidR="007A0A55" w:rsidRPr="002D4956" w:rsidRDefault="007A0A55" w:rsidP="008627A7">
      <w:pPr>
        <w:pStyle w:val="unHeading2"/>
      </w:pPr>
      <w:bookmarkStart w:id="48" w:name="_Toc144471477"/>
      <w:bookmarkStart w:id="49" w:name="_Toc165291504"/>
      <w:bookmarkStart w:id="50" w:name="_Toc167958748"/>
      <w:r w:rsidRPr="002D4956">
        <w:t>0.2 Distribution list</w:t>
      </w:r>
      <w:bookmarkEnd w:id="48"/>
      <w:bookmarkEnd w:id="49"/>
      <w:bookmarkEnd w:id="50"/>
    </w:p>
    <w:p w14:paraId="0BA91226" w14:textId="77777777" w:rsidR="007A0A55" w:rsidRPr="00B06D9B" w:rsidRDefault="007A0A55" w:rsidP="007A0A55">
      <w:r w:rsidRPr="00B06D9B">
        <w:t xml:space="preserve">A copy of this manual </w:t>
      </w:r>
      <w:proofErr w:type="gramStart"/>
      <w:r w:rsidRPr="00B06D9B">
        <w:t>is retained</w:t>
      </w:r>
      <w:proofErr w:type="gramEnd"/>
      <w:r w:rsidRPr="00B06D9B">
        <w:t xml:space="preserve"> in </w:t>
      </w:r>
      <w:r w:rsidRPr="002D4956">
        <w:rPr>
          <w:rStyle w:val="Authorinstruction"/>
        </w:rPr>
        <w:t>[insert location]</w:t>
      </w:r>
      <w:r w:rsidRPr="00103EEF">
        <w:t>.</w:t>
      </w:r>
    </w:p>
    <w:p w14:paraId="7029DFD8" w14:textId="77777777" w:rsidR="007A0A55" w:rsidRPr="00B06D9B" w:rsidRDefault="007A0A55" w:rsidP="007A0A55">
      <w:r w:rsidRPr="00B06D9B">
        <w:t xml:space="preserve">Electronic or printed sections and full copies of this manual </w:t>
      </w:r>
      <w:proofErr w:type="gramStart"/>
      <w:r w:rsidRPr="00B06D9B">
        <w:t>are distributed</w:t>
      </w:r>
      <w:proofErr w:type="gramEnd"/>
      <w:r w:rsidRPr="00B06D9B">
        <w:t xml:space="preserve"> as follows.</w:t>
      </w:r>
    </w:p>
    <w:tbl>
      <w:tblPr>
        <w:tblStyle w:val="SD-MOStable"/>
        <w:tblW w:w="0" w:type="auto"/>
        <w:tblLook w:val="0620" w:firstRow="1" w:lastRow="0" w:firstColumn="0" w:lastColumn="0" w:noHBand="1" w:noVBand="1"/>
        <w:tblCaption w:val="Revision history"/>
        <w:tblDescription w:val="List of revisions to this manual"/>
      </w:tblPr>
      <w:tblGrid>
        <w:gridCol w:w="1268"/>
        <w:gridCol w:w="3969"/>
        <w:gridCol w:w="1986"/>
        <w:gridCol w:w="2128"/>
      </w:tblGrid>
      <w:tr w:rsidR="007A0A55" w:rsidRPr="002D4956" w14:paraId="288D83F0" w14:textId="77777777" w:rsidTr="002D4956">
        <w:trPr>
          <w:cnfStyle w:val="100000000000" w:firstRow="1" w:lastRow="0" w:firstColumn="0" w:lastColumn="0" w:oddVBand="0" w:evenVBand="0" w:oddHBand="0" w:evenHBand="0" w:firstRowFirstColumn="0" w:firstRowLastColumn="0" w:lastRowFirstColumn="0" w:lastRowLastColumn="0"/>
        </w:trPr>
        <w:tc>
          <w:tcPr>
            <w:tcW w:w="1268" w:type="dxa"/>
          </w:tcPr>
          <w:p w14:paraId="117D4979" w14:textId="77777777" w:rsidR="007A0A55" w:rsidRPr="002D4956" w:rsidRDefault="007A0A55" w:rsidP="002D4956">
            <w:r w:rsidRPr="002D4956">
              <w:t>Copy no.</w:t>
            </w:r>
          </w:p>
        </w:tc>
        <w:tc>
          <w:tcPr>
            <w:tcW w:w="3969" w:type="dxa"/>
          </w:tcPr>
          <w:p w14:paraId="0E785EEF" w14:textId="77777777" w:rsidR="007A0A55" w:rsidRPr="002D4956" w:rsidRDefault="007A0A55" w:rsidP="002D4956">
            <w:r w:rsidRPr="002D4956">
              <w:t>Holder</w:t>
            </w:r>
          </w:p>
        </w:tc>
        <w:tc>
          <w:tcPr>
            <w:tcW w:w="1986" w:type="dxa"/>
          </w:tcPr>
          <w:p w14:paraId="3ADE9E3D" w14:textId="77777777" w:rsidR="007A0A55" w:rsidRPr="002D4956" w:rsidRDefault="007A0A55" w:rsidP="002D4956">
            <w:r w:rsidRPr="002D4956">
              <w:t>Electronic copy</w:t>
            </w:r>
          </w:p>
        </w:tc>
        <w:tc>
          <w:tcPr>
            <w:tcW w:w="2128" w:type="dxa"/>
          </w:tcPr>
          <w:p w14:paraId="09695278" w14:textId="77777777" w:rsidR="007A0A55" w:rsidRPr="002D4956" w:rsidRDefault="007A0A55" w:rsidP="002D4956">
            <w:r w:rsidRPr="002D4956">
              <w:t>Hard copy</w:t>
            </w:r>
          </w:p>
        </w:tc>
      </w:tr>
      <w:tr w:rsidR="007A0A55" w14:paraId="2B66281B" w14:textId="77777777" w:rsidTr="002D4956">
        <w:tc>
          <w:tcPr>
            <w:tcW w:w="1268" w:type="dxa"/>
          </w:tcPr>
          <w:p w14:paraId="580B4675" w14:textId="77777777" w:rsidR="007A0A55" w:rsidRPr="00B06D9B" w:rsidRDefault="007A0A55" w:rsidP="002D4956">
            <w:pPr>
              <w:pStyle w:val="Tabletext"/>
            </w:pPr>
          </w:p>
        </w:tc>
        <w:tc>
          <w:tcPr>
            <w:tcW w:w="3969" w:type="dxa"/>
          </w:tcPr>
          <w:p w14:paraId="439AE027" w14:textId="77777777" w:rsidR="007A0A55" w:rsidRPr="00B06D9B" w:rsidRDefault="007A0A55" w:rsidP="002D4956">
            <w:pPr>
              <w:pStyle w:val="Tabletext"/>
            </w:pPr>
          </w:p>
        </w:tc>
        <w:tc>
          <w:tcPr>
            <w:tcW w:w="1986" w:type="dxa"/>
          </w:tcPr>
          <w:p w14:paraId="2796165B" w14:textId="77777777" w:rsidR="007A0A55" w:rsidRPr="00B06D9B" w:rsidRDefault="007A0A55" w:rsidP="002D4956">
            <w:pPr>
              <w:pStyle w:val="Tabletext"/>
            </w:pPr>
          </w:p>
        </w:tc>
        <w:tc>
          <w:tcPr>
            <w:tcW w:w="2128" w:type="dxa"/>
          </w:tcPr>
          <w:p w14:paraId="43E460E6" w14:textId="77777777" w:rsidR="007A0A55" w:rsidRPr="00B06D9B" w:rsidRDefault="007A0A55" w:rsidP="002D4956">
            <w:pPr>
              <w:pStyle w:val="Tabletext"/>
            </w:pPr>
          </w:p>
        </w:tc>
      </w:tr>
      <w:tr w:rsidR="007A0A55" w14:paraId="3D5B731C" w14:textId="77777777" w:rsidTr="002D4956">
        <w:tc>
          <w:tcPr>
            <w:tcW w:w="1268" w:type="dxa"/>
          </w:tcPr>
          <w:p w14:paraId="091D5167" w14:textId="77777777" w:rsidR="007A0A55" w:rsidRPr="00B06D9B" w:rsidRDefault="007A0A55" w:rsidP="002D4956">
            <w:pPr>
              <w:pStyle w:val="Tabletext"/>
            </w:pPr>
          </w:p>
        </w:tc>
        <w:tc>
          <w:tcPr>
            <w:tcW w:w="3969" w:type="dxa"/>
          </w:tcPr>
          <w:p w14:paraId="44C89BBB" w14:textId="77777777" w:rsidR="007A0A55" w:rsidRPr="00B06D9B" w:rsidRDefault="007A0A55" w:rsidP="002D4956">
            <w:pPr>
              <w:pStyle w:val="Tabletext"/>
            </w:pPr>
          </w:p>
        </w:tc>
        <w:tc>
          <w:tcPr>
            <w:tcW w:w="1986" w:type="dxa"/>
          </w:tcPr>
          <w:p w14:paraId="5F0B416E" w14:textId="77777777" w:rsidR="007A0A55" w:rsidRPr="00B06D9B" w:rsidRDefault="007A0A55" w:rsidP="002D4956">
            <w:pPr>
              <w:pStyle w:val="Tabletext"/>
            </w:pPr>
          </w:p>
        </w:tc>
        <w:tc>
          <w:tcPr>
            <w:tcW w:w="2128" w:type="dxa"/>
          </w:tcPr>
          <w:p w14:paraId="4DD9F366" w14:textId="77777777" w:rsidR="007A0A55" w:rsidRPr="00B06D9B" w:rsidRDefault="007A0A55" w:rsidP="002D4956">
            <w:pPr>
              <w:pStyle w:val="Tabletext"/>
            </w:pPr>
          </w:p>
        </w:tc>
      </w:tr>
      <w:tr w:rsidR="007A0A55" w14:paraId="348C2F5F" w14:textId="77777777" w:rsidTr="002D4956">
        <w:tc>
          <w:tcPr>
            <w:tcW w:w="1268" w:type="dxa"/>
          </w:tcPr>
          <w:p w14:paraId="785BD7F4" w14:textId="77777777" w:rsidR="007A0A55" w:rsidRPr="00B06D9B" w:rsidRDefault="007A0A55" w:rsidP="002D4956">
            <w:pPr>
              <w:pStyle w:val="Tabletext"/>
            </w:pPr>
          </w:p>
        </w:tc>
        <w:tc>
          <w:tcPr>
            <w:tcW w:w="3969" w:type="dxa"/>
          </w:tcPr>
          <w:p w14:paraId="7678A339" w14:textId="77777777" w:rsidR="007A0A55" w:rsidRPr="00B06D9B" w:rsidRDefault="007A0A55" w:rsidP="002D4956">
            <w:pPr>
              <w:pStyle w:val="Tabletext"/>
            </w:pPr>
          </w:p>
        </w:tc>
        <w:tc>
          <w:tcPr>
            <w:tcW w:w="1986" w:type="dxa"/>
          </w:tcPr>
          <w:p w14:paraId="0D1ABE04" w14:textId="77777777" w:rsidR="007A0A55" w:rsidRPr="00B06D9B" w:rsidRDefault="007A0A55" w:rsidP="002D4956">
            <w:pPr>
              <w:pStyle w:val="Tabletext"/>
            </w:pPr>
          </w:p>
        </w:tc>
        <w:tc>
          <w:tcPr>
            <w:tcW w:w="2128" w:type="dxa"/>
          </w:tcPr>
          <w:p w14:paraId="55F8601D" w14:textId="77777777" w:rsidR="007A0A55" w:rsidRPr="00B06D9B" w:rsidRDefault="007A0A55" w:rsidP="002D4956">
            <w:pPr>
              <w:pStyle w:val="Tabletext"/>
            </w:pPr>
          </w:p>
        </w:tc>
      </w:tr>
    </w:tbl>
    <w:p w14:paraId="01022C80" w14:textId="64A78719" w:rsidR="00DB7496" w:rsidRDefault="007A0A55" w:rsidP="007A0A55">
      <w:r w:rsidRPr="002D4956">
        <w:rPr>
          <w:rStyle w:val="Authorinstruction"/>
        </w:rPr>
        <w:t>[Sample Aviation Pty Ltd]</w:t>
      </w:r>
      <w:r w:rsidRPr="00B06D9B">
        <w:t xml:space="preserve"> makes this manual available to all relevant persons</w:t>
      </w:r>
      <w:r>
        <w:t xml:space="preserve"> by </w:t>
      </w:r>
      <w:r w:rsidRPr="002D4956">
        <w:rPr>
          <w:rStyle w:val="Authorinstruction"/>
        </w:rPr>
        <w:t>[insert dissemination process]</w:t>
      </w:r>
      <w:r w:rsidRPr="00B06D9B">
        <w:t>.</w:t>
      </w:r>
    </w:p>
    <w:p w14:paraId="09F6C7D1" w14:textId="77777777" w:rsidR="00DB7496" w:rsidRDefault="00DB7496">
      <w:pPr>
        <w:suppressAutoHyphens w:val="0"/>
      </w:pPr>
      <w:r>
        <w:br w:type="page"/>
      </w:r>
    </w:p>
    <w:p w14:paraId="4B71EDEF" w14:textId="77777777" w:rsidR="007A0A55" w:rsidRPr="00DC67B3" w:rsidRDefault="007A0A55" w:rsidP="008627A7">
      <w:pPr>
        <w:pStyle w:val="unHeading2"/>
      </w:pPr>
      <w:bookmarkStart w:id="51" w:name="_Toc144471479"/>
      <w:bookmarkStart w:id="52" w:name="_Toc165291505"/>
      <w:bookmarkStart w:id="53" w:name="_Toc167958749"/>
      <w:r w:rsidRPr="00DC67B3">
        <w:lastRenderedPageBreak/>
        <w:t>0.3 Definitions</w:t>
      </w:r>
      <w:bookmarkEnd w:id="51"/>
      <w:r w:rsidRPr="00DC67B3">
        <w:t>, acronyms, and abbreviations</w:t>
      </w:r>
      <w:bookmarkEnd w:id="52"/>
      <w:bookmarkEnd w:id="53"/>
    </w:p>
    <w:p w14:paraId="6CC1D5F2" w14:textId="77777777" w:rsidR="007A0A55" w:rsidRPr="00B06D9B" w:rsidRDefault="007A0A55" w:rsidP="007A0A55">
      <w:r w:rsidRPr="00B06D9B">
        <w:t>For the meaning of terms used in this document, refer to the CASR Part 1 Dictionary at the end of Volume 5 of CASR</w:t>
      </w:r>
      <w:r>
        <w:t xml:space="preserve"> or the</w:t>
      </w:r>
      <w:r w:rsidRPr="00B06D9B">
        <w:t xml:space="preserve"> </w:t>
      </w:r>
      <w:hyperlink r:id="rId17" w:history="1">
        <w:r w:rsidRPr="00B06D9B">
          <w:rPr>
            <w:rStyle w:val="Hyperlink"/>
          </w:rPr>
          <w:t>CASA glossary</w:t>
        </w:r>
      </w:hyperlink>
      <w:r w:rsidRPr="00B06D9B">
        <w:t xml:space="preserve">. Operator-specific terms </w:t>
      </w:r>
      <w:proofErr w:type="gramStart"/>
      <w:r w:rsidRPr="00B06D9B">
        <w:t>are defined</w:t>
      </w:r>
      <w:proofErr w:type="gramEnd"/>
      <w:r w:rsidRPr="00B06D9B">
        <w:t xml:space="preserve"> below.</w:t>
      </w:r>
    </w:p>
    <w:tbl>
      <w:tblPr>
        <w:tblStyle w:val="SD-MOStable"/>
        <w:tblW w:w="9399" w:type="dxa"/>
        <w:tblLook w:val="0620" w:firstRow="1" w:lastRow="0" w:firstColumn="0" w:lastColumn="0" w:noHBand="1" w:noVBand="1"/>
        <w:tblCaption w:val="Definitions"/>
        <w:tblDescription w:val="List of Definitions"/>
      </w:tblPr>
      <w:tblGrid>
        <w:gridCol w:w="2670"/>
        <w:gridCol w:w="6729"/>
      </w:tblGrid>
      <w:tr w:rsidR="007A0A55" w:rsidRPr="002D4956" w14:paraId="20C5788A" w14:textId="77777777" w:rsidTr="002D4956">
        <w:trPr>
          <w:cnfStyle w:val="100000000000" w:firstRow="1" w:lastRow="0" w:firstColumn="0" w:lastColumn="0" w:oddVBand="0" w:evenVBand="0" w:oddHBand="0" w:evenHBand="0" w:firstRowFirstColumn="0" w:firstRowLastColumn="0" w:lastRowFirstColumn="0" w:lastRowLastColumn="0"/>
          <w:tblHeader/>
        </w:trPr>
        <w:tc>
          <w:tcPr>
            <w:tcW w:w="2670" w:type="dxa"/>
          </w:tcPr>
          <w:p w14:paraId="63398E56" w14:textId="6AA53F06" w:rsidR="007A0A55" w:rsidRPr="002D4956" w:rsidRDefault="007A0A55" w:rsidP="002D4956">
            <w:r w:rsidRPr="002D4956">
              <w:t xml:space="preserve">Term, </w:t>
            </w:r>
            <w:r w:rsidR="002D4956" w:rsidRPr="002D4956">
              <w:t>acronym,</w:t>
            </w:r>
            <w:r w:rsidRPr="002D4956">
              <w:t xml:space="preserve"> or abbreviation</w:t>
            </w:r>
          </w:p>
        </w:tc>
        <w:tc>
          <w:tcPr>
            <w:tcW w:w="6729" w:type="dxa"/>
          </w:tcPr>
          <w:p w14:paraId="321668F6" w14:textId="77777777" w:rsidR="007A0A55" w:rsidRPr="002D4956" w:rsidRDefault="007A0A55" w:rsidP="002D4956">
            <w:r w:rsidRPr="002D4956">
              <w:t>Definition</w:t>
            </w:r>
          </w:p>
        </w:tc>
      </w:tr>
      <w:tr w:rsidR="007A0A55" w14:paraId="74913D96" w14:textId="77777777" w:rsidTr="002D4956">
        <w:tc>
          <w:tcPr>
            <w:tcW w:w="2670" w:type="dxa"/>
          </w:tcPr>
          <w:p w14:paraId="52AE116F" w14:textId="261DBF23" w:rsidR="007A0A55" w:rsidRPr="007A0A55" w:rsidRDefault="007A0A55" w:rsidP="002D4956">
            <w:pPr>
              <w:pStyle w:val="Tabletext"/>
            </w:pPr>
            <w:r w:rsidRPr="007A0A55">
              <w:t>ACM</w:t>
            </w:r>
          </w:p>
        </w:tc>
        <w:tc>
          <w:tcPr>
            <w:tcW w:w="6729" w:type="dxa"/>
          </w:tcPr>
          <w:p w14:paraId="7ADFBE37" w14:textId="77777777" w:rsidR="007A0A55" w:rsidRPr="007A0A55" w:rsidRDefault="007A0A55" w:rsidP="002D4956">
            <w:pPr>
              <w:pStyle w:val="Tabletext"/>
            </w:pPr>
            <w:r>
              <w:t>air</w:t>
            </w:r>
            <w:r w:rsidRPr="007A0A55">
              <w:t xml:space="preserve"> crew member</w:t>
            </w:r>
          </w:p>
        </w:tc>
      </w:tr>
      <w:tr w:rsidR="007A0A55" w14:paraId="4D130070" w14:textId="77777777" w:rsidTr="002D4956">
        <w:tc>
          <w:tcPr>
            <w:tcW w:w="2670" w:type="dxa"/>
          </w:tcPr>
          <w:p w14:paraId="02F49C35" w14:textId="77777777" w:rsidR="007A0A55" w:rsidRPr="007A0A55" w:rsidRDefault="007A0A55" w:rsidP="002D4956">
            <w:pPr>
              <w:pStyle w:val="Tabletext"/>
            </w:pPr>
            <w:r>
              <w:t>C</w:t>
            </w:r>
          </w:p>
        </w:tc>
        <w:tc>
          <w:tcPr>
            <w:tcW w:w="6729" w:type="dxa"/>
          </w:tcPr>
          <w:p w14:paraId="7D194257" w14:textId="77777777" w:rsidR="007A0A55" w:rsidRPr="007A0A55" w:rsidRDefault="007A0A55" w:rsidP="002D4956">
            <w:pPr>
              <w:pStyle w:val="Tabletext"/>
            </w:pPr>
            <w:r>
              <w:t>competent</w:t>
            </w:r>
          </w:p>
        </w:tc>
      </w:tr>
      <w:tr w:rsidR="007A0A55" w14:paraId="227053D8" w14:textId="77777777" w:rsidTr="002D4956">
        <w:tc>
          <w:tcPr>
            <w:tcW w:w="2670" w:type="dxa"/>
          </w:tcPr>
          <w:p w14:paraId="6D04AAC4" w14:textId="77777777" w:rsidR="007A0A55" w:rsidRPr="007A0A55" w:rsidRDefault="007A0A55" w:rsidP="002D4956">
            <w:pPr>
              <w:pStyle w:val="Tabletext"/>
            </w:pPr>
            <w:r w:rsidRPr="0004520A">
              <w:t>COSPAS</w:t>
            </w:r>
            <w:r w:rsidRPr="007A0A55">
              <w:t>/SARSAT</w:t>
            </w:r>
          </w:p>
        </w:tc>
        <w:tc>
          <w:tcPr>
            <w:tcW w:w="6729" w:type="dxa"/>
          </w:tcPr>
          <w:p w14:paraId="6718187D" w14:textId="77777777" w:rsidR="007A0A55" w:rsidRPr="007A0A55" w:rsidDel="006A39EF" w:rsidRDefault="007A0A55" w:rsidP="002D4956">
            <w:pPr>
              <w:pStyle w:val="Tabletext"/>
              <w:rPr>
                <w:rStyle w:val="Strong"/>
              </w:rPr>
            </w:pPr>
            <w:r w:rsidRPr="00105027">
              <w:t>satellite-based SAR distress-alert detection system</w:t>
            </w:r>
          </w:p>
        </w:tc>
      </w:tr>
      <w:tr w:rsidR="007A0A55" w14:paraId="3AEF185E" w14:textId="77777777" w:rsidTr="002D4956">
        <w:tc>
          <w:tcPr>
            <w:tcW w:w="2670" w:type="dxa"/>
          </w:tcPr>
          <w:p w14:paraId="4A4D568A" w14:textId="77777777" w:rsidR="007A0A55" w:rsidRPr="007A0A55" w:rsidRDefault="007A0A55" w:rsidP="002D4956">
            <w:pPr>
              <w:pStyle w:val="Tabletext"/>
            </w:pPr>
            <w:r w:rsidRPr="00B06D9B">
              <w:t>Crew member</w:t>
            </w:r>
          </w:p>
        </w:tc>
        <w:tc>
          <w:tcPr>
            <w:tcW w:w="6729" w:type="dxa"/>
          </w:tcPr>
          <w:p w14:paraId="13FDDA81" w14:textId="77777777" w:rsidR="007A0A55" w:rsidRPr="007A0A55" w:rsidRDefault="007A0A55" w:rsidP="002D4956">
            <w:pPr>
              <w:pStyle w:val="Tabletext"/>
            </w:pPr>
            <w:r w:rsidRPr="00B06D9B">
              <w:t xml:space="preserve">a person is a </w:t>
            </w:r>
            <w:r w:rsidRPr="007A0A55">
              <w:rPr>
                <w:rStyle w:val="Strong"/>
              </w:rPr>
              <w:t>crew member</w:t>
            </w:r>
            <w:r w:rsidRPr="007A0A55">
              <w:t xml:space="preserve"> of an aircraft if the person </w:t>
            </w:r>
            <w:proofErr w:type="gramStart"/>
            <w:r w:rsidRPr="007A0A55">
              <w:t>is carried</w:t>
            </w:r>
            <w:proofErr w:type="gramEnd"/>
            <w:r w:rsidRPr="007A0A55">
              <w:t xml:space="preserve"> on the aircraft and is:</w:t>
            </w:r>
          </w:p>
          <w:p w14:paraId="0CB44FB2" w14:textId="7A9D6405" w:rsidR="007A0A55" w:rsidRPr="007A0A55" w:rsidRDefault="007A0A55" w:rsidP="002D4956">
            <w:pPr>
              <w:pStyle w:val="Tabletext"/>
              <w:ind w:left="671" w:hanging="671"/>
            </w:pPr>
            <w:r w:rsidRPr="006A39EF">
              <w:t>(a)</w:t>
            </w:r>
            <w:r w:rsidR="002D4956">
              <w:tab/>
            </w:r>
            <w:r w:rsidRPr="007A0A55">
              <w:t>a person:</w:t>
            </w:r>
          </w:p>
          <w:p w14:paraId="7C62286B" w14:textId="0CBAA49D" w:rsidR="007A0A55" w:rsidRPr="007A0A55" w:rsidRDefault="007A0A55" w:rsidP="002D4956">
            <w:pPr>
              <w:pStyle w:val="Tabletext"/>
              <w:ind w:left="1097" w:hanging="426"/>
            </w:pPr>
            <w:r w:rsidRPr="00B06D9B">
              <w:t>(i)</w:t>
            </w:r>
            <w:r w:rsidR="002D4956">
              <w:tab/>
            </w:r>
            <w:r w:rsidRPr="00B06D9B">
              <w:t xml:space="preserve">who is authorised by the operator of the aircraft to carry out a </w:t>
            </w:r>
            <w:r w:rsidRPr="007A0A55">
              <w:t>specified function during flight time relating to the operation, maintenance, use or safety of the aircraft, the safety of the aircraft’s passengers or the care or security of any cargo which may affect the safety of the aircraft or its occupants; and</w:t>
            </w:r>
          </w:p>
          <w:p w14:paraId="5CB57905" w14:textId="77777777" w:rsidR="007A0A55" w:rsidRPr="007A0A55" w:rsidRDefault="007A0A55" w:rsidP="002D4956">
            <w:pPr>
              <w:pStyle w:val="Tabletext"/>
              <w:ind w:left="1097" w:hanging="426"/>
            </w:pPr>
            <w:r w:rsidRPr="00B06D9B">
              <w:t xml:space="preserve">(ii) who has </w:t>
            </w:r>
            <w:proofErr w:type="gramStart"/>
            <w:r w:rsidRPr="00B06D9B">
              <w:t>been trained</w:t>
            </w:r>
            <w:proofErr w:type="gramEnd"/>
            <w:r w:rsidRPr="00B06D9B">
              <w:t xml:space="preserve"> to carry out that function; or</w:t>
            </w:r>
          </w:p>
          <w:p w14:paraId="38F0A13D" w14:textId="4D388A8F" w:rsidR="007A0A55" w:rsidRPr="007A0A55" w:rsidRDefault="007A0A55" w:rsidP="002D4956">
            <w:pPr>
              <w:pStyle w:val="Tabletext"/>
              <w:ind w:left="671" w:hanging="671"/>
            </w:pPr>
            <w:r w:rsidRPr="00B06D9B">
              <w:t>(b)</w:t>
            </w:r>
            <w:r w:rsidR="002D4956">
              <w:tab/>
            </w:r>
            <w:r w:rsidRPr="00B06D9B">
              <w:t>a person who is on board the aircraft for the purpose of:</w:t>
            </w:r>
          </w:p>
          <w:p w14:paraId="026674A2" w14:textId="10210409" w:rsidR="007A0A55" w:rsidRPr="007A0A55" w:rsidRDefault="007A0A55" w:rsidP="002D4956">
            <w:pPr>
              <w:pStyle w:val="Tabletext"/>
              <w:ind w:left="1097" w:hanging="426"/>
            </w:pPr>
            <w:r w:rsidRPr="00B06D9B">
              <w:t>(i)</w:t>
            </w:r>
            <w:r w:rsidR="002D4956">
              <w:tab/>
            </w:r>
            <w:r w:rsidRPr="00B06D9B">
              <w:t>giving or receiving instruction in a function mentioned in subparagraph (a)(i); or</w:t>
            </w:r>
          </w:p>
          <w:p w14:paraId="2F952BAA" w14:textId="10430E67" w:rsidR="007A0A55" w:rsidRPr="007A0A55" w:rsidRDefault="007A0A55" w:rsidP="002D4956">
            <w:pPr>
              <w:pStyle w:val="Tabletext"/>
              <w:ind w:left="1097" w:hanging="426"/>
            </w:pPr>
            <w:r w:rsidRPr="00B06D9B">
              <w:t>(ii)</w:t>
            </w:r>
            <w:r w:rsidR="002D4956">
              <w:tab/>
            </w:r>
            <w:proofErr w:type="gramStart"/>
            <w:r w:rsidRPr="00B06D9B">
              <w:t>being tested</w:t>
            </w:r>
            <w:proofErr w:type="gramEnd"/>
            <w:r w:rsidRPr="00B06D9B">
              <w:t xml:space="preserve"> for a </w:t>
            </w:r>
            <w:r w:rsidRPr="007A0A55">
              <w:t>qualification associated with a function mentioned in subparagraph (a)(i); or</w:t>
            </w:r>
          </w:p>
          <w:p w14:paraId="08B8F72C" w14:textId="3E540D6F" w:rsidR="007A0A55" w:rsidRPr="007A0A55" w:rsidRDefault="007A0A55" w:rsidP="002D4956">
            <w:pPr>
              <w:pStyle w:val="Tabletext"/>
              <w:ind w:left="671" w:hanging="671"/>
            </w:pPr>
            <w:r w:rsidRPr="00B06D9B">
              <w:t>(c)</w:t>
            </w:r>
            <w:r w:rsidR="002D4956">
              <w:tab/>
            </w:r>
            <w:r w:rsidRPr="00B06D9B">
              <w:t>a person authorised by CASA under these Regulations, or by the operator, to carry out an audit, check, examination, inspection or test of a person mentioned in paragraph (a) or (b).</w:t>
            </w:r>
          </w:p>
        </w:tc>
      </w:tr>
      <w:tr w:rsidR="007A0A55" w14:paraId="29656C5E" w14:textId="77777777" w:rsidTr="002D4956">
        <w:tc>
          <w:tcPr>
            <w:tcW w:w="2670" w:type="dxa"/>
          </w:tcPr>
          <w:p w14:paraId="0186AFA2" w14:textId="77777777" w:rsidR="007A0A55" w:rsidRPr="007A0A55" w:rsidRDefault="007A0A55" w:rsidP="002D4956">
            <w:pPr>
              <w:pStyle w:val="Tabletext"/>
            </w:pPr>
            <w:r>
              <w:t>ELT</w:t>
            </w:r>
          </w:p>
        </w:tc>
        <w:tc>
          <w:tcPr>
            <w:tcW w:w="6729" w:type="dxa"/>
          </w:tcPr>
          <w:p w14:paraId="270C9965" w14:textId="77777777" w:rsidR="007A0A55" w:rsidRPr="007A0A55" w:rsidRDefault="007A0A55" w:rsidP="002D4956">
            <w:pPr>
              <w:pStyle w:val="Tabletext"/>
            </w:pPr>
            <w:r>
              <w:t xml:space="preserve">emergency locator transmitter </w:t>
            </w:r>
          </w:p>
        </w:tc>
      </w:tr>
      <w:tr w:rsidR="007A0A55" w14:paraId="0D506CE8" w14:textId="77777777" w:rsidTr="002D4956">
        <w:tc>
          <w:tcPr>
            <w:tcW w:w="2670" w:type="dxa"/>
          </w:tcPr>
          <w:p w14:paraId="32FB2BBA" w14:textId="77777777" w:rsidR="007A0A55" w:rsidRPr="007A0A55" w:rsidRDefault="007A0A55" w:rsidP="002D4956">
            <w:pPr>
              <w:pStyle w:val="Tabletext"/>
            </w:pPr>
            <w:r>
              <w:t>HFP</w:t>
            </w:r>
          </w:p>
        </w:tc>
        <w:tc>
          <w:tcPr>
            <w:tcW w:w="6729" w:type="dxa"/>
          </w:tcPr>
          <w:p w14:paraId="68C94B08" w14:textId="77777777" w:rsidR="007A0A55" w:rsidRPr="007A0A55" w:rsidRDefault="007A0A55" w:rsidP="002D4956">
            <w:pPr>
              <w:pStyle w:val="Tabletext"/>
            </w:pPr>
            <w:r>
              <w:t>human factors principles</w:t>
            </w:r>
          </w:p>
        </w:tc>
      </w:tr>
      <w:tr w:rsidR="007A0A55" w14:paraId="729E5B1B" w14:textId="77777777" w:rsidTr="002D4956">
        <w:tc>
          <w:tcPr>
            <w:tcW w:w="2670" w:type="dxa"/>
          </w:tcPr>
          <w:p w14:paraId="616EA6CB" w14:textId="77777777" w:rsidR="007A0A55" w:rsidRPr="007A0A55" w:rsidRDefault="007A0A55" w:rsidP="002D4956">
            <w:pPr>
              <w:pStyle w:val="Tabletext"/>
            </w:pPr>
            <w:r>
              <w:t>HUET</w:t>
            </w:r>
          </w:p>
        </w:tc>
        <w:tc>
          <w:tcPr>
            <w:tcW w:w="6729" w:type="dxa"/>
          </w:tcPr>
          <w:p w14:paraId="6D01A185" w14:textId="77777777" w:rsidR="007A0A55" w:rsidRPr="007A0A55" w:rsidRDefault="007A0A55" w:rsidP="002D4956">
            <w:pPr>
              <w:pStyle w:val="Tabletext"/>
            </w:pPr>
            <w:r>
              <w:t>h</w:t>
            </w:r>
            <w:r w:rsidRPr="007A0A55">
              <w:t>elicopter underwater escape training</w:t>
            </w:r>
          </w:p>
        </w:tc>
      </w:tr>
      <w:tr w:rsidR="007A0A55" w14:paraId="5F9E80A9" w14:textId="77777777" w:rsidTr="002D4956">
        <w:tc>
          <w:tcPr>
            <w:tcW w:w="2670" w:type="dxa"/>
          </w:tcPr>
          <w:p w14:paraId="401A1B50" w14:textId="77777777" w:rsidR="007A0A55" w:rsidRPr="007A0A55" w:rsidRDefault="007A0A55" w:rsidP="002D4956">
            <w:pPr>
              <w:pStyle w:val="Tabletext"/>
            </w:pPr>
            <w:r w:rsidRPr="00B06D9B">
              <w:t>Induction</w:t>
            </w:r>
          </w:p>
        </w:tc>
        <w:tc>
          <w:tcPr>
            <w:tcW w:w="6729" w:type="dxa"/>
          </w:tcPr>
          <w:p w14:paraId="44969352" w14:textId="77777777" w:rsidR="007A0A55" w:rsidRPr="007A0A55" w:rsidRDefault="007A0A55" w:rsidP="002D4956">
            <w:pPr>
              <w:pStyle w:val="Tabletext"/>
            </w:pPr>
            <w:r w:rsidRPr="00B06D9B">
              <w:t>introducing the worker to the business and the type of work and outlining their roles and responsibilities</w:t>
            </w:r>
          </w:p>
        </w:tc>
      </w:tr>
      <w:tr w:rsidR="007A0A55" w14:paraId="28A10DC7" w14:textId="77777777" w:rsidTr="002D4956">
        <w:tc>
          <w:tcPr>
            <w:tcW w:w="2670" w:type="dxa"/>
          </w:tcPr>
          <w:p w14:paraId="5EBAC55C" w14:textId="77777777" w:rsidR="007A0A55" w:rsidRPr="007A0A55" w:rsidRDefault="007A0A55" w:rsidP="002D4956">
            <w:pPr>
              <w:pStyle w:val="Tabletext"/>
            </w:pPr>
            <w:r>
              <w:t>MR</w:t>
            </w:r>
          </w:p>
        </w:tc>
        <w:tc>
          <w:tcPr>
            <w:tcW w:w="6729" w:type="dxa"/>
          </w:tcPr>
          <w:p w14:paraId="3E323ED4" w14:textId="77777777" w:rsidR="007A0A55" w:rsidRPr="007A0A55" w:rsidRDefault="007A0A55" w:rsidP="002D4956">
            <w:pPr>
              <w:pStyle w:val="Tabletext"/>
            </w:pPr>
            <w:r>
              <w:t>maintenance release</w:t>
            </w:r>
          </w:p>
        </w:tc>
      </w:tr>
      <w:tr w:rsidR="007A0A55" w14:paraId="32CE8D6D" w14:textId="77777777" w:rsidTr="002D4956">
        <w:tc>
          <w:tcPr>
            <w:tcW w:w="2670" w:type="dxa"/>
          </w:tcPr>
          <w:p w14:paraId="459A5F10" w14:textId="77777777" w:rsidR="007A0A55" w:rsidRPr="007A0A55" w:rsidRDefault="007A0A55" w:rsidP="002D4956">
            <w:pPr>
              <w:pStyle w:val="Tabletext"/>
            </w:pPr>
            <w:r>
              <w:t>NA</w:t>
            </w:r>
          </w:p>
        </w:tc>
        <w:tc>
          <w:tcPr>
            <w:tcW w:w="6729" w:type="dxa"/>
          </w:tcPr>
          <w:p w14:paraId="4E3DC580" w14:textId="77777777" w:rsidR="007A0A55" w:rsidRPr="007A0A55" w:rsidRDefault="007A0A55" w:rsidP="002D4956">
            <w:pPr>
              <w:pStyle w:val="Tabletext"/>
            </w:pPr>
            <w:r>
              <w:t>not applicable</w:t>
            </w:r>
          </w:p>
        </w:tc>
      </w:tr>
      <w:tr w:rsidR="007A0A55" w14:paraId="26516210" w14:textId="77777777" w:rsidTr="002D4956">
        <w:tc>
          <w:tcPr>
            <w:tcW w:w="2670" w:type="dxa"/>
          </w:tcPr>
          <w:p w14:paraId="391464D7" w14:textId="77777777" w:rsidR="007A0A55" w:rsidRPr="007A0A55" w:rsidRDefault="007A0A55" w:rsidP="002D4956">
            <w:pPr>
              <w:pStyle w:val="Tabletext"/>
            </w:pPr>
            <w:r>
              <w:t>NYC</w:t>
            </w:r>
          </w:p>
        </w:tc>
        <w:tc>
          <w:tcPr>
            <w:tcW w:w="6729" w:type="dxa"/>
          </w:tcPr>
          <w:p w14:paraId="5E6D6891" w14:textId="77777777" w:rsidR="007A0A55" w:rsidRPr="007A0A55" w:rsidRDefault="007A0A55" w:rsidP="002D4956">
            <w:pPr>
              <w:pStyle w:val="Tabletext"/>
            </w:pPr>
            <w:r>
              <w:t>not yet competent</w:t>
            </w:r>
          </w:p>
        </w:tc>
      </w:tr>
      <w:tr w:rsidR="007A0A55" w14:paraId="0AE65930" w14:textId="77777777" w:rsidTr="002D4956">
        <w:tc>
          <w:tcPr>
            <w:tcW w:w="2670" w:type="dxa"/>
          </w:tcPr>
          <w:p w14:paraId="1B2BBC0F" w14:textId="77777777" w:rsidR="007A0A55" w:rsidRPr="007A0A55" w:rsidRDefault="007A0A55" w:rsidP="002D4956">
            <w:pPr>
              <w:pStyle w:val="Tabletext"/>
            </w:pPr>
            <w:r>
              <w:t>RFM</w:t>
            </w:r>
          </w:p>
        </w:tc>
        <w:tc>
          <w:tcPr>
            <w:tcW w:w="6729" w:type="dxa"/>
          </w:tcPr>
          <w:p w14:paraId="77DA406C" w14:textId="77777777" w:rsidR="007A0A55" w:rsidRPr="007A0A55" w:rsidRDefault="007A0A55" w:rsidP="002D4956">
            <w:pPr>
              <w:pStyle w:val="Tabletext"/>
            </w:pPr>
            <w:r>
              <w:t>rotorcraft flight manual</w:t>
            </w:r>
          </w:p>
        </w:tc>
      </w:tr>
      <w:tr w:rsidR="007A0A55" w14:paraId="3610B059" w14:textId="77777777" w:rsidTr="002D4956">
        <w:tc>
          <w:tcPr>
            <w:tcW w:w="2670" w:type="dxa"/>
          </w:tcPr>
          <w:p w14:paraId="41F833EB" w14:textId="77777777" w:rsidR="007A0A55" w:rsidRPr="007A0A55" w:rsidRDefault="007A0A55" w:rsidP="002D4956">
            <w:pPr>
              <w:pStyle w:val="Tabletext"/>
            </w:pPr>
            <w:r>
              <w:t>TAWS</w:t>
            </w:r>
          </w:p>
        </w:tc>
        <w:tc>
          <w:tcPr>
            <w:tcW w:w="6729" w:type="dxa"/>
          </w:tcPr>
          <w:p w14:paraId="69ECA206" w14:textId="77777777" w:rsidR="007A0A55" w:rsidRPr="007A0A55" w:rsidRDefault="007A0A55" w:rsidP="002D4956">
            <w:pPr>
              <w:pStyle w:val="Tabletext"/>
            </w:pPr>
            <w:r>
              <w:t>Terrain awareness and warning system</w:t>
            </w:r>
          </w:p>
        </w:tc>
      </w:tr>
    </w:tbl>
    <w:p w14:paraId="394A1CF3" w14:textId="77777777" w:rsidR="007A0A55" w:rsidRPr="00B06D9B" w:rsidRDefault="007A0A55" w:rsidP="007A0A55">
      <w:pPr>
        <w:pStyle w:val="Tabletext"/>
      </w:pPr>
    </w:p>
    <w:p w14:paraId="61C8821F" w14:textId="77777777" w:rsidR="007A0A55" w:rsidRPr="006D30C9" w:rsidRDefault="007A0A55" w:rsidP="007A0A55">
      <w:pPr>
        <w:pStyle w:val="Heading1"/>
      </w:pPr>
      <w:bookmarkStart w:id="54" w:name="_Toc165291506"/>
      <w:bookmarkStart w:id="55" w:name="_Toc166167243"/>
      <w:bookmarkStart w:id="56" w:name="_Toc167958750"/>
      <w:r w:rsidRPr="006D30C9">
        <w:lastRenderedPageBreak/>
        <w:t xml:space="preserve">Description of </w:t>
      </w:r>
      <w:r>
        <w:t>t</w:t>
      </w:r>
      <w:r w:rsidRPr="006D30C9">
        <w:t>raining and checking system</w:t>
      </w:r>
      <w:bookmarkEnd w:id="54"/>
      <w:bookmarkEnd w:id="55"/>
      <w:bookmarkEnd w:id="56"/>
    </w:p>
    <w:p w14:paraId="6434C3E3" w14:textId="77777777" w:rsidR="007A0A55" w:rsidRPr="007E3C0E" w:rsidRDefault="007A0A55" w:rsidP="007E3C0E">
      <w:pPr>
        <w:pStyle w:val="WarningBoxHeading"/>
        <w:rPr>
          <w:rStyle w:val="Strong"/>
          <w:b/>
          <w:bCs w:val="0"/>
        </w:rPr>
      </w:pPr>
      <w:r w:rsidRPr="007E3C0E">
        <w:rPr>
          <w:rStyle w:val="Strong"/>
          <w:b/>
          <w:bCs w:val="0"/>
        </w:rPr>
        <w:t>Sample text</w:t>
      </w:r>
    </w:p>
    <w:p w14:paraId="574BD97E" w14:textId="77777777" w:rsidR="007A0A55" w:rsidRPr="002C593B" w:rsidRDefault="007A0A55" w:rsidP="002D4956">
      <w:r w:rsidRPr="002D4956">
        <w:rPr>
          <w:rStyle w:val="Authorinstruction"/>
        </w:rPr>
        <w:t>[Sample Aviation]</w:t>
      </w:r>
      <w:r w:rsidRPr="002D4956">
        <w:t>’</w:t>
      </w:r>
      <w:r w:rsidRPr="00C1167F">
        <w:t>s</w:t>
      </w:r>
      <w:r w:rsidRPr="002C593B">
        <w:t xml:space="preserve"> </w:t>
      </w:r>
      <w:r>
        <w:t>t</w:t>
      </w:r>
      <w:r w:rsidRPr="002C593B">
        <w:t>raining and checking system consists of:</w:t>
      </w:r>
    </w:p>
    <w:p w14:paraId="13E3A48C" w14:textId="77777777" w:rsidR="007A0A55" w:rsidRPr="002C593B" w:rsidRDefault="007A0A55" w:rsidP="007A0A55">
      <w:pPr>
        <w:pStyle w:val="ListBullet"/>
      </w:pPr>
      <w:r w:rsidRPr="002C593B">
        <w:t xml:space="preserve">support from </w:t>
      </w:r>
      <w:r w:rsidRPr="002D4956">
        <w:rPr>
          <w:rStyle w:val="Authorinstruction"/>
        </w:rPr>
        <w:t>[Sample Aviation]</w:t>
      </w:r>
      <w:r w:rsidRPr="007A0A55">
        <w:t>’s</w:t>
      </w:r>
      <w:r w:rsidRPr="002C593B">
        <w:t xml:space="preserve"> operational staff</w:t>
      </w:r>
      <w:r>
        <w:t>,</w:t>
      </w:r>
      <w:r w:rsidRPr="002C593B">
        <w:t xml:space="preserve"> when required</w:t>
      </w:r>
    </w:p>
    <w:p w14:paraId="1F2C464F" w14:textId="77777777" w:rsidR="007A0A55" w:rsidRPr="002C593B" w:rsidRDefault="007A0A55" w:rsidP="007A0A55">
      <w:pPr>
        <w:pStyle w:val="ListBullet"/>
      </w:pPr>
      <w:r w:rsidRPr="002C593B">
        <w:t>details of training and checking events required by operational safety critical personnel</w:t>
      </w:r>
      <w:r>
        <w:t>,</w:t>
      </w:r>
      <w:r w:rsidRPr="002C593B">
        <w:t xml:space="preserve"> including</w:t>
      </w:r>
      <w:r>
        <w:t>:</w:t>
      </w:r>
    </w:p>
    <w:p w14:paraId="00920810" w14:textId="77777777" w:rsidR="007A0A55" w:rsidRPr="007A0A55" w:rsidRDefault="007A0A55" w:rsidP="007A0A55">
      <w:pPr>
        <w:pStyle w:val="ListBullet2"/>
      </w:pPr>
      <w:r w:rsidRPr="002C593B">
        <w:t>description of the event</w:t>
      </w:r>
      <w:r w:rsidRPr="007A0A55">
        <w:t xml:space="preserve">s and when they </w:t>
      </w:r>
      <w:proofErr w:type="gramStart"/>
      <w:r w:rsidRPr="007A0A55">
        <w:t>are required</w:t>
      </w:r>
      <w:proofErr w:type="gramEnd"/>
    </w:p>
    <w:p w14:paraId="7D4C0C99" w14:textId="77777777" w:rsidR="007A0A55" w:rsidRPr="007A0A55" w:rsidRDefault="007A0A55" w:rsidP="007A0A55">
      <w:pPr>
        <w:pStyle w:val="ListBullet2"/>
      </w:pPr>
      <w:r w:rsidRPr="002C593B">
        <w:t>who can deliver the training or carry out the check</w:t>
      </w:r>
      <w:r w:rsidRPr="007A0A55">
        <w:t>s</w:t>
      </w:r>
    </w:p>
    <w:p w14:paraId="698C5207" w14:textId="77777777" w:rsidR="007A0A55" w:rsidRPr="007A0A55" w:rsidRDefault="007A0A55" w:rsidP="007A0A55">
      <w:pPr>
        <w:pStyle w:val="ListBullet2"/>
      </w:pPr>
      <w:r w:rsidRPr="002C593B">
        <w:t>limitations and special procedures relating to events</w:t>
      </w:r>
    </w:p>
    <w:p w14:paraId="4733B314" w14:textId="77777777" w:rsidR="007A0A55" w:rsidRPr="007A0A55" w:rsidRDefault="007A0A55" w:rsidP="007A0A55">
      <w:pPr>
        <w:pStyle w:val="ListBullet2"/>
      </w:pPr>
      <w:r w:rsidRPr="002C593B">
        <w:t>competency assessment procedure</w:t>
      </w:r>
      <w:r w:rsidRPr="007A0A55">
        <w:t>s</w:t>
      </w:r>
    </w:p>
    <w:p w14:paraId="2569EC9F" w14:textId="77777777" w:rsidR="007A0A55" w:rsidRPr="007A0A55" w:rsidRDefault="007A0A55" w:rsidP="007A0A55">
      <w:pPr>
        <w:pStyle w:val="ListBullet2"/>
      </w:pPr>
      <w:r w:rsidRPr="002C593B">
        <w:t xml:space="preserve">process </w:t>
      </w:r>
      <w:r w:rsidRPr="007A0A55">
        <w:t>for ‘not yet competent’ (NYC) assessment outcome.</w:t>
      </w:r>
    </w:p>
    <w:p w14:paraId="6BA747E1" w14:textId="77777777" w:rsidR="007A0A55" w:rsidRPr="002C593B" w:rsidRDefault="007A0A55" w:rsidP="007A0A55">
      <w:pPr>
        <w:pStyle w:val="ListBullet"/>
      </w:pPr>
      <w:r>
        <w:t xml:space="preserve">documentation for </w:t>
      </w:r>
      <w:r w:rsidRPr="002C593B">
        <w:t>training and checking event</w:t>
      </w:r>
      <w:r>
        <w:t>s,</w:t>
      </w:r>
      <w:r w:rsidRPr="002C593B">
        <w:t xml:space="preserve"> including</w:t>
      </w:r>
      <w:r>
        <w:t>:</w:t>
      </w:r>
    </w:p>
    <w:p w14:paraId="0B7D84D1" w14:textId="77777777" w:rsidR="007A0A55" w:rsidRPr="007A0A55" w:rsidRDefault="007A0A55" w:rsidP="007A0A55">
      <w:pPr>
        <w:pStyle w:val="ListBullet2"/>
      </w:pPr>
      <w:r w:rsidRPr="002C593B">
        <w:t xml:space="preserve">training and </w:t>
      </w:r>
      <w:r w:rsidRPr="007A0A55">
        <w:t>checking event content and supporting reference material</w:t>
      </w:r>
    </w:p>
    <w:p w14:paraId="695D05FD" w14:textId="77777777" w:rsidR="007A0A55" w:rsidRPr="007A0A55" w:rsidRDefault="007A0A55" w:rsidP="007A0A55">
      <w:pPr>
        <w:pStyle w:val="ListBullet2"/>
      </w:pPr>
      <w:r w:rsidRPr="002C593B">
        <w:t>methodology for conduct of training and checking events</w:t>
      </w:r>
    </w:p>
    <w:p w14:paraId="30BBA05D" w14:textId="77777777" w:rsidR="007A0A55" w:rsidRPr="007A0A55" w:rsidRDefault="007A0A55" w:rsidP="007A0A55">
      <w:pPr>
        <w:pStyle w:val="ListBullet2"/>
      </w:pPr>
      <w:r w:rsidRPr="002C593B">
        <w:t>training and checking event report forms</w:t>
      </w:r>
      <w:r w:rsidRPr="007A0A55">
        <w:t>.</w:t>
      </w:r>
    </w:p>
    <w:p w14:paraId="2903E761" w14:textId="77777777" w:rsidR="007A0A55" w:rsidRPr="002C593B" w:rsidRDefault="007A0A55" w:rsidP="007A0A55">
      <w:pPr>
        <w:pStyle w:val="ListBullet"/>
      </w:pPr>
      <w:r>
        <w:t xml:space="preserve">process to capture </w:t>
      </w:r>
      <w:r w:rsidRPr="002C593B">
        <w:t>training and checking records</w:t>
      </w:r>
    </w:p>
    <w:p w14:paraId="15D034AE" w14:textId="77777777" w:rsidR="007A0A55" w:rsidRPr="002C593B" w:rsidRDefault="007A0A55" w:rsidP="007A0A55">
      <w:pPr>
        <w:pStyle w:val="ListBullet"/>
      </w:pPr>
      <w:r w:rsidRPr="002C593B">
        <w:t>system to track recurrent training and checking due dates</w:t>
      </w:r>
    </w:p>
    <w:p w14:paraId="6F81B2C7" w14:textId="77777777" w:rsidR="007A0A55" w:rsidRPr="007A0A55" w:rsidRDefault="007A0A55" w:rsidP="007A0A55">
      <w:pPr>
        <w:pStyle w:val="ListBullet2"/>
      </w:pPr>
      <w:r w:rsidRPr="002C593B">
        <w:t>training, and maintenance of continued competency of training and checking personnel, including</w:t>
      </w:r>
      <w:r w:rsidRPr="007A0A55">
        <w:t>:</w:t>
      </w:r>
    </w:p>
    <w:p w14:paraId="5DB465A4" w14:textId="77777777" w:rsidR="007A0A55" w:rsidRPr="007A0A55" w:rsidRDefault="007A0A55" w:rsidP="007A0A55">
      <w:pPr>
        <w:pStyle w:val="ListBullet3"/>
      </w:pPr>
      <w:r w:rsidRPr="002C593B">
        <w:t>in-house training and checking personnel</w:t>
      </w:r>
    </w:p>
    <w:p w14:paraId="6CAC2D67" w14:textId="77777777" w:rsidR="007A0A55" w:rsidRPr="007A0A55" w:rsidRDefault="007A0A55" w:rsidP="007A0A55">
      <w:pPr>
        <w:pStyle w:val="ListBullet3"/>
      </w:pPr>
      <w:r w:rsidRPr="002C593B">
        <w:t>casual or ad-hoc training and checking personnel</w:t>
      </w:r>
      <w:r w:rsidRPr="007A0A55">
        <w:t>.</w:t>
      </w:r>
    </w:p>
    <w:p w14:paraId="2456A6AE" w14:textId="77777777" w:rsidR="007A0A55" w:rsidRPr="002C593B" w:rsidRDefault="007A0A55" w:rsidP="007A0A55">
      <w:pPr>
        <w:pStyle w:val="ListBullet"/>
      </w:pPr>
      <w:r w:rsidRPr="002C593B">
        <w:t xml:space="preserve">process for </w:t>
      </w:r>
      <w:r>
        <w:t>RPL (</w:t>
      </w:r>
      <w:r w:rsidRPr="002C593B">
        <w:t>recognition of prior learning</w:t>
      </w:r>
      <w:r>
        <w:t>)</w:t>
      </w:r>
    </w:p>
    <w:p w14:paraId="2B45282B" w14:textId="77777777" w:rsidR="007A0A55" w:rsidRPr="002C593B" w:rsidRDefault="007A0A55" w:rsidP="007A0A55">
      <w:pPr>
        <w:pStyle w:val="ListBullet"/>
      </w:pPr>
      <w:r w:rsidRPr="002C593B">
        <w:t>continuous improvement and audit</w:t>
      </w:r>
      <w:r>
        <w:t>ing:</w:t>
      </w:r>
    </w:p>
    <w:p w14:paraId="1722D3FD" w14:textId="77777777" w:rsidR="007A0A55" w:rsidRPr="007A0A55" w:rsidRDefault="007A0A55" w:rsidP="007A0A55">
      <w:pPr>
        <w:pStyle w:val="ListBullet2"/>
      </w:pPr>
      <w:r w:rsidRPr="002C593B">
        <w:t>HOTC</w:t>
      </w:r>
      <w:r w:rsidRPr="007A0A55">
        <w:t xml:space="preserve"> (Head of training and checking) audit process</w:t>
      </w:r>
    </w:p>
    <w:p w14:paraId="2E2B46A3" w14:textId="77777777" w:rsidR="007A0A55" w:rsidRPr="007A0A55" w:rsidRDefault="007A0A55" w:rsidP="007A0A55">
      <w:pPr>
        <w:pStyle w:val="ListBullet2"/>
      </w:pPr>
      <w:r>
        <w:t>records</w:t>
      </w:r>
      <w:r w:rsidRPr="007A0A55">
        <w:t xml:space="preserve"> management procedure for the training and checking manual.</w:t>
      </w:r>
    </w:p>
    <w:p w14:paraId="4D4197C2" w14:textId="726C179E" w:rsidR="007A0A55" w:rsidRPr="002C593B" w:rsidRDefault="007A0A55" w:rsidP="007A0A55">
      <w:pPr>
        <w:pStyle w:val="ListBullet"/>
      </w:pPr>
      <w:r w:rsidRPr="002C593B">
        <w:t xml:space="preserve">process </w:t>
      </w:r>
      <w:r>
        <w:t>to</w:t>
      </w:r>
      <w:r w:rsidRPr="002C593B">
        <w:t xml:space="preserve"> manage</w:t>
      </w:r>
      <w:r>
        <w:t xml:space="preserve"> </w:t>
      </w:r>
      <w:r w:rsidRPr="002C593B">
        <w:t>contracted training and</w:t>
      </w:r>
      <w:r w:rsidR="009D415B">
        <w:t xml:space="preserve"> </w:t>
      </w:r>
      <w:r w:rsidRPr="002C593B">
        <w:t>or checking.</w:t>
      </w:r>
    </w:p>
    <w:p w14:paraId="6867BE52" w14:textId="77777777" w:rsidR="007A0A55" w:rsidRPr="0004520A" w:rsidRDefault="007A0A55" w:rsidP="007A0A55">
      <w:pPr>
        <w:pStyle w:val="Heading2"/>
      </w:pPr>
      <w:bookmarkStart w:id="57" w:name="_Toc155967886"/>
      <w:bookmarkStart w:id="58" w:name="_Toc165291507"/>
      <w:bookmarkStart w:id="59" w:name="_Toc166167244"/>
      <w:bookmarkStart w:id="60" w:name="_Toc167958751"/>
      <w:bookmarkStart w:id="61" w:name="_Ref490830496"/>
      <w:bookmarkStart w:id="62" w:name="_Ref490830505"/>
      <w:bookmarkStart w:id="63" w:name="_Ref490830508"/>
      <w:bookmarkStart w:id="64" w:name="_Ref490830513"/>
      <w:bookmarkEnd w:id="57"/>
      <w:r w:rsidRPr="0004520A">
        <w:t>Training facilities</w:t>
      </w:r>
      <w:bookmarkEnd w:id="58"/>
      <w:bookmarkEnd w:id="59"/>
      <w:bookmarkEnd w:id="60"/>
    </w:p>
    <w:p w14:paraId="6EFD4F9D" w14:textId="77777777" w:rsidR="007A0A55" w:rsidRPr="00427C9D" w:rsidRDefault="007A0A55" w:rsidP="007E3C0E">
      <w:pPr>
        <w:pStyle w:val="WarningBoxHeading"/>
        <w:rPr>
          <w:rStyle w:val="Strong"/>
          <w:b/>
          <w:bCs w:val="0"/>
        </w:rPr>
      </w:pPr>
      <w:r w:rsidRPr="00427C9D">
        <w:rPr>
          <w:rStyle w:val="Strong"/>
          <w:b/>
          <w:bCs w:val="0"/>
        </w:rPr>
        <w:t>Sample text</w:t>
      </w:r>
    </w:p>
    <w:p w14:paraId="06E43599" w14:textId="77777777" w:rsidR="007A0A55" w:rsidRPr="0004520A" w:rsidRDefault="007A0A55" w:rsidP="007A0A55">
      <w:r w:rsidRPr="0004520A">
        <w:t xml:space="preserve">Representative training devices and equipment should </w:t>
      </w:r>
      <w:proofErr w:type="gramStart"/>
      <w:r w:rsidRPr="0004520A">
        <w:t>be used</w:t>
      </w:r>
      <w:proofErr w:type="gramEnd"/>
      <w:r>
        <w:t xml:space="preserve"> where possible</w:t>
      </w:r>
      <w:r w:rsidRPr="0004520A">
        <w:t xml:space="preserve"> for the practical demonstration of procedures. </w:t>
      </w:r>
      <w:r>
        <w:t>If</w:t>
      </w:r>
      <w:r w:rsidRPr="0004520A">
        <w:t xml:space="preserve"> </w:t>
      </w:r>
      <w:r>
        <w:t>an</w:t>
      </w:r>
      <w:r w:rsidRPr="0004520A">
        <w:t xml:space="preserve"> aircraft </w:t>
      </w:r>
      <w:proofErr w:type="gramStart"/>
      <w:r w:rsidRPr="0004520A">
        <w:t>is used</w:t>
      </w:r>
      <w:proofErr w:type="gramEnd"/>
      <w:r w:rsidRPr="0004520A">
        <w:t xml:space="preserve"> for training and checking purposes, and </w:t>
      </w:r>
      <w:r>
        <w:t>a</w:t>
      </w:r>
      <w:r w:rsidRPr="0004520A">
        <w:t xml:space="preserve"> component cannot be restored to a serviceable condition, the trainer/checker is to ensure that an entry is made in the appropriate maintenance </w:t>
      </w:r>
      <w:r>
        <w:t>documentation and t</w:t>
      </w:r>
      <w:r w:rsidRPr="0004520A">
        <w:t xml:space="preserve">he </w:t>
      </w:r>
      <w:r w:rsidRPr="002D4956">
        <w:rPr>
          <w:rStyle w:val="Authorinstruction"/>
        </w:rPr>
        <w:t>[Sample Aviation]</w:t>
      </w:r>
      <w:r w:rsidRPr="007A0A55">
        <w:t xml:space="preserve"> pro</w:t>
      </w:r>
      <w:r w:rsidRPr="00106F13">
        <w:t xml:space="preserve">cedure </w:t>
      </w:r>
      <w:r w:rsidRPr="0004520A">
        <w:t>for management of an unserviceability is followed.</w:t>
      </w:r>
    </w:p>
    <w:p w14:paraId="7BE8CFEC" w14:textId="77777777" w:rsidR="007A0A55" w:rsidRDefault="007A0A55" w:rsidP="007A0A55">
      <w:r w:rsidRPr="002D4956">
        <w:rPr>
          <w:rStyle w:val="Authorinstruction"/>
        </w:rPr>
        <w:t>[Sample Aviation]</w:t>
      </w:r>
      <w:r w:rsidRPr="0004520A">
        <w:t xml:space="preserve"> training facilities are located at </w:t>
      </w:r>
      <w:r w:rsidRPr="002D4956">
        <w:rPr>
          <w:rStyle w:val="Authorinstruction"/>
        </w:rPr>
        <w:t>[Insert details of location]</w:t>
      </w:r>
      <w:r w:rsidRPr="00F27298">
        <w:t>.</w:t>
      </w:r>
    </w:p>
    <w:p w14:paraId="2D7D8A6B" w14:textId="77777777" w:rsidR="007A0A55" w:rsidRPr="0004520A" w:rsidRDefault="007A0A55" w:rsidP="007A0A55">
      <w:pPr>
        <w:pStyle w:val="Heading2"/>
      </w:pPr>
      <w:bookmarkStart w:id="65" w:name="_Toc165291508"/>
      <w:bookmarkStart w:id="66" w:name="_Toc166167245"/>
      <w:bookmarkStart w:id="67" w:name="_Toc167958752"/>
      <w:r w:rsidRPr="0004520A">
        <w:lastRenderedPageBreak/>
        <w:t>Training and checking events</w:t>
      </w:r>
      <w:bookmarkEnd w:id="65"/>
      <w:bookmarkEnd w:id="66"/>
      <w:bookmarkEnd w:id="67"/>
    </w:p>
    <w:p w14:paraId="4434041C" w14:textId="77777777" w:rsidR="007A0A55" w:rsidRPr="002D4956" w:rsidRDefault="007A0A55" w:rsidP="007E3C0E">
      <w:pPr>
        <w:pStyle w:val="WarningBoxHeading"/>
        <w:rPr>
          <w:rStyle w:val="Strong"/>
          <w:b/>
          <w:bCs w:val="0"/>
        </w:rPr>
      </w:pPr>
      <w:r w:rsidRPr="002D4956">
        <w:rPr>
          <w:rStyle w:val="Strong"/>
          <w:b/>
          <w:bCs w:val="0"/>
        </w:rPr>
        <w:t>Sample text</w:t>
      </w:r>
    </w:p>
    <w:p w14:paraId="1A8E8CD4" w14:textId="77777777" w:rsidR="007A0A55" w:rsidRPr="0004520A" w:rsidRDefault="007A0A55" w:rsidP="007A0A55">
      <w:r w:rsidRPr="002D4956">
        <w:rPr>
          <w:rStyle w:val="Authorinstruction"/>
        </w:rPr>
        <w:t>[Sample Aviation]</w:t>
      </w:r>
      <w:r w:rsidRPr="0004520A">
        <w:t xml:space="preserve"> will only assign crew members to undertake a duty after </w:t>
      </w:r>
      <w:r>
        <w:t xml:space="preserve">they </w:t>
      </w:r>
      <w:r w:rsidRPr="0004520A">
        <w:t>hav</w:t>
      </w:r>
      <w:r>
        <w:t>e</w:t>
      </w:r>
      <w:r w:rsidRPr="0004520A">
        <w:t xml:space="preserve"> successfully completed all necessary training and checking events in accordance with </w:t>
      </w:r>
      <w:r>
        <w:t xml:space="preserve">the </w:t>
      </w:r>
      <w:r w:rsidRPr="0004520A">
        <w:t>training and checking system</w:t>
      </w:r>
      <w:r>
        <w:t xml:space="preserve"> in this manual</w:t>
      </w:r>
      <w:r w:rsidRPr="0004520A">
        <w:t>.</w:t>
      </w:r>
    </w:p>
    <w:p w14:paraId="69BD4EA5" w14:textId="77777777" w:rsidR="007A0A55" w:rsidRPr="008627A7" w:rsidRDefault="007A0A55" w:rsidP="008627A7">
      <w:pPr>
        <w:rPr>
          <w:rStyle w:val="bold"/>
        </w:rPr>
      </w:pPr>
      <w:r w:rsidRPr="008627A7">
        <w:rPr>
          <w:rStyle w:val="bold"/>
        </w:rPr>
        <w:t>Individuals and organisations who can conduct training and checking</w:t>
      </w:r>
    </w:p>
    <w:p w14:paraId="50C19C79" w14:textId="28CED7A1" w:rsidR="000D1CF1" w:rsidRDefault="007A0A55" w:rsidP="002D4956">
      <w:r w:rsidRPr="0004520A">
        <w:t xml:space="preserve">Training can </w:t>
      </w:r>
      <w:proofErr w:type="gramStart"/>
      <w:r w:rsidRPr="0004520A">
        <w:t>be delivered</w:t>
      </w:r>
      <w:proofErr w:type="gramEnd"/>
      <w:r w:rsidRPr="0004520A">
        <w:t xml:space="preserve">, and a check may be conducted, by a person </w:t>
      </w:r>
      <w:r>
        <w:t xml:space="preserve">trained and </w:t>
      </w:r>
      <w:r w:rsidRPr="0004520A">
        <w:t xml:space="preserve">approved </w:t>
      </w:r>
      <w:r>
        <w:t xml:space="preserve">for that activity </w:t>
      </w:r>
      <w:r w:rsidRPr="0004520A">
        <w:t>by the HOTC</w:t>
      </w:r>
      <w:r>
        <w:t>. This is</w:t>
      </w:r>
      <w:r w:rsidRPr="0004520A">
        <w:t xml:space="preserve"> </w:t>
      </w:r>
      <w:r>
        <w:t>in accordance with section Training and competency of training and checking personnel (</w:t>
      </w:r>
      <w:r w:rsidRPr="007A0A55">
        <w:t>1.2.10).</w:t>
      </w:r>
    </w:p>
    <w:p w14:paraId="1E7F0189" w14:textId="52224EFB" w:rsidR="007A0A55" w:rsidRPr="0004520A" w:rsidRDefault="007A0A55" w:rsidP="002D4956">
      <w:r w:rsidRPr="007A0A55">
        <w:t xml:space="preserve">If a Part 142 organisation is used, this will be managed by the </w:t>
      </w:r>
      <w:proofErr w:type="gramStart"/>
      <w:r w:rsidRPr="007A0A55">
        <w:t>operators</w:t>
      </w:r>
      <w:proofErr w:type="gramEnd"/>
      <w:r w:rsidRPr="007A0A55">
        <w:t xml:space="preserve"> procedures in the section Management of contracted training and</w:t>
      </w:r>
      <w:r w:rsidR="00FB4B65">
        <w:t xml:space="preserve"> </w:t>
      </w:r>
      <w:r w:rsidRPr="007A0A55">
        <w:t>or checking (1.2.9).</w:t>
      </w:r>
      <w:r w:rsidRPr="00A245BB">
        <w:t xml:space="preserve"> </w:t>
      </w:r>
      <w:r w:rsidRPr="0004520A">
        <w:t xml:space="preserve">All personnel approved </w:t>
      </w:r>
      <w:r>
        <w:t xml:space="preserve">in accordance with the section Training and competency of training and checking personnel </w:t>
      </w:r>
      <w:r w:rsidR="00B06E3F">
        <w:t>(</w:t>
      </w:r>
      <w:r w:rsidR="007D2D16">
        <w:t xml:space="preserve">1.2.10) </w:t>
      </w:r>
      <w:r w:rsidRPr="0004520A">
        <w:t xml:space="preserve">will </w:t>
      </w:r>
      <w:proofErr w:type="gramStart"/>
      <w:r w:rsidRPr="0004520A">
        <w:t>be listed</w:t>
      </w:r>
      <w:proofErr w:type="gramEnd"/>
      <w:r w:rsidRPr="0004520A">
        <w:t xml:space="preserve"> on </w:t>
      </w:r>
      <w:r w:rsidRPr="002D4956">
        <w:t>form</w:t>
      </w:r>
      <w:r w:rsidRPr="00BD49E4">
        <w:rPr>
          <w:rStyle w:val="Emphasis"/>
        </w:rPr>
        <w:t xml:space="preserve"> </w:t>
      </w:r>
      <w:r w:rsidRPr="002D4956">
        <w:rPr>
          <w:rStyle w:val="bold"/>
        </w:rPr>
        <w:t>TC07A Nomination form for training and checking personnel</w:t>
      </w:r>
      <w:r w:rsidRPr="0004520A">
        <w:t xml:space="preserve"> and </w:t>
      </w:r>
      <w:r>
        <w:t xml:space="preserve">if required, </w:t>
      </w:r>
      <w:r w:rsidRPr="0004520A">
        <w:t>nominated to CASA.</w:t>
      </w:r>
      <w:r>
        <w:t xml:space="preserve"> </w:t>
      </w:r>
    </w:p>
    <w:p w14:paraId="096AA656" w14:textId="77777777" w:rsidR="007A0A55" w:rsidRPr="0004520A" w:rsidRDefault="007A0A55" w:rsidP="007A0A55">
      <w:pPr>
        <w:pStyle w:val="Heading3"/>
      </w:pPr>
      <w:bookmarkStart w:id="68" w:name="_Toc155967969"/>
      <w:bookmarkStart w:id="69" w:name="_Toc165291509"/>
      <w:bookmarkStart w:id="70" w:name="_Toc166167246"/>
      <w:bookmarkStart w:id="71" w:name="_Toc167958753"/>
      <w:bookmarkEnd w:id="68"/>
      <w:r w:rsidRPr="0004520A">
        <w:t>Flight crew member training and checking</w:t>
      </w:r>
      <w:bookmarkEnd w:id="69"/>
      <w:bookmarkEnd w:id="70"/>
      <w:bookmarkEnd w:id="71"/>
    </w:p>
    <w:p w14:paraId="5B7BE23E" w14:textId="1B98E76C" w:rsidR="007A0A55" w:rsidRPr="002D4956" w:rsidRDefault="007A0A55" w:rsidP="007E3C0E">
      <w:pPr>
        <w:pStyle w:val="WarningBoxHeading"/>
      </w:pPr>
      <w:r w:rsidRPr="002D4956">
        <w:rPr>
          <w:rStyle w:val="Strong"/>
          <w:b/>
          <w:bCs w:val="0"/>
        </w:rPr>
        <w:t>Sample text</w:t>
      </w:r>
    </w:p>
    <w:p w14:paraId="3AA35CC9" w14:textId="77777777" w:rsidR="007A0A55" w:rsidRPr="008627A7" w:rsidRDefault="007A0A55" w:rsidP="008627A7">
      <w:pPr>
        <w:rPr>
          <w:rStyle w:val="bold"/>
        </w:rPr>
      </w:pPr>
      <w:r w:rsidRPr="008627A7">
        <w:rPr>
          <w:rStyle w:val="bold"/>
        </w:rPr>
        <w:t>Training and checking sequence</w:t>
      </w:r>
    </w:p>
    <w:p w14:paraId="282B52F4" w14:textId="77777777" w:rsidR="007A0A55" w:rsidRPr="0004520A" w:rsidRDefault="007A0A55" w:rsidP="007A0A55">
      <w:r>
        <w:t>A</w:t>
      </w:r>
      <w:r w:rsidRPr="0004520A">
        <w:t xml:space="preserve">ll required </w:t>
      </w:r>
      <w:r>
        <w:t>events</w:t>
      </w:r>
      <w:r w:rsidRPr="0004520A">
        <w:t xml:space="preserve"> must </w:t>
      </w:r>
      <w:proofErr w:type="gramStart"/>
      <w:r w:rsidRPr="0004520A">
        <w:t>be completed</w:t>
      </w:r>
      <w:proofErr w:type="gramEnd"/>
      <w:r w:rsidRPr="0004520A">
        <w:t xml:space="preserve"> prior to commencement of unsupervised line operations.</w:t>
      </w:r>
      <w:r>
        <w:t xml:space="preserve"> If the </w:t>
      </w:r>
      <w:r w:rsidRPr="0004520A">
        <w:t xml:space="preserve">HOTC </w:t>
      </w:r>
      <w:r>
        <w:t xml:space="preserve">desires, they </w:t>
      </w:r>
      <w:r w:rsidRPr="0004520A">
        <w:t>may alter the training and checking sequence</w:t>
      </w:r>
      <w:r>
        <w:t>.</w:t>
      </w:r>
    </w:p>
    <w:p w14:paraId="211A1C81" w14:textId="170182AB" w:rsidR="007A0A55" w:rsidRPr="007A0A55" w:rsidRDefault="002D4956" w:rsidP="002D4956">
      <w:pPr>
        <w:pStyle w:val="TableTitle"/>
      </w:pPr>
      <w:r>
        <w:t>F</w:t>
      </w:r>
      <w:r w:rsidR="007A0A55" w:rsidRPr="007A0A55">
        <w:t>light crew training and checking sequence</w:t>
      </w:r>
    </w:p>
    <w:tbl>
      <w:tblPr>
        <w:tblStyle w:val="SD-MOStable"/>
        <w:tblW w:w="0" w:type="auto"/>
        <w:tblLook w:val="0620" w:firstRow="1" w:lastRow="0" w:firstColumn="0" w:lastColumn="0" w:noHBand="1" w:noVBand="1"/>
      </w:tblPr>
      <w:tblGrid>
        <w:gridCol w:w="3117"/>
        <w:gridCol w:w="3117"/>
        <w:gridCol w:w="3117"/>
      </w:tblGrid>
      <w:tr w:rsidR="007A0A55" w:rsidRPr="002D4956" w14:paraId="3DA9850A" w14:textId="77777777" w:rsidTr="002D4956">
        <w:trPr>
          <w:cnfStyle w:val="100000000000" w:firstRow="1" w:lastRow="0" w:firstColumn="0" w:lastColumn="0" w:oddVBand="0" w:evenVBand="0" w:oddHBand="0" w:evenHBand="0" w:firstRowFirstColumn="0" w:firstRowLastColumn="0" w:lastRowFirstColumn="0" w:lastRowLastColumn="0"/>
          <w:trHeight w:val="283"/>
          <w:tblHeader/>
        </w:trPr>
        <w:tc>
          <w:tcPr>
            <w:tcW w:w="3117" w:type="dxa"/>
          </w:tcPr>
          <w:p w14:paraId="01C44DBE" w14:textId="77777777" w:rsidR="007A0A55" w:rsidRPr="002D4956" w:rsidRDefault="007A0A55" w:rsidP="002D4956">
            <w:r w:rsidRPr="002D4956">
              <w:t>Event</w:t>
            </w:r>
          </w:p>
        </w:tc>
        <w:tc>
          <w:tcPr>
            <w:tcW w:w="3117" w:type="dxa"/>
          </w:tcPr>
          <w:p w14:paraId="62E7336F" w14:textId="77777777" w:rsidR="007A0A55" w:rsidRPr="002D4956" w:rsidRDefault="007A0A55" w:rsidP="002D4956">
            <w:r w:rsidRPr="002D4956">
              <w:t>As part of/when</w:t>
            </w:r>
          </w:p>
        </w:tc>
        <w:tc>
          <w:tcPr>
            <w:tcW w:w="3117" w:type="dxa"/>
          </w:tcPr>
          <w:p w14:paraId="5AAD191E" w14:textId="77777777" w:rsidR="007A0A55" w:rsidRPr="002D4956" w:rsidRDefault="007A0A55" w:rsidP="002D4956">
            <w:r w:rsidRPr="002D4956">
              <w:t>Occurrence</w:t>
            </w:r>
          </w:p>
        </w:tc>
      </w:tr>
      <w:tr w:rsidR="007A0A55" w:rsidRPr="00175CE7" w14:paraId="7E5394C1" w14:textId="77777777" w:rsidTr="002D4956">
        <w:trPr>
          <w:trHeight w:val="283"/>
        </w:trPr>
        <w:tc>
          <w:tcPr>
            <w:tcW w:w="3117" w:type="dxa"/>
          </w:tcPr>
          <w:p w14:paraId="2B61B51D" w14:textId="77777777" w:rsidR="007A0A55" w:rsidRPr="007A0A55" w:rsidRDefault="007A0A55" w:rsidP="002D4956">
            <w:pPr>
              <w:pStyle w:val="Tabletext"/>
            </w:pPr>
            <w:r w:rsidRPr="0004520A">
              <w:t>Induction</w:t>
            </w:r>
          </w:p>
        </w:tc>
        <w:tc>
          <w:tcPr>
            <w:tcW w:w="3117" w:type="dxa"/>
          </w:tcPr>
          <w:p w14:paraId="5E6DE343" w14:textId="77777777" w:rsidR="007A0A55" w:rsidRPr="007A0A55" w:rsidRDefault="007A0A55" w:rsidP="002D4956">
            <w:pPr>
              <w:pStyle w:val="Tabletext"/>
            </w:pPr>
            <w:r w:rsidRPr="0004520A">
              <w:t>Induction</w:t>
            </w:r>
          </w:p>
        </w:tc>
        <w:tc>
          <w:tcPr>
            <w:tcW w:w="3117" w:type="dxa"/>
          </w:tcPr>
          <w:p w14:paraId="38B4775A" w14:textId="77777777" w:rsidR="007A0A55" w:rsidRPr="007A0A55" w:rsidRDefault="007A0A55" w:rsidP="002D4956">
            <w:pPr>
              <w:pStyle w:val="Tabletext"/>
            </w:pPr>
            <w:r>
              <w:t xml:space="preserve">On </w:t>
            </w:r>
            <w:r w:rsidRPr="007A0A55">
              <w:t>commencing employment</w:t>
            </w:r>
          </w:p>
        </w:tc>
      </w:tr>
      <w:tr w:rsidR="007A0A55" w:rsidRPr="00175CE7" w14:paraId="3B06D54E" w14:textId="77777777" w:rsidTr="002D4956">
        <w:trPr>
          <w:trHeight w:val="283"/>
        </w:trPr>
        <w:tc>
          <w:tcPr>
            <w:tcW w:w="3117" w:type="dxa"/>
          </w:tcPr>
          <w:p w14:paraId="677EA0E1" w14:textId="77777777" w:rsidR="007A0A55" w:rsidRPr="007A0A55" w:rsidRDefault="007A0A55" w:rsidP="002D4956">
            <w:pPr>
              <w:pStyle w:val="Tabletext"/>
            </w:pPr>
            <w:r w:rsidRPr="0004520A">
              <w:t>General emergency training and the general emergency check of competency</w:t>
            </w:r>
          </w:p>
        </w:tc>
        <w:tc>
          <w:tcPr>
            <w:tcW w:w="3117" w:type="dxa"/>
          </w:tcPr>
          <w:p w14:paraId="7FEEBFCF" w14:textId="77777777" w:rsidR="007A0A55" w:rsidRPr="007A0A55" w:rsidRDefault="007A0A55" w:rsidP="002D4956">
            <w:pPr>
              <w:pStyle w:val="Tabletext"/>
            </w:pPr>
            <w:r w:rsidRPr="0004520A">
              <w:t>Induction</w:t>
            </w:r>
          </w:p>
        </w:tc>
        <w:tc>
          <w:tcPr>
            <w:tcW w:w="3117" w:type="dxa"/>
          </w:tcPr>
          <w:p w14:paraId="054173DF" w14:textId="77777777" w:rsidR="007A0A55" w:rsidRPr="007A0A55" w:rsidRDefault="007A0A55" w:rsidP="002D4956">
            <w:pPr>
              <w:pStyle w:val="Tabletext"/>
            </w:pPr>
            <w:r>
              <w:t>On c</w:t>
            </w:r>
            <w:r w:rsidRPr="007A0A55">
              <w:t>ommencing employment</w:t>
            </w:r>
          </w:p>
        </w:tc>
      </w:tr>
      <w:tr w:rsidR="007A0A55" w:rsidRPr="00175CE7" w14:paraId="25B53D0C" w14:textId="77777777" w:rsidTr="002D4956">
        <w:trPr>
          <w:trHeight w:val="283"/>
        </w:trPr>
        <w:tc>
          <w:tcPr>
            <w:tcW w:w="3117" w:type="dxa"/>
          </w:tcPr>
          <w:p w14:paraId="1031DA05" w14:textId="77777777" w:rsidR="007A0A55" w:rsidRPr="007A0A55" w:rsidRDefault="007A0A55" w:rsidP="002D4956">
            <w:pPr>
              <w:pStyle w:val="Tabletext"/>
            </w:pPr>
            <w:r w:rsidRPr="0004520A">
              <w:t>Conversion training</w:t>
            </w:r>
          </w:p>
        </w:tc>
        <w:tc>
          <w:tcPr>
            <w:tcW w:w="3117" w:type="dxa"/>
          </w:tcPr>
          <w:p w14:paraId="6385ACA2" w14:textId="77777777" w:rsidR="007A0A55" w:rsidRPr="007A0A55" w:rsidRDefault="007A0A55" w:rsidP="002D4956">
            <w:pPr>
              <w:pStyle w:val="Tabletext"/>
            </w:pPr>
            <w:r w:rsidRPr="0004520A">
              <w:t>Conversion training</w:t>
            </w:r>
          </w:p>
        </w:tc>
        <w:tc>
          <w:tcPr>
            <w:tcW w:w="3117" w:type="dxa"/>
          </w:tcPr>
          <w:p w14:paraId="1A3CB33F" w14:textId="77777777" w:rsidR="007A0A55" w:rsidRPr="007A0A55" w:rsidRDefault="007A0A55" w:rsidP="002D4956">
            <w:pPr>
              <w:pStyle w:val="Tabletext"/>
            </w:pPr>
            <w:r w:rsidRPr="0004520A">
              <w:t xml:space="preserve">Induction and as required when changing </w:t>
            </w:r>
            <w:r w:rsidRPr="007A0A55">
              <w:t>aircraft type or aerial work operation type</w:t>
            </w:r>
          </w:p>
        </w:tc>
      </w:tr>
      <w:tr w:rsidR="007A0A55" w:rsidRPr="00175CE7" w14:paraId="2831F8C8" w14:textId="77777777" w:rsidTr="002D4956">
        <w:trPr>
          <w:trHeight w:val="283"/>
        </w:trPr>
        <w:tc>
          <w:tcPr>
            <w:tcW w:w="3117" w:type="dxa"/>
          </w:tcPr>
          <w:p w14:paraId="34F3C1F0" w14:textId="77777777" w:rsidR="007A0A55" w:rsidRPr="007A0A55" w:rsidRDefault="007A0A55" w:rsidP="002D4956">
            <w:pPr>
              <w:pStyle w:val="Tabletext"/>
            </w:pPr>
            <w:r w:rsidRPr="0004520A">
              <w:t>FCMPC</w:t>
            </w:r>
          </w:p>
          <w:p w14:paraId="0663E018" w14:textId="77777777" w:rsidR="007A0A55" w:rsidRPr="007A0A55" w:rsidRDefault="007A0A55" w:rsidP="002D4956">
            <w:pPr>
              <w:pStyle w:val="Tabletext"/>
            </w:pPr>
            <w:r>
              <w:t>(Part 133 and 135</w:t>
            </w:r>
            <w:r w:rsidRPr="007A0A55">
              <w:t xml:space="preserve"> operations)</w:t>
            </w:r>
          </w:p>
        </w:tc>
        <w:tc>
          <w:tcPr>
            <w:tcW w:w="3117" w:type="dxa"/>
          </w:tcPr>
          <w:p w14:paraId="4098AC45" w14:textId="77777777" w:rsidR="007A0A55" w:rsidRPr="007A0A55" w:rsidRDefault="007A0A55" w:rsidP="002D4956">
            <w:pPr>
              <w:pStyle w:val="Tabletext"/>
            </w:pPr>
            <w:r w:rsidRPr="0004520A">
              <w:t>Prior to commencing unsupervised line operations</w:t>
            </w:r>
            <w:r w:rsidRPr="007A0A55">
              <w:t xml:space="preserve"> </w:t>
            </w:r>
          </w:p>
        </w:tc>
        <w:tc>
          <w:tcPr>
            <w:tcW w:w="3117" w:type="dxa"/>
          </w:tcPr>
          <w:p w14:paraId="3C15ABB5" w14:textId="1FA6CD47" w:rsidR="007A0A55" w:rsidRDefault="007A0A55" w:rsidP="002D4956">
            <w:pPr>
              <w:pStyle w:val="Tabletext"/>
            </w:pPr>
            <w:r w:rsidRPr="0004520A">
              <w:t>IFR</w:t>
            </w:r>
            <w:r w:rsidRPr="007A0A55">
              <w:t xml:space="preserve"> operations - every 6 months</w:t>
            </w:r>
          </w:p>
          <w:p w14:paraId="26691406" w14:textId="77777777" w:rsidR="007A0A55" w:rsidRPr="007A0A55" w:rsidRDefault="007A0A55" w:rsidP="002D4956">
            <w:pPr>
              <w:pStyle w:val="Tabletext"/>
            </w:pPr>
            <w:r w:rsidRPr="0004520A">
              <w:t>VFR operations - 6 months after first line check then every 12 months</w:t>
            </w:r>
          </w:p>
        </w:tc>
      </w:tr>
      <w:tr w:rsidR="007A0A55" w:rsidRPr="00175CE7" w14:paraId="631825AA" w14:textId="77777777" w:rsidTr="002D4956">
        <w:trPr>
          <w:trHeight w:val="283"/>
        </w:trPr>
        <w:tc>
          <w:tcPr>
            <w:tcW w:w="3117" w:type="dxa"/>
          </w:tcPr>
          <w:p w14:paraId="2021D8E4" w14:textId="77777777" w:rsidR="007A0A55" w:rsidRPr="007A0A55" w:rsidRDefault="007A0A55" w:rsidP="002D4956">
            <w:pPr>
              <w:pStyle w:val="Tabletext"/>
            </w:pPr>
            <w:r w:rsidRPr="0004520A">
              <w:t>FCMPC</w:t>
            </w:r>
          </w:p>
          <w:p w14:paraId="4D8A5A33" w14:textId="77777777" w:rsidR="007A0A55" w:rsidRPr="007A0A55" w:rsidRDefault="007A0A55" w:rsidP="002D4956">
            <w:pPr>
              <w:pStyle w:val="Tabletext"/>
            </w:pPr>
            <w:r>
              <w:t>(Part 13</w:t>
            </w:r>
            <w:r w:rsidRPr="007A0A55">
              <w:t>8 operation that does not require a training and checking system)</w:t>
            </w:r>
          </w:p>
        </w:tc>
        <w:tc>
          <w:tcPr>
            <w:tcW w:w="3117" w:type="dxa"/>
          </w:tcPr>
          <w:p w14:paraId="4FB33948" w14:textId="0BFF14FB" w:rsidR="007A0A55" w:rsidRPr="007A0A55" w:rsidRDefault="007A0A55" w:rsidP="002D4956">
            <w:pPr>
              <w:pStyle w:val="Tabletext"/>
            </w:pPr>
            <w:r w:rsidRPr="0004520A">
              <w:t>Prior to commencing line operations</w:t>
            </w:r>
            <w:r w:rsidRPr="007A0A55">
              <w:t xml:space="preserve"> without direct supervision</w:t>
            </w:r>
          </w:p>
        </w:tc>
        <w:tc>
          <w:tcPr>
            <w:tcW w:w="3117" w:type="dxa"/>
          </w:tcPr>
          <w:p w14:paraId="29A9686F" w14:textId="77777777" w:rsidR="007A0A55" w:rsidRPr="007A0A55" w:rsidRDefault="007A0A55" w:rsidP="002D4956">
            <w:pPr>
              <w:pStyle w:val="Tabletext"/>
            </w:pPr>
            <w:r w:rsidRPr="0004520A">
              <w:t>Every 12 months</w:t>
            </w:r>
          </w:p>
        </w:tc>
      </w:tr>
      <w:tr w:rsidR="007A0A55" w:rsidRPr="00175CE7" w14:paraId="4468517C" w14:textId="77777777" w:rsidTr="009D415B">
        <w:trPr>
          <w:cantSplit/>
          <w:trHeight w:val="283"/>
        </w:trPr>
        <w:tc>
          <w:tcPr>
            <w:tcW w:w="3117" w:type="dxa"/>
          </w:tcPr>
          <w:p w14:paraId="3069E591" w14:textId="77777777" w:rsidR="007A0A55" w:rsidRPr="007A0A55" w:rsidRDefault="007A0A55" w:rsidP="002D4956">
            <w:pPr>
              <w:pStyle w:val="Tabletext"/>
            </w:pPr>
            <w:r w:rsidRPr="0004520A">
              <w:lastRenderedPageBreak/>
              <w:t>FCMPC</w:t>
            </w:r>
          </w:p>
          <w:p w14:paraId="6998BA59" w14:textId="77777777" w:rsidR="007A0A55" w:rsidRPr="007A0A55" w:rsidRDefault="007A0A55" w:rsidP="002D4956">
            <w:pPr>
              <w:pStyle w:val="Tabletext"/>
            </w:pPr>
            <w:r>
              <w:t>(Part 138 operat</w:t>
            </w:r>
            <w:r w:rsidRPr="007A0A55">
              <w:t>ion that requires a training and checking system)</w:t>
            </w:r>
          </w:p>
        </w:tc>
        <w:tc>
          <w:tcPr>
            <w:tcW w:w="3117" w:type="dxa"/>
          </w:tcPr>
          <w:p w14:paraId="2331DDE6" w14:textId="4BF29074" w:rsidR="007A0A55" w:rsidRPr="007A0A55" w:rsidRDefault="007A0A55" w:rsidP="002D4956">
            <w:pPr>
              <w:pStyle w:val="Tabletext"/>
            </w:pPr>
            <w:r w:rsidRPr="0004520A">
              <w:t>Prior to commencing line operations</w:t>
            </w:r>
            <w:r w:rsidRPr="007A0A55">
              <w:t xml:space="preserve"> without direct supervision</w:t>
            </w:r>
          </w:p>
        </w:tc>
        <w:tc>
          <w:tcPr>
            <w:tcW w:w="3117" w:type="dxa"/>
          </w:tcPr>
          <w:p w14:paraId="16FE4816" w14:textId="7687FB01" w:rsidR="002D4956" w:rsidRPr="007A0A55" w:rsidRDefault="007A0A55" w:rsidP="002D4956">
            <w:pPr>
              <w:pStyle w:val="Tabletext"/>
            </w:pPr>
            <w:r w:rsidRPr="0004520A">
              <w:t xml:space="preserve">IFR </w:t>
            </w:r>
            <w:r w:rsidRPr="007A0A55">
              <w:t>or NVFR operations - every 6 months</w:t>
            </w:r>
          </w:p>
          <w:p w14:paraId="50D988F7" w14:textId="77777777" w:rsidR="007A0A55" w:rsidRPr="007A0A55" w:rsidRDefault="007A0A55" w:rsidP="002D4956">
            <w:pPr>
              <w:pStyle w:val="Tabletext"/>
            </w:pPr>
            <w:r w:rsidRPr="0004520A">
              <w:t xml:space="preserve">VFR </w:t>
            </w:r>
            <w:r w:rsidRPr="007A0A55">
              <w:t>by day operations - 6 months after first line check then every 12 months</w:t>
            </w:r>
          </w:p>
        </w:tc>
      </w:tr>
      <w:tr w:rsidR="007A0A55" w:rsidRPr="00175CE7" w14:paraId="17BB234C" w14:textId="77777777" w:rsidTr="002D4956">
        <w:trPr>
          <w:trHeight w:val="283"/>
        </w:trPr>
        <w:tc>
          <w:tcPr>
            <w:tcW w:w="3117" w:type="dxa"/>
          </w:tcPr>
          <w:p w14:paraId="710ACF25" w14:textId="77777777" w:rsidR="007A0A55" w:rsidRPr="007A0A55" w:rsidRDefault="007A0A55" w:rsidP="002D4956">
            <w:pPr>
              <w:pStyle w:val="Tabletext"/>
            </w:pPr>
            <w:r w:rsidRPr="0004520A">
              <w:t>FCMPC</w:t>
            </w:r>
          </w:p>
          <w:p w14:paraId="46B9BB1F" w14:textId="77777777" w:rsidR="007A0A55" w:rsidRPr="007A0A55" w:rsidRDefault="007A0A55" w:rsidP="002D4956">
            <w:pPr>
              <w:pStyle w:val="Tabletext"/>
            </w:pPr>
            <w:r>
              <w:t>(Part 138)</w:t>
            </w:r>
          </w:p>
        </w:tc>
        <w:tc>
          <w:tcPr>
            <w:tcW w:w="3117" w:type="dxa"/>
          </w:tcPr>
          <w:p w14:paraId="5E4C77B1" w14:textId="77777777" w:rsidR="007A0A55" w:rsidRPr="007A0A55" w:rsidRDefault="007A0A55" w:rsidP="002D4956">
            <w:pPr>
              <w:pStyle w:val="Tabletext"/>
            </w:pPr>
            <w:r>
              <w:t xml:space="preserve">Prior to </w:t>
            </w:r>
            <w:r w:rsidRPr="007A0A55">
              <w:t>commencing a new type of aerial work operation without direct supervision</w:t>
            </w:r>
          </w:p>
        </w:tc>
        <w:tc>
          <w:tcPr>
            <w:tcW w:w="3117" w:type="dxa"/>
          </w:tcPr>
          <w:p w14:paraId="36989C90" w14:textId="77777777" w:rsidR="007A0A55" w:rsidRPr="007A0A55" w:rsidRDefault="007A0A55" w:rsidP="002D4956">
            <w:pPr>
              <w:pStyle w:val="Tabletext"/>
            </w:pPr>
            <w:r>
              <w:t>W</w:t>
            </w:r>
            <w:r w:rsidRPr="007A0A55">
              <w:t>hen changing aerial work operation type</w:t>
            </w:r>
          </w:p>
        </w:tc>
      </w:tr>
      <w:tr w:rsidR="007A0A55" w:rsidRPr="00175CE7" w14:paraId="70A10817" w14:textId="77777777" w:rsidTr="002D4956">
        <w:trPr>
          <w:trHeight w:val="283"/>
        </w:trPr>
        <w:tc>
          <w:tcPr>
            <w:tcW w:w="3117" w:type="dxa"/>
          </w:tcPr>
          <w:p w14:paraId="0145CC11" w14:textId="77777777" w:rsidR="007A0A55" w:rsidRPr="007A0A55" w:rsidRDefault="007A0A55" w:rsidP="002D4956">
            <w:pPr>
              <w:pStyle w:val="Tabletext"/>
            </w:pPr>
            <w:r w:rsidRPr="0004520A">
              <w:t>Differences training</w:t>
            </w:r>
          </w:p>
        </w:tc>
        <w:tc>
          <w:tcPr>
            <w:tcW w:w="3117" w:type="dxa"/>
          </w:tcPr>
          <w:p w14:paraId="6DB25727" w14:textId="77777777" w:rsidR="007A0A55" w:rsidRPr="007A0A55" w:rsidRDefault="007A0A55" w:rsidP="002D4956">
            <w:pPr>
              <w:pStyle w:val="Tabletext"/>
            </w:pPr>
            <w:r w:rsidRPr="0004520A">
              <w:t>As required</w:t>
            </w:r>
          </w:p>
        </w:tc>
        <w:tc>
          <w:tcPr>
            <w:tcW w:w="3117" w:type="dxa"/>
          </w:tcPr>
          <w:p w14:paraId="6DC66F19" w14:textId="77777777" w:rsidR="007A0A55" w:rsidRPr="007A0A55" w:rsidRDefault="007A0A55" w:rsidP="002D4956">
            <w:pPr>
              <w:pStyle w:val="Tabletext"/>
            </w:pPr>
            <w:r w:rsidRPr="0004520A">
              <w:t xml:space="preserve">As </w:t>
            </w:r>
            <w:r w:rsidRPr="007A0A55">
              <w:t>required</w:t>
            </w:r>
          </w:p>
        </w:tc>
      </w:tr>
      <w:tr w:rsidR="007A0A55" w:rsidRPr="00175CE7" w14:paraId="646584C5" w14:textId="77777777" w:rsidTr="002D4956">
        <w:trPr>
          <w:trHeight w:val="283"/>
        </w:trPr>
        <w:tc>
          <w:tcPr>
            <w:tcW w:w="3117" w:type="dxa"/>
          </w:tcPr>
          <w:p w14:paraId="6CC05DDA" w14:textId="77777777" w:rsidR="007A0A55" w:rsidRPr="007A0A55" w:rsidRDefault="007A0A55" w:rsidP="002D4956">
            <w:pPr>
              <w:pStyle w:val="Tabletext"/>
            </w:pPr>
            <w:r w:rsidRPr="0004520A">
              <w:t>Line training and line check</w:t>
            </w:r>
          </w:p>
          <w:p w14:paraId="2ADD6C02" w14:textId="7B1F6188" w:rsidR="007A0A55" w:rsidRPr="007A0A55" w:rsidRDefault="007A0A55" w:rsidP="002D4956">
            <w:pPr>
              <w:pStyle w:val="Tabletext"/>
            </w:pPr>
            <w:r w:rsidRPr="0004520A">
              <w:t>(</w:t>
            </w:r>
            <w:r w:rsidR="00A854E8">
              <w:t>a</w:t>
            </w:r>
            <w:r w:rsidR="00A854E8" w:rsidRPr="0004520A">
              <w:t xml:space="preserve">ir </w:t>
            </w:r>
            <w:r w:rsidR="00A854E8">
              <w:t>t</w:t>
            </w:r>
            <w:r w:rsidR="00A854E8" w:rsidRPr="0004520A">
              <w:t>ransport</w:t>
            </w:r>
            <w:r w:rsidRPr="0004520A">
              <w:t>)</w:t>
            </w:r>
          </w:p>
        </w:tc>
        <w:tc>
          <w:tcPr>
            <w:tcW w:w="3117" w:type="dxa"/>
          </w:tcPr>
          <w:p w14:paraId="0B854D4A" w14:textId="77777777" w:rsidR="007A0A55" w:rsidRPr="007A0A55" w:rsidRDefault="007A0A55" w:rsidP="002D4956">
            <w:pPr>
              <w:pStyle w:val="Tabletext"/>
            </w:pPr>
            <w:r w:rsidRPr="0004520A">
              <w:t xml:space="preserve">After </w:t>
            </w:r>
            <w:r w:rsidRPr="007A0A55">
              <w:t>conversion training and prior to commencing unsupervised line operations</w:t>
            </w:r>
          </w:p>
        </w:tc>
        <w:tc>
          <w:tcPr>
            <w:tcW w:w="3117" w:type="dxa"/>
          </w:tcPr>
          <w:p w14:paraId="13F2CB14" w14:textId="77777777" w:rsidR="007A0A55" w:rsidRPr="007A0A55" w:rsidRDefault="007A0A55" w:rsidP="002D4956">
            <w:pPr>
              <w:pStyle w:val="Tabletext"/>
            </w:pPr>
            <w:r w:rsidRPr="0004520A">
              <w:t>Induction and as required when changing aircraft type</w:t>
            </w:r>
          </w:p>
        </w:tc>
      </w:tr>
      <w:tr w:rsidR="007A0A55" w:rsidRPr="00175CE7" w14:paraId="31682C37" w14:textId="77777777" w:rsidTr="002D4956">
        <w:trPr>
          <w:trHeight w:val="283"/>
        </w:trPr>
        <w:tc>
          <w:tcPr>
            <w:tcW w:w="3117" w:type="dxa"/>
          </w:tcPr>
          <w:p w14:paraId="25A376D9" w14:textId="77777777" w:rsidR="007A0A55" w:rsidRPr="007A0A55" w:rsidRDefault="007A0A55" w:rsidP="002D4956">
            <w:pPr>
              <w:pStyle w:val="Tabletext"/>
            </w:pPr>
            <w:r w:rsidRPr="0004520A">
              <w:t>Command training</w:t>
            </w:r>
          </w:p>
        </w:tc>
        <w:tc>
          <w:tcPr>
            <w:tcW w:w="3117" w:type="dxa"/>
          </w:tcPr>
          <w:p w14:paraId="0B133149" w14:textId="7DED98B0" w:rsidR="007A0A55" w:rsidRPr="007A0A55" w:rsidRDefault="007A0A55" w:rsidP="002D4956">
            <w:pPr>
              <w:pStyle w:val="Tabletext"/>
            </w:pPr>
            <w:r w:rsidRPr="0004520A">
              <w:t>Conversion training</w:t>
            </w:r>
            <w:r w:rsidRPr="007A0A55">
              <w:t xml:space="preserve"> or prior to operating as PIC for a multi-crew operation</w:t>
            </w:r>
          </w:p>
        </w:tc>
        <w:tc>
          <w:tcPr>
            <w:tcW w:w="3117" w:type="dxa"/>
          </w:tcPr>
          <w:p w14:paraId="2ADE1C35" w14:textId="77777777" w:rsidR="00545575" w:rsidRDefault="007A0A55" w:rsidP="002D4956">
            <w:pPr>
              <w:pStyle w:val="Tabletext"/>
            </w:pPr>
            <w:r w:rsidRPr="0004520A">
              <w:t xml:space="preserve">Carried out as part of </w:t>
            </w:r>
            <w:r w:rsidRPr="007A0A55">
              <w:t>conversion training for single pilot operations</w:t>
            </w:r>
          </w:p>
          <w:p w14:paraId="623F4C8A" w14:textId="1F078290" w:rsidR="007A0A55" w:rsidRPr="007A0A55" w:rsidRDefault="007A0A55" w:rsidP="002D4956">
            <w:pPr>
              <w:pStyle w:val="Tabletext"/>
            </w:pPr>
            <w:r w:rsidRPr="0004520A">
              <w:t xml:space="preserve">For an FCM </w:t>
            </w:r>
            <w:r w:rsidRPr="007A0A55">
              <w:t>(flight crew member) who has not completed this training - prior to conducting PIC operations for multi-crew operations</w:t>
            </w:r>
          </w:p>
        </w:tc>
      </w:tr>
      <w:tr w:rsidR="007A0A55" w:rsidRPr="00175CE7" w14:paraId="098F6693" w14:textId="77777777" w:rsidTr="002D4956">
        <w:trPr>
          <w:trHeight w:val="283"/>
        </w:trPr>
        <w:tc>
          <w:tcPr>
            <w:tcW w:w="3117" w:type="dxa"/>
          </w:tcPr>
          <w:p w14:paraId="04750AE8" w14:textId="77777777" w:rsidR="007A0A55" w:rsidRPr="007A0A55" w:rsidRDefault="007A0A55" w:rsidP="002D4956">
            <w:pPr>
              <w:pStyle w:val="Tabletext"/>
            </w:pPr>
            <w:r w:rsidRPr="0004520A">
              <w:t>Non-command seat training</w:t>
            </w:r>
          </w:p>
        </w:tc>
        <w:tc>
          <w:tcPr>
            <w:tcW w:w="3117" w:type="dxa"/>
          </w:tcPr>
          <w:p w14:paraId="1930205A" w14:textId="77777777" w:rsidR="007A0A55" w:rsidRPr="007A0A55" w:rsidRDefault="007A0A55" w:rsidP="002D4956">
            <w:pPr>
              <w:pStyle w:val="Tabletext"/>
            </w:pPr>
            <w:r w:rsidRPr="0004520A">
              <w:t>Prior to commencing command operations from the non</w:t>
            </w:r>
            <w:r w:rsidRPr="007A0A55">
              <w:noBreakHyphen/>
              <w:t>command seat</w:t>
            </w:r>
          </w:p>
        </w:tc>
        <w:tc>
          <w:tcPr>
            <w:tcW w:w="3117" w:type="dxa"/>
          </w:tcPr>
          <w:p w14:paraId="6655EDC4" w14:textId="00D47CB6" w:rsidR="007A0A55" w:rsidRPr="007A0A55" w:rsidRDefault="007A0A55" w:rsidP="002D4956">
            <w:pPr>
              <w:pStyle w:val="Tabletext"/>
            </w:pPr>
            <w:r w:rsidRPr="0004520A">
              <w:t>For a</w:t>
            </w:r>
            <w:r w:rsidR="00FE21DE">
              <w:t>n</w:t>
            </w:r>
            <w:r w:rsidRPr="0004520A">
              <w:t xml:space="preserve"> FCM who </w:t>
            </w:r>
            <w:r w:rsidRPr="007A0A55">
              <w:t xml:space="preserve">will </w:t>
            </w:r>
            <w:proofErr w:type="gramStart"/>
            <w:r w:rsidRPr="007A0A55">
              <w:t>be assigned</w:t>
            </w:r>
            <w:proofErr w:type="gramEnd"/>
            <w:r w:rsidRPr="007A0A55">
              <w:t xml:space="preserve"> as PIC from the non</w:t>
            </w:r>
            <w:r w:rsidRPr="007A0A55">
              <w:noBreakHyphen/>
              <w:t>command seat - every FCMPC</w:t>
            </w:r>
          </w:p>
        </w:tc>
      </w:tr>
      <w:tr w:rsidR="007A0A55" w:rsidRPr="00175CE7" w14:paraId="7F5F39C8" w14:textId="77777777" w:rsidTr="002D4956">
        <w:trPr>
          <w:trHeight w:val="283"/>
        </w:trPr>
        <w:tc>
          <w:tcPr>
            <w:tcW w:w="3117" w:type="dxa"/>
          </w:tcPr>
          <w:p w14:paraId="5D5EDE3B" w14:textId="77777777" w:rsidR="007A0A55" w:rsidRPr="007A0A55" w:rsidRDefault="007A0A55" w:rsidP="002D4956">
            <w:pPr>
              <w:pStyle w:val="Tabletext"/>
            </w:pPr>
            <w:r w:rsidRPr="0004520A">
              <w:t>General emergency check of competency</w:t>
            </w:r>
          </w:p>
        </w:tc>
        <w:tc>
          <w:tcPr>
            <w:tcW w:w="3117" w:type="dxa"/>
          </w:tcPr>
          <w:p w14:paraId="1B806C8E" w14:textId="77777777" w:rsidR="007A0A55" w:rsidRPr="007A0A55" w:rsidRDefault="007A0A55" w:rsidP="002D4956">
            <w:pPr>
              <w:pStyle w:val="Tabletext"/>
            </w:pPr>
            <w:r w:rsidRPr="0004520A">
              <w:t>Recurrent training and checking</w:t>
            </w:r>
          </w:p>
        </w:tc>
        <w:tc>
          <w:tcPr>
            <w:tcW w:w="3117" w:type="dxa"/>
          </w:tcPr>
          <w:p w14:paraId="28D14560" w14:textId="77777777" w:rsidR="007A0A55" w:rsidRPr="007A0A55" w:rsidRDefault="007A0A55" w:rsidP="002D4956">
            <w:pPr>
              <w:pStyle w:val="Tabletext"/>
            </w:pPr>
            <w:r>
              <w:t>I</w:t>
            </w:r>
            <w:r w:rsidRPr="007A0A55">
              <w:t>n relation to HUET or the use of life raft - every 3 years, otherwise 1 year after previous check of competency</w:t>
            </w:r>
          </w:p>
        </w:tc>
      </w:tr>
      <w:tr w:rsidR="007A0A55" w:rsidRPr="00175CE7" w14:paraId="4CA7B0F3" w14:textId="77777777" w:rsidTr="002D4956">
        <w:trPr>
          <w:trHeight w:val="283"/>
        </w:trPr>
        <w:tc>
          <w:tcPr>
            <w:tcW w:w="3117" w:type="dxa"/>
          </w:tcPr>
          <w:p w14:paraId="0338998F" w14:textId="77777777" w:rsidR="007A0A55" w:rsidRPr="007A0A55" w:rsidRDefault="007A0A55" w:rsidP="002D4956">
            <w:pPr>
              <w:pStyle w:val="Tabletext"/>
            </w:pPr>
            <w:r w:rsidRPr="0004520A">
              <w:t>Remedial training</w:t>
            </w:r>
          </w:p>
        </w:tc>
        <w:tc>
          <w:tcPr>
            <w:tcW w:w="3117" w:type="dxa"/>
          </w:tcPr>
          <w:p w14:paraId="2D67A5A4" w14:textId="77777777" w:rsidR="007A0A55" w:rsidRPr="007A0A55" w:rsidRDefault="007A0A55" w:rsidP="002D4956">
            <w:pPr>
              <w:pStyle w:val="Tabletext"/>
            </w:pPr>
            <w:r w:rsidRPr="0004520A">
              <w:t>Prior to conducting unsupervised operation following an unsuccessful check of competency or proficiency check</w:t>
            </w:r>
          </w:p>
        </w:tc>
        <w:tc>
          <w:tcPr>
            <w:tcW w:w="3117" w:type="dxa"/>
          </w:tcPr>
          <w:p w14:paraId="7C4A623D" w14:textId="77777777" w:rsidR="007A0A55" w:rsidRPr="007A0A55" w:rsidRDefault="007A0A55" w:rsidP="002D4956">
            <w:pPr>
              <w:pStyle w:val="Tabletext"/>
            </w:pPr>
            <w:r w:rsidRPr="0004520A">
              <w:t>As required</w:t>
            </w:r>
          </w:p>
        </w:tc>
      </w:tr>
      <w:tr w:rsidR="007A0A55" w:rsidRPr="00175CE7" w14:paraId="42878C93" w14:textId="77777777" w:rsidTr="002D4956">
        <w:trPr>
          <w:trHeight w:val="283"/>
        </w:trPr>
        <w:tc>
          <w:tcPr>
            <w:tcW w:w="3117" w:type="dxa"/>
          </w:tcPr>
          <w:p w14:paraId="583C3E9B" w14:textId="77777777" w:rsidR="007A0A55" w:rsidRPr="007A0A55" w:rsidRDefault="007A0A55" w:rsidP="002D4956">
            <w:pPr>
              <w:pStyle w:val="Tabletext"/>
            </w:pPr>
            <w:r w:rsidRPr="0004520A">
              <w:t>HFP and NTS</w:t>
            </w:r>
          </w:p>
        </w:tc>
        <w:tc>
          <w:tcPr>
            <w:tcW w:w="3117" w:type="dxa"/>
          </w:tcPr>
          <w:p w14:paraId="1A3AA278" w14:textId="77777777" w:rsidR="007A0A55" w:rsidRPr="007A0A55" w:rsidRDefault="007A0A55" w:rsidP="002D4956">
            <w:pPr>
              <w:pStyle w:val="Tabletext"/>
            </w:pPr>
            <w:r w:rsidRPr="0004520A">
              <w:t>Induction</w:t>
            </w:r>
            <w:r w:rsidRPr="007A0A55">
              <w:t xml:space="preserve"> training</w:t>
            </w:r>
          </w:p>
        </w:tc>
        <w:tc>
          <w:tcPr>
            <w:tcW w:w="3117" w:type="dxa"/>
          </w:tcPr>
          <w:p w14:paraId="5677871F" w14:textId="77777777" w:rsidR="007A0A55" w:rsidRPr="007A0A55" w:rsidRDefault="007A0A55" w:rsidP="002D4956">
            <w:pPr>
              <w:pStyle w:val="Tabletext"/>
            </w:pPr>
            <w:r w:rsidRPr="0004520A">
              <w:t>Induction</w:t>
            </w:r>
          </w:p>
        </w:tc>
      </w:tr>
      <w:tr w:rsidR="007A0A55" w:rsidRPr="00175CE7" w14:paraId="1488471B" w14:textId="77777777" w:rsidTr="002D4956">
        <w:trPr>
          <w:trHeight w:val="283"/>
        </w:trPr>
        <w:tc>
          <w:tcPr>
            <w:tcW w:w="3117" w:type="dxa"/>
          </w:tcPr>
          <w:p w14:paraId="6528B4D9" w14:textId="77777777" w:rsidR="007A0A55" w:rsidRPr="007A0A55" w:rsidRDefault="007A0A55" w:rsidP="002D4956">
            <w:pPr>
              <w:pStyle w:val="Tabletext"/>
            </w:pPr>
            <w:r w:rsidRPr="0004520A">
              <w:t>SMS training</w:t>
            </w:r>
          </w:p>
        </w:tc>
        <w:tc>
          <w:tcPr>
            <w:tcW w:w="3117" w:type="dxa"/>
          </w:tcPr>
          <w:p w14:paraId="65AED3AE" w14:textId="77777777" w:rsidR="007A0A55" w:rsidRPr="007A0A55" w:rsidRDefault="007A0A55" w:rsidP="002D4956">
            <w:pPr>
              <w:pStyle w:val="Tabletext"/>
            </w:pPr>
            <w:r w:rsidRPr="0004520A">
              <w:t>Induction training</w:t>
            </w:r>
          </w:p>
        </w:tc>
        <w:tc>
          <w:tcPr>
            <w:tcW w:w="3117" w:type="dxa"/>
          </w:tcPr>
          <w:p w14:paraId="7EFB94CC" w14:textId="77777777" w:rsidR="007A0A55" w:rsidRPr="007A0A55" w:rsidRDefault="007A0A55" w:rsidP="002D4956">
            <w:pPr>
              <w:pStyle w:val="Tabletext"/>
            </w:pPr>
            <w:r w:rsidRPr="0004520A">
              <w:t>Induction</w:t>
            </w:r>
          </w:p>
        </w:tc>
      </w:tr>
      <w:tr w:rsidR="007A0A55" w:rsidRPr="00175CE7" w14:paraId="6ED22E1A" w14:textId="77777777" w:rsidTr="002D4956">
        <w:trPr>
          <w:trHeight w:val="283"/>
        </w:trPr>
        <w:tc>
          <w:tcPr>
            <w:tcW w:w="3117" w:type="dxa"/>
          </w:tcPr>
          <w:p w14:paraId="4B1C86FD" w14:textId="77777777" w:rsidR="007A0A55" w:rsidRPr="007A0A55" w:rsidRDefault="007A0A55" w:rsidP="002D4956">
            <w:pPr>
              <w:pStyle w:val="Tabletext"/>
            </w:pPr>
            <w:r w:rsidRPr="0004520A">
              <w:t>LAHSO</w:t>
            </w:r>
            <w:r w:rsidRPr="007A0A55">
              <w:t xml:space="preserve"> (if applicable)</w:t>
            </w:r>
          </w:p>
        </w:tc>
        <w:tc>
          <w:tcPr>
            <w:tcW w:w="3117" w:type="dxa"/>
          </w:tcPr>
          <w:p w14:paraId="207369E2" w14:textId="77777777" w:rsidR="007A0A55" w:rsidRPr="007A0A55" w:rsidRDefault="007A0A55" w:rsidP="002D4956">
            <w:pPr>
              <w:pStyle w:val="Tabletext"/>
            </w:pPr>
            <w:r w:rsidRPr="0004520A">
              <w:t>Induction training</w:t>
            </w:r>
          </w:p>
        </w:tc>
        <w:tc>
          <w:tcPr>
            <w:tcW w:w="3117" w:type="dxa"/>
          </w:tcPr>
          <w:p w14:paraId="06B1D201" w14:textId="77777777" w:rsidR="007A0A55" w:rsidRPr="007A0A55" w:rsidRDefault="007A0A55" w:rsidP="002D4956">
            <w:pPr>
              <w:pStyle w:val="Tabletext"/>
            </w:pPr>
            <w:r w:rsidRPr="0004520A">
              <w:t>Induction and recurrent</w:t>
            </w:r>
          </w:p>
        </w:tc>
      </w:tr>
      <w:tr w:rsidR="007A0A55" w:rsidRPr="00175CE7" w14:paraId="2F08BDD2" w14:textId="77777777" w:rsidTr="002D4956">
        <w:trPr>
          <w:trHeight w:val="283"/>
        </w:trPr>
        <w:tc>
          <w:tcPr>
            <w:tcW w:w="3117" w:type="dxa"/>
          </w:tcPr>
          <w:p w14:paraId="103F8F10" w14:textId="77777777" w:rsidR="007A0A55" w:rsidRPr="007A0A55" w:rsidRDefault="007A0A55" w:rsidP="002D4956">
            <w:pPr>
              <w:pStyle w:val="Tabletext"/>
            </w:pPr>
            <w:r w:rsidRPr="0004520A">
              <w:t>ACAS</w:t>
            </w:r>
          </w:p>
        </w:tc>
        <w:tc>
          <w:tcPr>
            <w:tcW w:w="3117" w:type="dxa"/>
          </w:tcPr>
          <w:p w14:paraId="716016C7" w14:textId="77777777" w:rsidR="007A0A55" w:rsidRPr="007A0A55" w:rsidRDefault="007A0A55" w:rsidP="002D4956">
            <w:pPr>
              <w:pStyle w:val="Tabletext"/>
            </w:pPr>
            <w:r w:rsidRPr="0004520A">
              <w:t>Induction training</w:t>
            </w:r>
          </w:p>
        </w:tc>
        <w:tc>
          <w:tcPr>
            <w:tcW w:w="3117" w:type="dxa"/>
          </w:tcPr>
          <w:p w14:paraId="0E56B274" w14:textId="77777777" w:rsidR="007A0A55" w:rsidRPr="007A0A55" w:rsidRDefault="007A0A55" w:rsidP="002D4956">
            <w:pPr>
              <w:pStyle w:val="Tabletext"/>
            </w:pPr>
            <w:r w:rsidRPr="0004520A">
              <w:t>As scheduled in recurrent training</w:t>
            </w:r>
          </w:p>
        </w:tc>
      </w:tr>
      <w:tr w:rsidR="007A0A55" w:rsidRPr="00175CE7" w14:paraId="7F3FFFC7" w14:textId="77777777" w:rsidTr="002D4956">
        <w:trPr>
          <w:trHeight w:val="283"/>
        </w:trPr>
        <w:tc>
          <w:tcPr>
            <w:tcW w:w="3117" w:type="dxa"/>
          </w:tcPr>
          <w:p w14:paraId="7D66E52C" w14:textId="77777777" w:rsidR="007A0A55" w:rsidRPr="007A0A55" w:rsidRDefault="007A0A55" w:rsidP="002D4956">
            <w:pPr>
              <w:pStyle w:val="Tabletext"/>
            </w:pPr>
            <w:r w:rsidRPr="0004520A">
              <w:t xml:space="preserve">Dangerous </w:t>
            </w:r>
            <w:r w:rsidRPr="007A0A55">
              <w:t xml:space="preserve">goods training </w:t>
            </w:r>
          </w:p>
        </w:tc>
        <w:tc>
          <w:tcPr>
            <w:tcW w:w="3117" w:type="dxa"/>
          </w:tcPr>
          <w:p w14:paraId="6F72B88D" w14:textId="77777777" w:rsidR="007A0A55" w:rsidRPr="007A0A55" w:rsidRDefault="007A0A55" w:rsidP="002D4956">
            <w:pPr>
              <w:pStyle w:val="Tabletext"/>
            </w:pPr>
            <w:r w:rsidRPr="0004520A">
              <w:t xml:space="preserve">Induction training </w:t>
            </w:r>
          </w:p>
        </w:tc>
        <w:tc>
          <w:tcPr>
            <w:tcW w:w="3117" w:type="dxa"/>
          </w:tcPr>
          <w:p w14:paraId="1F1EE4E6" w14:textId="77777777" w:rsidR="007A0A55" w:rsidRPr="007A0A55" w:rsidRDefault="007A0A55" w:rsidP="002D4956">
            <w:pPr>
              <w:pStyle w:val="Tabletext"/>
            </w:pPr>
            <w:r w:rsidRPr="0004520A">
              <w:t xml:space="preserve">Induction then every </w:t>
            </w:r>
            <w:r w:rsidRPr="007A0A55">
              <w:t>2 years</w:t>
            </w:r>
          </w:p>
        </w:tc>
      </w:tr>
      <w:tr w:rsidR="007A0A55" w:rsidRPr="00175CE7" w14:paraId="2A7825EC" w14:textId="77777777" w:rsidTr="002D4956">
        <w:trPr>
          <w:trHeight w:val="283"/>
        </w:trPr>
        <w:tc>
          <w:tcPr>
            <w:tcW w:w="3117" w:type="dxa"/>
          </w:tcPr>
          <w:p w14:paraId="55446649" w14:textId="77777777" w:rsidR="007A0A55" w:rsidRPr="007A0A55" w:rsidRDefault="007A0A55" w:rsidP="002D4956">
            <w:pPr>
              <w:pStyle w:val="Tabletext"/>
            </w:pPr>
            <w:r w:rsidRPr="0004520A">
              <w:t>MCC</w:t>
            </w:r>
            <w:r w:rsidRPr="007A0A55">
              <w:t xml:space="preserve"> - CASA approved provider</w:t>
            </w:r>
          </w:p>
        </w:tc>
        <w:tc>
          <w:tcPr>
            <w:tcW w:w="3117" w:type="dxa"/>
          </w:tcPr>
          <w:p w14:paraId="3C14D510" w14:textId="77777777" w:rsidR="007A0A55" w:rsidRPr="007A0A55" w:rsidRDefault="007A0A55" w:rsidP="002D4956">
            <w:pPr>
              <w:pStyle w:val="Tabletext"/>
            </w:pPr>
            <w:r w:rsidRPr="0004520A">
              <w:t>Command training</w:t>
            </w:r>
          </w:p>
        </w:tc>
        <w:tc>
          <w:tcPr>
            <w:tcW w:w="3117" w:type="dxa"/>
          </w:tcPr>
          <w:p w14:paraId="063E98CA" w14:textId="77777777" w:rsidR="007A0A55" w:rsidRPr="007A0A55" w:rsidRDefault="007A0A55" w:rsidP="002D4956">
            <w:pPr>
              <w:pStyle w:val="Tabletext"/>
            </w:pPr>
            <w:r w:rsidRPr="0004520A">
              <w:t xml:space="preserve">Induction for </w:t>
            </w:r>
            <w:r w:rsidRPr="007A0A55">
              <w:t>multi-crew operations</w:t>
            </w:r>
          </w:p>
        </w:tc>
      </w:tr>
      <w:tr w:rsidR="007A0A55" w:rsidRPr="00175CE7" w14:paraId="09E1E270" w14:textId="77777777" w:rsidTr="002D4956">
        <w:trPr>
          <w:trHeight w:val="283"/>
        </w:trPr>
        <w:tc>
          <w:tcPr>
            <w:tcW w:w="3117" w:type="dxa"/>
          </w:tcPr>
          <w:p w14:paraId="5E538C79" w14:textId="77777777" w:rsidR="007A0A55" w:rsidRPr="007A0A55" w:rsidRDefault="007A0A55" w:rsidP="002D4956">
            <w:pPr>
              <w:pStyle w:val="Tabletext"/>
            </w:pPr>
            <w:r w:rsidRPr="0004520A">
              <w:t>RVSM (if applicable)</w:t>
            </w:r>
          </w:p>
        </w:tc>
        <w:tc>
          <w:tcPr>
            <w:tcW w:w="3117" w:type="dxa"/>
          </w:tcPr>
          <w:p w14:paraId="4640F192" w14:textId="77777777" w:rsidR="007A0A55" w:rsidRPr="007A0A55" w:rsidRDefault="007A0A55" w:rsidP="002D4956">
            <w:pPr>
              <w:pStyle w:val="Tabletext"/>
            </w:pPr>
            <w:r w:rsidRPr="0004520A">
              <w:t>Induction training</w:t>
            </w:r>
          </w:p>
        </w:tc>
        <w:tc>
          <w:tcPr>
            <w:tcW w:w="3117" w:type="dxa"/>
          </w:tcPr>
          <w:p w14:paraId="4480524B" w14:textId="77777777" w:rsidR="007A0A55" w:rsidRPr="007A0A55" w:rsidRDefault="007A0A55" w:rsidP="002D4956">
            <w:pPr>
              <w:pStyle w:val="Tabletext"/>
            </w:pPr>
            <w:r w:rsidRPr="0004520A">
              <w:t xml:space="preserve">Induction and </w:t>
            </w:r>
            <w:r w:rsidRPr="007A0A55">
              <w:t>every 12 months</w:t>
            </w:r>
          </w:p>
        </w:tc>
      </w:tr>
      <w:tr w:rsidR="007A0A55" w:rsidRPr="00175CE7" w14:paraId="485C1073" w14:textId="77777777" w:rsidTr="002D4956">
        <w:trPr>
          <w:trHeight w:val="283"/>
        </w:trPr>
        <w:tc>
          <w:tcPr>
            <w:tcW w:w="3117" w:type="dxa"/>
          </w:tcPr>
          <w:p w14:paraId="39B89856" w14:textId="77777777" w:rsidR="007A0A55" w:rsidRPr="007A0A55" w:rsidRDefault="007A0A55" w:rsidP="002D4956">
            <w:pPr>
              <w:pStyle w:val="Tabletext"/>
            </w:pPr>
            <w:r w:rsidRPr="0004520A">
              <w:lastRenderedPageBreak/>
              <w:t xml:space="preserve">Task </w:t>
            </w:r>
            <w:r w:rsidRPr="007A0A55">
              <w:t>specialist training</w:t>
            </w:r>
          </w:p>
        </w:tc>
        <w:tc>
          <w:tcPr>
            <w:tcW w:w="3117" w:type="dxa"/>
          </w:tcPr>
          <w:p w14:paraId="79B8F72D" w14:textId="77777777" w:rsidR="007A0A55" w:rsidRPr="007A0A55" w:rsidRDefault="007A0A55" w:rsidP="002D4956">
            <w:pPr>
              <w:pStyle w:val="Tabletext"/>
            </w:pPr>
            <w:r w:rsidRPr="0004520A">
              <w:t>Prior to commencing task specialist duties</w:t>
            </w:r>
          </w:p>
        </w:tc>
        <w:tc>
          <w:tcPr>
            <w:tcW w:w="3117" w:type="dxa"/>
          </w:tcPr>
          <w:p w14:paraId="47EF74AE" w14:textId="68F9D009" w:rsidR="007A0A55" w:rsidRPr="007A0A55" w:rsidRDefault="007A0A55" w:rsidP="002D4956">
            <w:pPr>
              <w:pStyle w:val="Tabletext"/>
            </w:pPr>
            <w:r w:rsidRPr="0004520A">
              <w:t>IFR operations</w:t>
            </w:r>
            <w:r w:rsidRPr="007A0A55">
              <w:t xml:space="preserve"> - every 6 months. VFR operations - initial 6 months after check to line, then every 12 months</w:t>
            </w:r>
            <w:r w:rsidR="009D415B">
              <w:t>.</w:t>
            </w:r>
          </w:p>
        </w:tc>
      </w:tr>
    </w:tbl>
    <w:p w14:paraId="263439F5" w14:textId="77777777" w:rsidR="007A0A55" w:rsidRPr="002D4956" w:rsidRDefault="007A0A55" w:rsidP="002D4956">
      <w:pPr>
        <w:pStyle w:val="Heading4"/>
        <w:rPr>
          <w:rStyle w:val="Strong"/>
          <w:b/>
          <w:bCs w:val="0"/>
        </w:rPr>
      </w:pPr>
      <w:r w:rsidRPr="002D4956">
        <w:rPr>
          <w:rStyle w:val="Strong"/>
          <w:b/>
          <w:bCs w:val="0"/>
        </w:rPr>
        <w:t>Induction</w:t>
      </w:r>
    </w:p>
    <w:p w14:paraId="3CA0373C" w14:textId="77777777" w:rsidR="007A0A55" w:rsidRPr="002D4956" w:rsidRDefault="007A0A55" w:rsidP="007E3C0E">
      <w:pPr>
        <w:pStyle w:val="WarningBoxHeading"/>
        <w:rPr>
          <w:rStyle w:val="Strong"/>
          <w:b/>
          <w:bCs w:val="0"/>
        </w:rPr>
      </w:pPr>
      <w:r w:rsidRPr="002D4956">
        <w:rPr>
          <w:rStyle w:val="Strong"/>
          <w:b/>
          <w:bCs w:val="0"/>
        </w:rPr>
        <w:t>Sample text</w:t>
      </w:r>
    </w:p>
    <w:p w14:paraId="6973BA5B" w14:textId="7E289411" w:rsidR="007A0A55" w:rsidRPr="0004520A" w:rsidRDefault="007A0A55" w:rsidP="007A0A55">
      <w:r w:rsidRPr="0004520A">
        <w:t xml:space="preserve">Induction training will </w:t>
      </w:r>
      <w:proofErr w:type="gramStart"/>
      <w:r w:rsidRPr="0004520A" w:rsidDel="002540DD">
        <w:t xml:space="preserve">be </w:t>
      </w:r>
      <w:r w:rsidRPr="0004520A">
        <w:t>delivered</w:t>
      </w:r>
      <w:proofErr w:type="gramEnd"/>
      <w:r w:rsidRPr="0004520A">
        <w:t xml:space="preserve"> to any new flight crew member joining </w:t>
      </w:r>
      <w:r w:rsidRPr="002D4956">
        <w:rPr>
          <w:rStyle w:val="Authorinstruction"/>
        </w:rPr>
        <w:t>[Sample Aviation]</w:t>
      </w:r>
      <w:r>
        <w:t xml:space="preserve"> </w:t>
      </w:r>
      <w:r w:rsidRPr="007A0A55">
        <w:t>in accordance with this section</w:t>
      </w:r>
      <w:r w:rsidRPr="0004520A">
        <w:t xml:space="preserve">. The syllabus of training and course topics </w:t>
      </w:r>
      <w:proofErr w:type="gramStart"/>
      <w:r w:rsidRPr="0004520A">
        <w:t>are listed</w:t>
      </w:r>
      <w:proofErr w:type="gramEnd"/>
      <w:r w:rsidRPr="0004520A">
        <w:t xml:space="preserve"> </w:t>
      </w:r>
      <w:r>
        <w:t>on</w:t>
      </w:r>
      <w:r w:rsidRPr="0004520A">
        <w:t xml:space="preserve"> </w:t>
      </w:r>
      <w:r w:rsidRPr="002D4956">
        <w:t>form</w:t>
      </w:r>
      <w:r w:rsidRPr="009545C9">
        <w:rPr>
          <w:rStyle w:val="Emphasis"/>
        </w:rPr>
        <w:t xml:space="preserve"> </w:t>
      </w:r>
      <w:r w:rsidRPr="00570005">
        <w:rPr>
          <w:rStyle w:val="Strong"/>
        </w:rPr>
        <w:t>TC01 Flight crew member induction checklist.</w:t>
      </w:r>
    </w:p>
    <w:p w14:paraId="17C132CB" w14:textId="77777777" w:rsidR="007A0A55" w:rsidRPr="0004520A" w:rsidRDefault="007A0A55" w:rsidP="007A0A55">
      <w:r>
        <w:t>T</w:t>
      </w:r>
      <w:r w:rsidRPr="0004520A">
        <w:t xml:space="preserve">raining </w:t>
      </w:r>
      <w:r>
        <w:t xml:space="preserve">plan </w:t>
      </w:r>
      <w:r w:rsidRPr="0004520A">
        <w:t>for new flight crew:</w:t>
      </w:r>
    </w:p>
    <w:p w14:paraId="69C64147" w14:textId="77777777" w:rsidR="007A0A55" w:rsidRPr="007A0A55" w:rsidRDefault="007A0A55" w:rsidP="002D4956">
      <w:pPr>
        <w:pStyle w:val="List1Legal1"/>
      </w:pPr>
      <w:r>
        <w:t>i</w:t>
      </w:r>
      <w:r w:rsidRPr="007A0A55">
        <w:t>nduction</w:t>
      </w:r>
    </w:p>
    <w:p w14:paraId="75C32F16" w14:textId="77777777" w:rsidR="007A0A55" w:rsidRPr="007A0A55" w:rsidRDefault="007A0A55" w:rsidP="002D4956">
      <w:pPr>
        <w:pStyle w:val="List1Legal2"/>
      </w:pPr>
      <w:r>
        <w:t>training</w:t>
      </w:r>
      <w:r w:rsidRPr="007A0A55">
        <w:t xml:space="preserve"> syllabi with additional specialist training as determined by HOTC</w:t>
      </w:r>
    </w:p>
    <w:p w14:paraId="5BF24737" w14:textId="77777777" w:rsidR="007A0A55" w:rsidRPr="007A0A55" w:rsidRDefault="007A0A55" w:rsidP="002D4956">
      <w:pPr>
        <w:pStyle w:val="List1Legal2"/>
      </w:pPr>
      <w:r>
        <w:t>g</w:t>
      </w:r>
      <w:r w:rsidRPr="007A0A55">
        <w:t>eneral emergency training and the general emergency check of competency</w:t>
      </w:r>
    </w:p>
    <w:p w14:paraId="78A2FC4B" w14:textId="77777777" w:rsidR="007A0A55" w:rsidRPr="007A0A55" w:rsidRDefault="007A0A55" w:rsidP="002D4956">
      <w:pPr>
        <w:pStyle w:val="List1Legal2"/>
      </w:pPr>
      <w:r>
        <w:t>c</w:t>
      </w:r>
      <w:r w:rsidRPr="007A0A55">
        <w:t>onversion training</w:t>
      </w:r>
    </w:p>
    <w:p w14:paraId="1FB5B7FE" w14:textId="77777777" w:rsidR="007A0A55" w:rsidRPr="007A0A55" w:rsidRDefault="007A0A55" w:rsidP="002D4956">
      <w:pPr>
        <w:pStyle w:val="List1Legal1"/>
      </w:pPr>
      <w:r>
        <w:t>FCMPC</w:t>
      </w:r>
    </w:p>
    <w:p w14:paraId="196050BC" w14:textId="77777777" w:rsidR="007A0A55" w:rsidRPr="007A0A55" w:rsidRDefault="007A0A55" w:rsidP="002D4956">
      <w:pPr>
        <w:pStyle w:val="List1Legal1"/>
      </w:pPr>
      <w:r>
        <w:t>l</w:t>
      </w:r>
      <w:r w:rsidRPr="007A0A55">
        <w:t>ine training and line check (Air Transport)</w:t>
      </w:r>
    </w:p>
    <w:p w14:paraId="1F05FE63" w14:textId="77777777" w:rsidR="007A0A55" w:rsidRPr="007A0A55" w:rsidRDefault="007A0A55" w:rsidP="002D4956">
      <w:pPr>
        <w:pStyle w:val="List1Legal1"/>
      </w:pPr>
      <w:r>
        <w:t>task specialist training (as required)</w:t>
      </w:r>
    </w:p>
    <w:p w14:paraId="43FCD762" w14:textId="77777777" w:rsidR="007A0A55" w:rsidRPr="007A0A55" w:rsidRDefault="007A0A55" w:rsidP="002D4956">
      <w:pPr>
        <w:pStyle w:val="List1Legal1"/>
      </w:pPr>
      <w:r>
        <w:t>H</w:t>
      </w:r>
      <w:r w:rsidRPr="007A0A55">
        <w:t>uman Factors Principles (HFP) and NTS training (as required)</w:t>
      </w:r>
    </w:p>
    <w:p w14:paraId="55DFA603" w14:textId="77777777" w:rsidR="007A0A55" w:rsidRPr="007A0A55" w:rsidRDefault="007A0A55" w:rsidP="002D4956">
      <w:pPr>
        <w:pStyle w:val="List1Legal1"/>
      </w:pPr>
      <w:r>
        <w:t xml:space="preserve">SMS training (as </w:t>
      </w:r>
      <w:r w:rsidRPr="007A0A55">
        <w:t>required)</w:t>
      </w:r>
    </w:p>
    <w:p w14:paraId="7FF0B201" w14:textId="77777777" w:rsidR="007A0A55" w:rsidRPr="007A0A55" w:rsidRDefault="007A0A55" w:rsidP="002D4956">
      <w:pPr>
        <w:pStyle w:val="List1Legal1"/>
      </w:pPr>
      <w:r>
        <w:t xml:space="preserve">LAHSO </w:t>
      </w:r>
      <w:r w:rsidRPr="007A0A55">
        <w:t>training (if applicable)</w:t>
      </w:r>
    </w:p>
    <w:p w14:paraId="4FE9C64D" w14:textId="77777777" w:rsidR="007A0A55" w:rsidRPr="007A0A55" w:rsidRDefault="007A0A55" w:rsidP="002D4956">
      <w:pPr>
        <w:pStyle w:val="List1Legal1"/>
      </w:pPr>
      <w:r>
        <w:t xml:space="preserve">ACAS </w:t>
      </w:r>
      <w:r w:rsidRPr="007A0A55">
        <w:t>training (as required)</w:t>
      </w:r>
    </w:p>
    <w:p w14:paraId="56694E37" w14:textId="77777777" w:rsidR="007A0A55" w:rsidRPr="007A0A55" w:rsidRDefault="007A0A55" w:rsidP="002D4956">
      <w:pPr>
        <w:pStyle w:val="List1Legal1"/>
      </w:pPr>
      <w:r>
        <w:t>d</w:t>
      </w:r>
      <w:r w:rsidRPr="007A0A55">
        <w:t>angerous goods training (as required)</w:t>
      </w:r>
    </w:p>
    <w:p w14:paraId="20EA7072" w14:textId="77777777" w:rsidR="007A0A55" w:rsidRPr="007A0A55" w:rsidRDefault="007A0A55" w:rsidP="002D4956">
      <w:pPr>
        <w:pStyle w:val="List1Legal1"/>
      </w:pPr>
      <w:r>
        <w:t xml:space="preserve">MCC </w:t>
      </w:r>
      <w:r w:rsidRPr="007A0A55">
        <w:t>training (as required).</w:t>
      </w:r>
    </w:p>
    <w:p w14:paraId="5CE87E6F" w14:textId="77777777" w:rsidR="007A0A55" w:rsidRPr="0004520A" w:rsidRDefault="007A0A55" w:rsidP="007A0A55">
      <w:pPr>
        <w:pStyle w:val="Heading4"/>
      </w:pPr>
      <w:r w:rsidRPr="0004520A">
        <w:t>General emergency training and check of competency</w:t>
      </w:r>
    </w:p>
    <w:p w14:paraId="63A071A7" w14:textId="56F4A0B1" w:rsidR="00213F2A" w:rsidRDefault="00213F2A" w:rsidP="008627A7">
      <w:pPr>
        <w:pStyle w:val="WarningBoxHeading"/>
      </w:pPr>
      <w:r>
        <w:t>Sample text</w:t>
      </w:r>
    </w:p>
    <w:p w14:paraId="5E474AEE" w14:textId="0D1E6F4C" w:rsidR="007A0A55" w:rsidRPr="0004520A" w:rsidRDefault="007A0A55" w:rsidP="007A0A55">
      <w:r w:rsidRPr="0004520A">
        <w:t xml:space="preserve">Training topics </w:t>
      </w:r>
      <w:r>
        <w:t xml:space="preserve">and items </w:t>
      </w:r>
      <w:r w:rsidRPr="0004520A">
        <w:t xml:space="preserve">marked with an asterisk require the training or checking </w:t>
      </w:r>
      <w:r>
        <w:t xml:space="preserve">topics and items </w:t>
      </w:r>
      <w:r w:rsidRPr="0004520A">
        <w:t xml:space="preserve">to </w:t>
      </w:r>
      <w:proofErr w:type="gramStart"/>
      <w:r w:rsidRPr="0004520A">
        <w:t>be carried</w:t>
      </w:r>
      <w:proofErr w:type="gramEnd"/>
      <w:r w:rsidRPr="0004520A">
        <w:t xml:space="preserve"> out </w:t>
      </w:r>
      <w:r>
        <w:t>for</w:t>
      </w:r>
      <w:r w:rsidRPr="0004520A">
        <w:t xml:space="preserve"> each of the aircraft types that the pilot will be</w:t>
      </w:r>
      <w:r>
        <w:t xml:space="preserve"> </w:t>
      </w:r>
      <w:r w:rsidRPr="0004520A">
        <w:t xml:space="preserve">operating. The remainder of the training or checking </w:t>
      </w:r>
      <w:r>
        <w:t xml:space="preserve">topics and items </w:t>
      </w:r>
      <w:r w:rsidRPr="0004520A">
        <w:t xml:space="preserve">need only </w:t>
      </w:r>
      <w:proofErr w:type="gramStart"/>
      <w:r w:rsidRPr="0004520A">
        <w:t>be carried</w:t>
      </w:r>
      <w:proofErr w:type="gramEnd"/>
      <w:r w:rsidRPr="0004520A">
        <w:t xml:space="preserve"> out </w:t>
      </w:r>
      <w:r>
        <w:t>once</w:t>
      </w:r>
      <w:r w:rsidRPr="0004520A">
        <w:t>.</w:t>
      </w:r>
    </w:p>
    <w:p w14:paraId="701267CC" w14:textId="77777777" w:rsidR="007A0A55" w:rsidRPr="0004520A" w:rsidRDefault="007A0A55" w:rsidP="007A0A55">
      <w:r>
        <w:t>T</w:t>
      </w:r>
      <w:r w:rsidRPr="0004520A">
        <w:t>raining topics</w:t>
      </w:r>
      <w:r>
        <w:t xml:space="preserve"> and items</w:t>
      </w:r>
      <w:r w:rsidRPr="0004520A">
        <w:t>:</w:t>
      </w:r>
    </w:p>
    <w:p w14:paraId="0D24E710" w14:textId="4D96DE3F" w:rsidR="007A0A55" w:rsidRPr="0004520A" w:rsidRDefault="007A0A55" w:rsidP="007A0A55">
      <w:pPr>
        <w:pStyle w:val="ListBullet"/>
      </w:pPr>
      <w:r>
        <w:t>g</w:t>
      </w:r>
      <w:r w:rsidRPr="0004520A">
        <w:t>eneral emergency and survival procedures</w:t>
      </w:r>
    </w:p>
    <w:p w14:paraId="5BC0FE4B" w14:textId="77777777" w:rsidR="007A0A55" w:rsidRPr="0004520A" w:rsidRDefault="007A0A55" w:rsidP="007A0A55">
      <w:pPr>
        <w:pStyle w:val="ListBullet"/>
      </w:pPr>
      <w:r>
        <w:t>p</w:t>
      </w:r>
      <w:r w:rsidRPr="0004520A">
        <w:t>assenger briefings in an emergency*</w:t>
      </w:r>
    </w:p>
    <w:p w14:paraId="15E866E7" w14:textId="77777777" w:rsidR="007A0A55" w:rsidRPr="0004520A" w:rsidRDefault="007A0A55" w:rsidP="007A0A55">
      <w:pPr>
        <w:pStyle w:val="ListBullet"/>
      </w:pPr>
      <w:r>
        <w:t>r</w:t>
      </w:r>
      <w:r w:rsidRPr="0004520A">
        <w:t>emote area survival equipment requirements</w:t>
      </w:r>
    </w:p>
    <w:p w14:paraId="0FC075BA" w14:textId="77777777" w:rsidR="007A0A55" w:rsidRPr="0004520A" w:rsidRDefault="007A0A55" w:rsidP="007A0A55">
      <w:pPr>
        <w:pStyle w:val="ListBullet"/>
      </w:pPr>
      <w:r>
        <w:t>Emergency Locator Transmitter (</w:t>
      </w:r>
      <w:r w:rsidRPr="0004520A">
        <w:t>ELT</w:t>
      </w:r>
      <w:r>
        <w:t>)</w:t>
      </w:r>
      <w:r w:rsidRPr="0004520A">
        <w:t xml:space="preserve"> – </w:t>
      </w:r>
      <w:r w:rsidRPr="00105027">
        <w:t xml:space="preserve">satellite-based SAR distress-alert detection system </w:t>
      </w:r>
      <w:r>
        <w:t>(</w:t>
      </w:r>
      <w:r w:rsidRPr="0004520A">
        <w:t>COSPAS/SARSAT</w:t>
      </w:r>
      <w:r>
        <w:t>)</w:t>
      </w:r>
      <w:r w:rsidRPr="0004520A">
        <w:t xml:space="preserve"> theory and AMSA response process</w:t>
      </w:r>
    </w:p>
    <w:p w14:paraId="657110D2" w14:textId="77777777" w:rsidR="007A0A55" w:rsidRPr="0004520A" w:rsidRDefault="007A0A55" w:rsidP="007A0A55">
      <w:pPr>
        <w:pStyle w:val="ListBullet"/>
      </w:pPr>
      <w:r>
        <w:lastRenderedPageBreak/>
        <w:t>c</w:t>
      </w:r>
      <w:r w:rsidRPr="0004520A">
        <w:t xml:space="preserve">ontents of survival and first aid kits that </w:t>
      </w:r>
      <w:proofErr w:type="gramStart"/>
      <w:r w:rsidRPr="0004520A">
        <w:t>are carried</w:t>
      </w:r>
      <w:proofErr w:type="gramEnd"/>
    </w:p>
    <w:p w14:paraId="3D9F4798" w14:textId="77777777" w:rsidR="007A0A55" w:rsidRPr="0004520A" w:rsidRDefault="007A0A55" w:rsidP="007A0A55">
      <w:pPr>
        <w:pStyle w:val="ListBullet"/>
      </w:pPr>
      <w:r>
        <w:t>f</w:t>
      </w:r>
      <w:r w:rsidRPr="0004520A">
        <w:t>ire extinguisher types and usage*</w:t>
      </w:r>
    </w:p>
    <w:p w14:paraId="228A5D00" w14:textId="77777777" w:rsidR="007A0A55" w:rsidRDefault="007A0A55" w:rsidP="007A0A55">
      <w:pPr>
        <w:pStyle w:val="ListBullet"/>
      </w:pPr>
      <w:r w:rsidRPr="0004520A">
        <w:t xml:space="preserve">life jackets and life rafts </w:t>
      </w:r>
      <w:r>
        <w:t xml:space="preserve">(when </w:t>
      </w:r>
      <w:r w:rsidRPr="0004520A">
        <w:t>required</w:t>
      </w:r>
      <w:r>
        <w:t>)</w:t>
      </w:r>
    </w:p>
    <w:p w14:paraId="311E871E" w14:textId="77777777" w:rsidR="007A0A55" w:rsidRDefault="007A0A55" w:rsidP="007A0A55">
      <w:pPr>
        <w:pStyle w:val="ListBullet"/>
      </w:pPr>
      <w:r>
        <w:t>crew incapacitation (multicrew)</w:t>
      </w:r>
    </w:p>
    <w:p w14:paraId="7B3253A0" w14:textId="77777777" w:rsidR="007A0A55" w:rsidRPr="0004520A" w:rsidRDefault="007A0A55" w:rsidP="007A0A55">
      <w:pPr>
        <w:pStyle w:val="ListBullet"/>
      </w:pPr>
      <w:r>
        <w:t>physiological effects of depressurisation (if applicable)</w:t>
      </w:r>
    </w:p>
    <w:p w14:paraId="54BF1723" w14:textId="77777777" w:rsidR="007A0A55" w:rsidRPr="0004520A" w:rsidRDefault="007A0A55" w:rsidP="007A0A55">
      <w:pPr>
        <w:pStyle w:val="ListBullet"/>
      </w:pPr>
      <w:r>
        <w:t>l</w:t>
      </w:r>
      <w:r w:rsidRPr="0004520A">
        <w:t>ocation and deployment of aircraft specific safety and emergency equipment</w:t>
      </w:r>
      <w:r>
        <w:t>:</w:t>
      </w:r>
    </w:p>
    <w:p w14:paraId="41E776DA" w14:textId="77777777" w:rsidR="007A0A55" w:rsidRPr="007A0A55" w:rsidRDefault="007A0A55" w:rsidP="007A0A55">
      <w:pPr>
        <w:pStyle w:val="ListBullet2"/>
      </w:pPr>
      <w:r>
        <w:t>e</w:t>
      </w:r>
      <w:r w:rsidRPr="007A0A55">
        <w:t>mergency exit usage*</w:t>
      </w:r>
    </w:p>
    <w:p w14:paraId="67C75A91" w14:textId="77777777" w:rsidR="007A0A55" w:rsidRPr="007A0A55" w:rsidRDefault="007A0A55" w:rsidP="007A0A55">
      <w:pPr>
        <w:pStyle w:val="ListBullet2"/>
      </w:pPr>
      <w:r w:rsidRPr="0004520A">
        <w:t>ELT retrieval and usage*</w:t>
      </w:r>
    </w:p>
    <w:p w14:paraId="65EA508E" w14:textId="77777777" w:rsidR="007A0A55" w:rsidRPr="007A0A55" w:rsidRDefault="007A0A55" w:rsidP="007A0A55">
      <w:pPr>
        <w:pStyle w:val="ListBullet2"/>
      </w:pPr>
      <w:r>
        <w:t>f</w:t>
      </w:r>
      <w:r w:rsidRPr="007A0A55">
        <w:t>ire extinguisher retrieval and usage*</w:t>
      </w:r>
    </w:p>
    <w:p w14:paraId="6921364B" w14:textId="77777777" w:rsidR="007A0A55" w:rsidRPr="007A0A55" w:rsidRDefault="007A0A55" w:rsidP="007A0A55">
      <w:pPr>
        <w:pStyle w:val="ListBullet2"/>
      </w:pPr>
      <w:r>
        <w:t>f</w:t>
      </w:r>
      <w:r w:rsidRPr="007A0A55">
        <w:t>irst aid kit</w:t>
      </w:r>
    </w:p>
    <w:p w14:paraId="3A2CCBDD" w14:textId="77777777" w:rsidR="007A0A55" w:rsidRPr="007A0A55" w:rsidRDefault="007A0A55" w:rsidP="007A0A55">
      <w:pPr>
        <w:pStyle w:val="ListBullet2"/>
      </w:pPr>
      <w:r>
        <w:t>s</w:t>
      </w:r>
      <w:r w:rsidRPr="007A0A55">
        <w:t>urvival kit</w:t>
      </w:r>
    </w:p>
    <w:p w14:paraId="6395B759" w14:textId="77777777" w:rsidR="007A0A55" w:rsidRPr="007A0A55" w:rsidRDefault="007A0A55" w:rsidP="007A0A55">
      <w:pPr>
        <w:pStyle w:val="ListBullet2"/>
      </w:pPr>
      <w:r>
        <w:t>l</w:t>
      </w:r>
      <w:r w:rsidRPr="007A0A55">
        <w:t>ife jacket location and donning (in-water practical training when required)</w:t>
      </w:r>
    </w:p>
    <w:p w14:paraId="01A7B7EA" w14:textId="77777777" w:rsidR="007A0A55" w:rsidRPr="007A0A55" w:rsidRDefault="007A0A55" w:rsidP="007A0A55">
      <w:pPr>
        <w:pStyle w:val="ListBullet2"/>
      </w:pPr>
      <w:r>
        <w:t>l</w:t>
      </w:r>
      <w:r w:rsidRPr="007A0A55">
        <w:t>ife rafts (if required)</w:t>
      </w:r>
    </w:p>
    <w:p w14:paraId="1A4732AC" w14:textId="77777777" w:rsidR="007A0A55" w:rsidRPr="007A0A55" w:rsidRDefault="007A0A55" w:rsidP="007A0A55">
      <w:pPr>
        <w:pStyle w:val="ListBullet2"/>
      </w:pPr>
      <w:r>
        <w:t>e</w:t>
      </w:r>
      <w:r w:rsidRPr="007A0A55">
        <w:t>mergency flotation system (if fitted)</w:t>
      </w:r>
    </w:p>
    <w:p w14:paraId="386FBFD6" w14:textId="77777777" w:rsidR="007A0A55" w:rsidRPr="007A0A55" w:rsidRDefault="007A0A55" w:rsidP="007A0A55">
      <w:pPr>
        <w:pStyle w:val="ListBullet2"/>
      </w:pPr>
      <w:r>
        <w:t>e</w:t>
      </w:r>
      <w:r w:rsidRPr="007A0A55">
        <w:t>mergency breathing system (EBS) (if carried)</w:t>
      </w:r>
    </w:p>
    <w:p w14:paraId="321F416F" w14:textId="77777777" w:rsidR="007A0A55" w:rsidRPr="007A0A55" w:rsidRDefault="007A0A55" w:rsidP="007A0A55">
      <w:pPr>
        <w:pStyle w:val="ListBullet2"/>
      </w:pPr>
      <w:r>
        <w:t>r</w:t>
      </w:r>
      <w:r w:rsidRPr="007A0A55">
        <w:t>estraint equipment (if fitted).</w:t>
      </w:r>
    </w:p>
    <w:p w14:paraId="741E0275" w14:textId="77777777" w:rsidR="007A0A55" w:rsidRPr="0004520A" w:rsidRDefault="007A0A55" w:rsidP="002D4956">
      <w:pPr>
        <w:pStyle w:val="normalafterlisttable"/>
      </w:pPr>
      <w:r w:rsidRPr="0004520A">
        <w:t>The check assess</w:t>
      </w:r>
      <w:r>
        <w:t>es</w:t>
      </w:r>
      <w:r w:rsidRPr="0004520A">
        <w:t>:</w:t>
      </w:r>
    </w:p>
    <w:p w14:paraId="3E51391E" w14:textId="77777777" w:rsidR="007A0A55" w:rsidRPr="0004520A" w:rsidRDefault="007A0A55" w:rsidP="007A0A55">
      <w:pPr>
        <w:pStyle w:val="ListBullet"/>
      </w:pPr>
      <w:r>
        <w:t>k</w:t>
      </w:r>
      <w:r w:rsidRPr="0004520A">
        <w:t>nowledge of survival procedures appropriate to the proposed area of operations</w:t>
      </w:r>
    </w:p>
    <w:p w14:paraId="4D08FC0E" w14:textId="77777777" w:rsidR="007A0A55" w:rsidRPr="0004520A" w:rsidRDefault="007A0A55" w:rsidP="007A0A55">
      <w:pPr>
        <w:pStyle w:val="ListBullet"/>
      </w:pPr>
      <w:r>
        <w:t>k</w:t>
      </w:r>
      <w:r w:rsidRPr="0004520A">
        <w:t>nowledge of aerodrome security procedures</w:t>
      </w:r>
    </w:p>
    <w:p w14:paraId="6CBA7BDA" w14:textId="5F34DD4B" w:rsidR="007A0A55" w:rsidRPr="0004520A" w:rsidRDefault="007A0A55" w:rsidP="007A0A55">
      <w:pPr>
        <w:pStyle w:val="ListBullet"/>
      </w:pPr>
      <w:r>
        <w:t>k</w:t>
      </w:r>
      <w:r w:rsidRPr="0004520A">
        <w:t>nowledge of evacuation and ditching procedures specific to the aircraft*</w:t>
      </w:r>
    </w:p>
    <w:p w14:paraId="492E4112" w14:textId="77777777" w:rsidR="007A0A55" w:rsidRPr="0004520A" w:rsidRDefault="007A0A55" w:rsidP="007A0A55">
      <w:pPr>
        <w:pStyle w:val="ListBullet"/>
      </w:pPr>
      <w:r>
        <w:t>p</w:t>
      </w:r>
      <w:r w:rsidRPr="0004520A">
        <w:t xml:space="preserve">ractical demonstration of location and deployment aircraft specific safety and emergency equipment (where this does not impact on the serviceability status of the </w:t>
      </w:r>
      <w:proofErr w:type="gramStart"/>
      <w:r w:rsidRPr="0004520A">
        <w:t>equipment</w:t>
      </w:r>
      <w:r>
        <w:t>)*</w:t>
      </w:r>
      <w:proofErr w:type="gramEnd"/>
      <w:r>
        <w:t>:</w:t>
      </w:r>
    </w:p>
    <w:p w14:paraId="0E833884" w14:textId="77777777" w:rsidR="007A0A55" w:rsidRPr="007A0A55" w:rsidRDefault="007A0A55" w:rsidP="007A0A55">
      <w:pPr>
        <w:pStyle w:val="ListBullet2"/>
      </w:pPr>
      <w:r>
        <w:t>e</w:t>
      </w:r>
      <w:r w:rsidRPr="007A0A55">
        <w:t>mergency exit usage*</w:t>
      </w:r>
    </w:p>
    <w:p w14:paraId="5B1BE5C9" w14:textId="77777777" w:rsidR="007A0A55" w:rsidRPr="007A0A55" w:rsidRDefault="007A0A55" w:rsidP="007A0A55">
      <w:pPr>
        <w:pStyle w:val="ListBullet2"/>
      </w:pPr>
      <w:r w:rsidRPr="0004520A">
        <w:t>ELT retrieval and usage*</w:t>
      </w:r>
    </w:p>
    <w:p w14:paraId="584B34F2" w14:textId="77777777" w:rsidR="007A0A55" w:rsidRPr="007A0A55" w:rsidRDefault="007A0A55" w:rsidP="007A0A55">
      <w:pPr>
        <w:pStyle w:val="ListBullet2"/>
      </w:pPr>
      <w:r>
        <w:t>f</w:t>
      </w:r>
      <w:r w:rsidRPr="007A0A55">
        <w:t>ire extinguisher retrieval and usage*</w:t>
      </w:r>
    </w:p>
    <w:p w14:paraId="583B1B74" w14:textId="77777777" w:rsidR="007A0A55" w:rsidRPr="007A0A55" w:rsidRDefault="007A0A55" w:rsidP="007A0A55">
      <w:pPr>
        <w:pStyle w:val="ListBullet2"/>
      </w:pPr>
      <w:r>
        <w:t>f</w:t>
      </w:r>
      <w:r w:rsidRPr="007A0A55">
        <w:t>irst aid kit</w:t>
      </w:r>
    </w:p>
    <w:p w14:paraId="6E990E6D" w14:textId="77777777" w:rsidR="007A0A55" w:rsidRPr="007A0A55" w:rsidRDefault="007A0A55" w:rsidP="007A0A55">
      <w:pPr>
        <w:pStyle w:val="ListBullet2"/>
      </w:pPr>
      <w:r>
        <w:t>s</w:t>
      </w:r>
      <w:r w:rsidRPr="007A0A55">
        <w:t>urvival kit</w:t>
      </w:r>
    </w:p>
    <w:p w14:paraId="00CB4AE9" w14:textId="77777777" w:rsidR="007A0A55" w:rsidRPr="007A0A55" w:rsidRDefault="007A0A55" w:rsidP="007A0A55">
      <w:pPr>
        <w:pStyle w:val="ListBullet2"/>
      </w:pPr>
      <w:r>
        <w:t>l</w:t>
      </w:r>
      <w:r w:rsidRPr="007A0A55">
        <w:t>ife jackets (in-water practical demonstration when required)</w:t>
      </w:r>
    </w:p>
    <w:p w14:paraId="120581EC" w14:textId="77777777" w:rsidR="007A0A55" w:rsidRPr="007A0A55" w:rsidRDefault="007A0A55" w:rsidP="007A0A55">
      <w:pPr>
        <w:pStyle w:val="ListBullet2"/>
      </w:pPr>
      <w:r>
        <w:t>l</w:t>
      </w:r>
      <w:r w:rsidRPr="007A0A55">
        <w:t>ife rafts (if required)</w:t>
      </w:r>
    </w:p>
    <w:p w14:paraId="7855F3D4" w14:textId="77777777" w:rsidR="007A0A55" w:rsidRPr="007A0A55" w:rsidRDefault="007A0A55" w:rsidP="007A0A55">
      <w:pPr>
        <w:pStyle w:val="ListBullet2"/>
      </w:pPr>
      <w:r>
        <w:t>e</w:t>
      </w:r>
      <w:r w:rsidRPr="007A0A55">
        <w:t>mergency flotation equipment*</w:t>
      </w:r>
    </w:p>
    <w:p w14:paraId="14780118" w14:textId="77777777" w:rsidR="007A0A55" w:rsidRPr="007A0A55" w:rsidRDefault="007A0A55" w:rsidP="007A0A55">
      <w:pPr>
        <w:pStyle w:val="ListBullet2"/>
      </w:pPr>
      <w:r w:rsidRPr="0004520A">
        <w:t>HUET for rotorcraft (if operated) including practical use of EBS (if carried) – this can be carried out</w:t>
      </w:r>
      <w:r w:rsidRPr="007A0A55">
        <w:t xml:space="preserve">, </w:t>
      </w:r>
      <w:proofErr w:type="gramStart"/>
      <w:r w:rsidRPr="007A0A55">
        <w:t>if and when</w:t>
      </w:r>
      <w:proofErr w:type="gramEnd"/>
      <w:r w:rsidRPr="007A0A55">
        <w:t xml:space="preserve"> required, by a third-party contractor.</w:t>
      </w:r>
    </w:p>
    <w:p w14:paraId="5ACEB555" w14:textId="77777777" w:rsidR="007A0A55" w:rsidRPr="0004520A" w:rsidRDefault="007A0A55" w:rsidP="002D4956">
      <w:pPr>
        <w:pStyle w:val="normalafterlisttable"/>
      </w:pPr>
      <w:r>
        <w:t>Where possible, r</w:t>
      </w:r>
      <w:r w:rsidRPr="0004520A">
        <w:t xml:space="preserve">epresentative training equipment should </w:t>
      </w:r>
      <w:proofErr w:type="gramStart"/>
      <w:r w:rsidRPr="0004520A">
        <w:t>be used</w:t>
      </w:r>
      <w:proofErr w:type="gramEnd"/>
      <w:r w:rsidRPr="0004520A">
        <w:t xml:space="preserve">. When </w:t>
      </w:r>
      <w:r>
        <w:t xml:space="preserve">either </w:t>
      </w:r>
      <w:r w:rsidRPr="0004520A">
        <w:t xml:space="preserve">emergency exits </w:t>
      </w:r>
      <w:proofErr w:type="gramStart"/>
      <w:r w:rsidRPr="0004520A">
        <w:t>are operated</w:t>
      </w:r>
      <w:proofErr w:type="gramEnd"/>
      <w:r w:rsidRPr="0004520A">
        <w:t xml:space="preserve"> or aircraft equipment </w:t>
      </w:r>
      <w:r>
        <w:t>is used for training purposes and</w:t>
      </w:r>
      <w:r w:rsidRPr="0004520A">
        <w:t xml:space="preserve"> cannot be restored to a serviceable condition, the trainer/checker is to ensure that an entry is made in the appropriate maintenance documentation and the </w:t>
      </w:r>
      <w:r w:rsidRPr="002D4956">
        <w:rPr>
          <w:rStyle w:val="Authorinstruction"/>
        </w:rPr>
        <w:t>[Sample Aviation]</w:t>
      </w:r>
      <w:r w:rsidRPr="0004520A">
        <w:t xml:space="preserve"> procedure for reporting of an unserviceability is followed.</w:t>
      </w:r>
    </w:p>
    <w:p w14:paraId="470F5FE3" w14:textId="77777777" w:rsidR="007A0A55" w:rsidRDefault="007A0A55" w:rsidP="009D415B">
      <w:r>
        <w:t>T</w:t>
      </w:r>
      <w:r w:rsidRPr="0004520A">
        <w:t xml:space="preserve">o record </w:t>
      </w:r>
      <w:r>
        <w:t xml:space="preserve">a </w:t>
      </w:r>
      <w:r w:rsidRPr="0004520A">
        <w:t xml:space="preserve">training and competency check </w:t>
      </w:r>
      <w:r>
        <w:t>use both</w:t>
      </w:r>
      <w:r w:rsidRPr="0004520A">
        <w:t xml:space="preserve"> </w:t>
      </w:r>
      <w:r w:rsidRPr="002D4956">
        <w:t>form</w:t>
      </w:r>
      <w:r w:rsidRPr="009545C9">
        <w:rPr>
          <w:rStyle w:val="Emphasis"/>
        </w:rPr>
        <w:t xml:space="preserve"> </w:t>
      </w:r>
      <w:r w:rsidRPr="002D4956">
        <w:rPr>
          <w:rStyle w:val="bold"/>
        </w:rPr>
        <w:t xml:space="preserve">TC02A General emergency training course record </w:t>
      </w:r>
      <w:r w:rsidRPr="009D415B">
        <w:t>and form</w:t>
      </w:r>
      <w:r w:rsidRPr="002D4956">
        <w:rPr>
          <w:rStyle w:val="bold"/>
        </w:rPr>
        <w:t xml:space="preserve"> TC02B General emergency check of competency report</w:t>
      </w:r>
      <w:r w:rsidRPr="0004520A">
        <w:t>.</w:t>
      </w:r>
    </w:p>
    <w:p w14:paraId="33DE516C" w14:textId="77777777" w:rsidR="007A0A55" w:rsidRPr="0004520A" w:rsidRDefault="007A0A55" w:rsidP="007A0A55">
      <w:pPr>
        <w:pStyle w:val="Heading4"/>
      </w:pPr>
      <w:r w:rsidRPr="0004520A">
        <w:lastRenderedPageBreak/>
        <w:t>Conversion training</w:t>
      </w:r>
    </w:p>
    <w:p w14:paraId="72E65A6C" w14:textId="77777777" w:rsidR="007A0A55" w:rsidRPr="002D4956" w:rsidRDefault="007A0A55" w:rsidP="007E3C0E">
      <w:pPr>
        <w:pStyle w:val="WarningBoxHeading"/>
        <w:rPr>
          <w:rStyle w:val="Strong"/>
          <w:b/>
          <w:bCs w:val="0"/>
        </w:rPr>
      </w:pPr>
      <w:r w:rsidRPr="002D4956">
        <w:rPr>
          <w:rStyle w:val="Strong"/>
          <w:b/>
          <w:bCs w:val="0"/>
        </w:rPr>
        <w:t>Sample text</w:t>
      </w:r>
    </w:p>
    <w:p w14:paraId="0A27D84D" w14:textId="77777777" w:rsidR="007A0A55" w:rsidRDefault="007A0A55" w:rsidP="007A0A55">
      <w:r w:rsidRPr="0004520A">
        <w:t xml:space="preserve">Each flight crew member </w:t>
      </w:r>
      <w:proofErr w:type="gramStart"/>
      <w:r w:rsidRPr="0004520A">
        <w:t>is required</w:t>
      </w:r>
      <w:proofErr w:type="gramEnd"/>
      <w:r w:rsidRPr="0004520A">
        <w:t xml:space="preserve"> to undergo conversion training. The recognition of prior learning (RPL) </w:t>
      </w:r>
      <w:r>
        <w:t xml:space="preserve">process for a flight crew member </w:t>
      </w:r>
      <w:r w:rsidRPr="0004520A">
        <w:t xml:space="preserve">may </w:t>
      </w:r>
      <w:proofErr w:type="gramStart"/>
      <w:r w:rsidRPr="0004520A">
        <w:t>be applied</w:t>
      </w:r>
      <w:proofErr w:type="gramEnd"/>
      <w:r w:rsidRPr="0004520A">
        <w:t xml:space="preserve"> </w:t>
      </w:r>
      <w:r>
        <w:t>by</w:t>
      </w:r>
      <w:r w:rsidRPr="0004520A">
        <w:t xml:space="preserve"> the HOTC. The HOTC </w:t>
      </w:r>
      <w:r>
        <w:t xml:space="preserve">will </w:t>
      </w:r>
      <w:r w:rsidRPr="0004520A">
        <w:t xml:space="preserve">record in the flight crew member’s training records any RPL applied to their training </w:t>
      </w:r>
      <w:r>
        <w:t>schedule</w:t>
      </w:r>
      <w:r w:rsidRPr="0004520A">
        <w:t xml:space="preserve">. </w:t>
      </w:r>
    </w:p>
    <w:p w14:paraId="35A1A737" w14:textId="77777777" w:rsidR="007A0A55" w:rsidRPr="0004520A" w:rsidRDefault="007A0A55" w:rsidP="002D4956">
      <w:r>
        <w:t>Flight crew members</w:t>
      </w:r>
      <w:r w:rsidRPr="0004520A">
        <w:t xml:space="preserve"> operating more than one </w:t>
      </w:r>
      <w:r>
        <w:t xml:space="preserve">aircraft </w:t>
      </w:r>
      <w:r w:rsidRPr="0004520A">
        <w:t xml:space="preserve">type will </w:t>
      </w:r>
      <w:proofErr w:type="gramStart"/>
      <w:r w:rsidRPr="0004520A">
        <w:t>be</w:t>
      </w:r>
      <w:r>
        <w:t xml:space="preserve"> </w:t>
      </w:r>
      <w:r w:rsidRPr="0004520A">
        <w:t>required</w:t>
      </w:r>
      <w:proofErr w:type="gramEnd"/>
      <w:r w:rsidRPr="0004520A">
        <w:t xml:space="preserve"> to </w:t>
      </w:r>
      <w:r>
        <w:t xml:space="preserve">meet the conversion training </w:t>
      </w:r>
      <w:r w:rsidRPr="002506C1">
        <w:t>competenc</w:t>
      </w:r>
      <w:r>
        <w:t>e for</w:t>
      </w:r>
      <w:r w:rsidRPr="0004520A">
        <w:t xml:space="preserve"> each type flown. The HOTC may apply RPL </w:t>
      </w:r>
      <w:r>
        <w:t>to</w:t>
      </w:r>
      <w:r w:rsidRPr="0004520A">
        <w:t xml:space="preserve"> </w:t>
      </w:r>
      <w:r w:rsidRPr="0004520A" w:rsidDel="00D03B45">
        <w:t>i</w:t>
      </w:r>
      <w:r w:rsidRPr="0004520A">
        <w:t xml:space="preserve">tems </w:t>
      </w:r>
      <w:r>
        <w:t>listed on</w:t>
      </w:r>
      <w:r w:rsidRPr="0004520A">
        <w:t xml:space="preserve"> </w:t>
      </w:r>
      <w:r w:rsidRPr="002D4956">
        <w:t>form</w:t>
      </w:r>
      <w:r w:rsidRPr="00557258">
        <w:rPr>
          <w:rStyle w:val="Emphasis"/>
        </w:rPr>
        <w:t xml:space="preserve"> </w:t>
      </w:r>
      <w:r w:rsidRPr="002D4956">
        <w:rPr>
          <w:rStyle w:val="bold"/>
        </w:rPr>
        <w:t>TC03 Conversion training course record</w:t>
      </w:r>
      <w:r w:rsidRPr="007A0A55">
        <w:t xml:space="preserve"> </w:t>
      </w:r>
      <w:r w:rsidRPr="0004520A">
        <w:t xml:space="preserve">where the </w:t>
      </w:r>
      <w:r>
        <w:t>competence</w:t>
      </w:r>
      <w:r w:rsidRPr="0004520A">
        <w:t xml:space="preserve"> can </w:t>
      </w:r>
      <w:proofErr w:type="gramStart"/>
      <w:r w:rsidRPr="0004520A">
        <w:t>be successfully demonstrated</w:t>
      </w:r>
      <w:proofErr w:type="gramEnd"/>
      <w:r w:rsidRPr="0004520A">
        <w:t xml:space="preserve"> on </w:t>
      </w:r>
      <w:r>
        <w:t>another</w:t>
      </w:r>
      <w:r w:rsidRPr="0004520A">
        <w:t xml:space="preserve"> type.</w:t>
      </w:r>
    </w:p>
    <w:p w14:paraId="1598A706" w14:textId="7F5B9E58" w:rsidR="007A0A55" w:rsidRPr="0004520A" w:rsidRDefault="007A0A55" w:rsidP="007A0A55">
      <w:r w:rsidRPr="0004520A">
        <w:t xml:space="preserve">Successful completion of this conversion training satisfies </w:t>
      </w:r>
      <w:r w:rsidRPr="002D4956">
        <w:rPr>
          <w:rStyle w:val="Authorinstruction"/>
        </w:rPr>
        <w:t>[Sample Aviation]</w:t>
      </w:r>
      <w:r w:rsidRPr="0004520A">
        <w:t>'s command training obligations for single</w:t>
      </w:r>
      <w:r>
        <w:t>-</w:t>
      </w:r>
      <w:r w:rsidRPr="0004520A">
        <w:t xml:space="preserve">pilot operations. Multi-crew operations will require additional training as specified in </w:t>
      </w:r>
      <w:r>
        <w:t>the section Command training (</w:t>
      </w:r>
      <w:r w:rsidRPr="009545C9">
        <w:t>1.2.1.12</w:t>
      </w:r>
      <w:r>
        <w:t>)</w:t>
      </w:r>
      <w:r w:rsidRPr="0004520A">
        <w:t xml:space="preserve">. </w:t>
      </w:r>
      <w:r w:rsidRPr="002D4956">
        <w:rPr>
          <w:rStyle w:val="Authorinstruction"/>
        </w:rPr>
        <w:t>[Sample Aviation]</w:t>
      </w:r>
      <w:r w:rsidRPr="0004520A">
        <w:t xml:space="preserve"> will not assign </w:t>
      </w:r>
      <w:r w:rsidR="009E13FA">
        <w:t xml:space="preserve">a </w:t>
      </w:r>
      <w:r w:rsidR="00E3185F">
        <w:t xml:space="preserve">flight </w:t>
      </w:r>
      <w:r w:rsidR="009E13FA">
        <w:t xml:space="preserve">crew member to </w:t>
      </w:r>
      <w:r w:rsidRPr="0004520A">
        <w:t xml:space="preserve">pilot in command duties until the candidate successfully completes the training and meets the minimum supervised and total flight hours specified in </w:t>
      </w:r>
      <w:r w:rsidRPr="002D4956">
        <w:rPr>
          <w:rStyle w:val="Authorinstruction"/>
        </w:rPr>
        <w:t>[Sample Aviation]</w:t>
      </w:r>
      <w:r w:rsidRPr="0004520A">
        <w:t xml:space="preserve"> exposition</w:t>
      </w:r>
      <w:r>
        <w:t>/operations manual</w:t>
      </w:r>
      <w:r w:rsidRPr="0004520A">
        <w:t xml:space="preserve"> section </w:t>
      </w:r>
      <w:r w:rsidRPr="002D4956">
        <w:rPr>
          <w:rStyle w:val="Authorinstruction"/>
        </w:rPr>
        <w:t>[XXX]</w:t>
      </w:r>
      <w:r w:rsidRPr="00EF6C14">
        <w:t xml:space="preserve"> </w:t>
      </w:r>
      <w:r w:rsidRPr="0004520A">
        <w:t xml:space="preserve">and </w:t>
      </w:r>
      <w:r>
        <w:t>R</w:t>
      </w:r>
      <w:r w:rsidRPr="0004520A">
        <w:t>egulations 133.385, 135.395 and Subsection 23.08 of the Part 138 MOS</w:t>
      </w:r>
      <w:r w:rsidR="00304359">
        <w:t>.</w:t>
      </w:r>
      <w:r>
        <w:t xml:space="preserve"> </w:t>
      </w:r>
    </w:p>
    <w:p w14:paraId="1C4C53F1" w14:textId="78D6A24E" w:rsidR="007A0A55" w:rsidRPr="0004520A" w:rsidRDefault="007A0A55" w:rsidP="007A0A55">
      <w:r w:rsidRPr="0004520A">
        <w:t xml:space="preserve">If the flight crew member is to </w:t>
      </w:r>
      <w:proofErr w:type="gramStart"/>
      <w:r w:rsidRPr="0004520A">
        <w:t>be assigned</w:t>
      </w:r>
      <w:proofErr w:type="gramEnd"/>
      <w:r w:rsidRPr="0004520A">
        <w:t xml:space="preserve"> to carry out VFR</w:t>
      </w:r>
      <w:r>
        <w:t xml:space="preserve"> </w:t>
      </w:r>
      <w:r w:rsidRPr="0004520A">
        <w:t>flights at night, or carry out IFR flights, the conversion training shall include a night component. If the flight component involve</w:t>
      </w:r>
      <w:r w:rsidR="00F52811">
        <w:t>s</w:t>
      </w:r>
      <w:r w:rsidRPr="0004520A">
        <w:t xml:space="preserve"> the simulation of abnormal or emergency procedures, passengers or non-essential crew are not to </w:t>
      </w:r>
      <w:proofErr w:type="gramStart"/>
      <w:r w:rsidRPr="0004520A">
        <w:t>be carried</w:t>
      </w:r>
      <w:proofErr w:type="gramEnd"/>
      <w:r w:rsidRPr="0004520A">
        <w:t>. The training pilot will act as PIC for a flight of this nature.</w:t>
      </w:r>
    </w:p>
    <w:p w14:paraId="373D1852" w14:textId="77777777" w:rsidR="007A0A55" w:rsidRPr="0004520A" w:rsidRDefault="007A0A55" w:rsidP="007A0A55">
      <w:r w:rsidRPr="0004520A">
        <w:t xml:space="preserve">Training topics </w:t>
      </w:r>
      <w:r>
        <w:t xml:space="preserve">and items </w:t>
      </w:r>
      <w:r w:rsidRPr="0004520A">
        <w:t xml:space="preserve">marked with an asterisk require the training or checking </w:t>
      </w:r>
      <w:r>
        <w:t>topics and items</w:t>
      </w:r>
      <w:r w:rsidRPr="0004520A">
        <w:t xml:space="preserve"> to </w:t>
      </w:r>
      <w:proofErr w:type="gramStart"/>
      <w:r w:rsidRPr="0004520A">
        <w:t>be carried</w:t>
      </w:r>
      <w:proofErr w:type="gramEnd"/>
      <w:r w:rsidRPr="0004520A">
        <w:t xml:space="preserve"> out </w:t>
      </w:r>
      <w:r>
        <w:t>for</w:t>
      </w:r>
      <w:r w:rsidRPr="0004520A">
        <w:t xml:space="preserve"> each of the aircraft types that the pilot will be operating. The remainder of the training or checking </w:t>
      </w:r>
      <w:r>
        <w:t xml:space="preserve">topics and items </w:t>
      </w:r>
      <w:r w:rsidRPr="0004520A">
        <w:t xml:space="preserve">need only </w:t>
      </w:r>
      <w:proofErr w:type="gramStart"/>
      <w:r w:rsidRPr="0004520A">
        <w:t>be carried</w:t>
      </w:r>
      <w:proofErr w:type="gramEnd"/>
      <w:r w:rsidRPr="0004520A">
        <w:t xml:space="preserve"> out </w:t>
      </w:r>
      <w:r>
        <w:t>once</w:t>
      </w:r>
      <w:r w:rsidRPr="0004520A">
        <w:t xml:space="preserve">. Training </w:t>
      </w:r>
      <w:r>
        <w:t xml:space="preserve">topics and items </w:t>
      </w:r>
      <w:r w:rsidRPr="0004520A">
        <w:t>will include as a minimum:</w:t>
      </w:r>
    </w:p>
    <w:p w14:paraId="3DDADE7A" w14:textId="77777777" w:rsidR="007A0A55" w:rsidRPr="002D4956" w:rsidRDefault="007A0A55" w:rsidP="002D4956">
      <w:pPr>
        <w:pStyle w:val="ListBullet"/>
        <w:rPr>
          <w:rStyle w:val="bold"/>
          <w:b w:val="0"/>
          <w:bCs w:val="0"/>
        </w:rPr>
      </w:pPr>
      <w:r w:rsidRPr="002D4956">
        <w:rPr>
          <w:rStyle w:val="bold"/>
          <w:b w:val="0"/>
          <w:bCs w:val="0"/>
        </w:rPr>
        <w:t>duties and responsibilities for the flight crew member's position</w:t>
      </w:r>
    </w:p>
    <w:p w14:paraId="1095BC40" w14:textId="77777777" w:rsidR="007A0A55" w:rsidRPr="007A0A55" w:rsidRDefault="007A0A55" w:rsidP="007A0A55">
      <w:pPr>
        <w:pStyle w:val="ListBullet2"/>
      </w:pPr>
      <w:r>
        <w:t>s</w:t>
      </w:r>
      <w:r w:rsidRPr="007A0A55">
        <w:t>pecific operator procedures</w:t>
      </w:r>
    </w:p>
    <w:p w14:paraId="5B639321" w14:textId="77777777" w:rsidR="007A0A55" w:rsidRPr="007A0A55" w:rsidRDefault="007A0A55" w:rsidP="007A0A55">
      <w:pPr>
        <w:pStyle w:val="ListBullet2"/>
      </w:pPr>
      <w:r>
        <w:t>e</w:t>
      </w:r>
      <w:r w:rsidRPr="007A0A55">
        <w:t>xposition/operations manual content relating to flight conduct*</w:t>
      </w:r>
    </w:p>
    <w:p w14:paraId="16103574" w14:textId="77777777" w:rsidR="007A0A55" w:rsidRPr="007A0A55" w:rsidRDefault="007A0A55" w:rsidP="007A0A55">
      <w:pPr>
        <w:pStyle w:val="ListBullet2"/>
      </w:pPr>
      <w:r>
        <w:t>p</w:t>
      </w:r>
      <w:r w:rsidRPr="007A0A55">
        <w:t>assenger handling</w:t>
      </w:r>
    </w:p>
    <w:p w14:paraId="06DF5C2A" w14:textId="77777777" w:rsidR="007A0A55" w:rsidRPr="007A0A55" w:rsidRDefault="007A0A55" w:rsidP="007A0A55">
      <w:pPr>
        <w:pStyle w:val="ListBullet2"/>
      </w:pPr>
      <w:r>
        <w:t>p</w:t>
      </w:r>
      <w:r w:rsidRPr="007A0A55">
        <w:t>ilot in command responsibilities.</w:t>
      </w:r>
    </w:p>
    <w:p w14:paraId="41DF7380" w14:textId="77777777" w:rsidR="007A0A55" w:rsidRPr="00C04590" w:rsidRDefault="007A0A55" w:rsidP="007A0A55">
      <w:pPr>
        <w:pStyle w:val="ListBullet"/>
      </w:pPr>
      <w:r>
        <w:t>s</w:t>
      </w:r>
      <w:r w:rsidRPr="00C04590">
        <w:t xml:space="preserve">tandard operating procedures for the aircraft </w:t>
      </w:r>
      <w:r>
        <w:t xml:space="preserve">type </w:t>
      </w:r>
      <w:r w:rsidRPr="00C04590">
        <w:t>used for the flight</w:t>
      </w:r>
    </w:p>
    <w:p w14:paraId="345ED0D7" w14:textId="77777777" w:rsidR="007A0A55" w:rsidRPr="007A0A55" w:rsidRDefault="007A0A55" w:rsidP="007A0A55">
      <w:pPr>
        <w:pStyle w:val="ListBullet2"/>
      </w:pPr>
      <w:r>
        <w:t>f</w:t>
      </w:r>
      <w:r w:rsidRPr="007A0A55">
        <w:t>light planning and fuel policy*</w:t>
      </w:r>
    </w:p>
    <w:p w14:paraId="347E8BB1" w14:textId="77777777" w:rsidR="007A0A55" w:rsidRPr="007A0A55" w:rsidRDefault="007A0A55" w:rsidP="007A0A55">
      <w:pPr>
        <w:pStyle w:val="ListBullet2"/>
      </w:pPr>
      <w:r>
        <w:t>m</w:t>
      </w:r>
      <w:r w:rsidRPr="007A0A55">
        <w:t>aintenance release and MEL (minimum equipment list) procedures</w:t>
      </w:r>
    </w:p>
    <w:p w14:paraId="75C1D8FE" w14:textId="77777777" w:rsidR="007A0A55" w:rsidRPr="007A0A55" w:rsidRDefault="007A0A55" w:rsidP="007A0A55">
      <w:pPr>
        <w:pStyle w:val="ListBullet2"/>
      </w:pPr>
      <w:r>
        <w:t>j</w:t>
      </w:r>
      <w:r w:rsidRPr="007A0A55">
        <w:t>ourney log and technical log</w:t>
      </w:r>
    </w:p>
    <w:p w14:paraId="28AE845B" w14:textId="77777777" w:rsidR="007A0A55" w:rsidRPr="007A0A55" w:rsidRDefault="007A0A55" w:rsidP="007A0A55">
      <w:pPr>
        <w:pStyle w:val="ListBullet2"/>
      </w:pPr>
      <w:r w:rsidRPr="00C04590">
        <w:t>AFM/RFM contents</w:t>
      </w:r>
      <w:r w:rsidRPr="007A0A55">
        <w:t>*</w:t>
      </w:r>
    </w:p>
    <w:p w14:paraId="4A18691B" w14:textId="77777777" w:rsidR="007A0A55" w:rsidRPr="007A0A55" w:rsidRDefault="007A0A55" w:rsidP="007A0A55">
      <w:pPr>
        <w:pStyle w:val="ListBullet2"/>
      </w:pPr>
      <w:r>
        <w:t>e</w:t>
      </w:r>
      <w:r w:rsidRPr="007A0A55">
        <w:t>xposition/operations manual content including guidance material</w:t>
      </w:r>
    </w:p>
    <w:p w14:paraId="258506AE" w14:textId="77777777" w:rsidR="007A0A55" w:rsidRPr="007A0A55" w:rsidRDefault="007A0A55" w:rsidP="007A0A55">
      <w:pPr>
        <w:pStyle w:val="ListBullet2"/>
      </w:pPr>
      <w:r>
        <w:t>p</w:t>
      </w:r>
      <w:r w:rsidRPr="007A0A55">
        <w:t>re-flight, in-flight and post-flight pilot actions*.</w:t>
      </w:r>
    </w:p>
    <w:p w14:paraId="7B5DFAD4" w14:textId="77777777" w:rsidR="007A0A55" w:rsidRPr="00C04590" w:rsidRDefault="007A0A55" w:rsidP="007A0A55">
      <w:pPr>
        <w:pStyle w:val="ListBullet"/>
      </w:pPr>
      <w:r>
        <w:t>n</w:t>
      </w:r>
      <w:r w:rsidRPr="00C04590">
        <w:t xml:space="preserve">ormal, abnormal and emergency procedures for the aircraft </w:t>
      </w:r>
      <w:r>
        <w:t xml:space="preserve">type </w:t>
      </w:r>
      <w:r w:rsidRPr="00C04590">
        <w:t>used for the flight</w:t>
      </w:r>
      <w:r>
        <w:t>*</w:t>
      </w:r>
    </w:p>
    <w:p w14:paraId="5F6C8B01" w14:textId="77777777" w:rsidR="007A0A55" w:rsidRPr="007A0A55" w:rsidRDefault="007A0A55" w:rsidP="007A0A55">
      <w:pPr>
        <w:pStyle w:val="ListBullet2"/>
      </w:pPr>
      <w:r>
        <w:t>c</w:t>
      </w:r>
      <w:r w:rsidRPr="007A0A55">
        <w:t>hecklist usage and procedures</w:t>
      </w:r>
    </w:p>
    <w:p w14:paraId="621D8618" w14:textId="77777777" w:rsidR="007A0A55" w:rsidRPr="007A0A55" w:rsidRDefault="007A0A55" w:rsidP="007A0A55">
      <w:pPr>
        <w:pStyle w:val="ListBullet2"/>
      </w:pPr>
      <w:r>
        <w:t>m</w:t>
      </w:r>
      <w:r w:rsidRPr="007A0A55">
        <w:t>emory items</w:t>
      </w:r>
    </w:p>
    <w:p w14:paraId="21AE33AB" w14:textId="77777777" w:rsidR="007A0A55" w:rsidRPr="007A0A55" w:rsidRDefault="007A0A55" w:rsidP="007A0A55">
      <w:pPr>
        <w:pStyle w:val="ListBullet2"/>
      </w:pPr>
      <w:r>
        <w:t>s</w:t>
      </w:r>
      <w:r w:rsidRPr="007A0A55">
        <w:t>tandard departure, arrival and escape routes, special departure procedures and operator procedures for use of suitable forced landing areas.</w:t>
      </w:r>
    </w:p>
    <w:p w14:paraId="3300DEA5" w14:textId="77777777" w:rsidR="007A0A55" w:rsidRPr="007A0A55" w:rsidRDefault="007A0A55" w:rsidP="002D4956">
      <w:pPr>
        <w:pStyle w:val="normalafterlisttable"/>
      </w:pPr>
      <w:r>
        <w:t>F</w:t>
      </w:r>
      <w:r w:rsidRPr="007A0A55">
        <w:t>or aerial work operations, training specific to:</w:t>
      </w:r>
    </w:p>
    <w:p w14:paraId="436A2A45" w14:textId="389074B1" w:rsidR="007A0A55" w:rsidRPr="007A0A55" w:rsidRDefault="007A0A55" w:rsidP="002D4956">
      <w:pPr>
        <w:pStyle w:val="ListBullet"/>
      </w:pPr>
      <w:r w:rsidRPr="00C04590">
        <w:t xml:space="preserve"> the kind of aerial work operation</w:t>
      </w:r>
      <w:r w:rsidRPr="007A0A55">
        <w:t xml:space="preserve"> to </w:t>
      </w:r>
      <w:proofErr w:type="gramStart"/>
      <w:r w:rsidRPr="007A0A55">
        <w:t>be conducted</w:t>
      </w:r>
      <w:proofErr w:type="gramEnd"/>
    </w:p>
    <w:p w14:paraId="5AE47A19" w14:textId="77777777" w:rsidR="007A0A55" w:rsidRPr="007A0A55" w:rsidRDefault="007A0A55" w:rsidP="002D4956">
      <w:pPr>
        <w:pStyle w:val="ListBullet"/>
      </w:pPr>
      <w:r w:rsidRPr="00C04590">
        <w:t>aerial work passenger briefing</w:t>
      </w:r>
      <w:r w:rsidRPr="007A0A55">
        <w:t>s</w:t>
      </w:r>
    </w:p>
    <w:p w14:paraId="0A2CF38B" w14:textId="77777777" w:rsidR="007A0A55" w:rsidRPr="007A0A55" w:rsidRDefault="007A0A55" w:rsidP="002D4956">
      <w:pPr>
        <w:pStyle w:val="ListBullet"/>
      </w:pPr>
      <w:r w:rsidRPr="00C04590">
        <w:lastRenderedPageBreak/>
        <w:t xml:space="preserve">safety demonstrations (if aerial work passengers </w:t>
      </w:r>
      <w:proofErr w:type="gramStart"/>
      <w:r w:rsidRPr="00C04590">
        <w:t>are carried</w:t>
      </w:r>
      <w:proofErr w:type="gramEnd"/>
      <w:r w:rsidRPr="00C04590">
        <w:t>).</w:t>
      </w:r>
    </w:p>
    <w:p w14:paraId="7987C288" w14:textId="77777777" w:rsidR="007A0A55" w:rsidRPr="0004520A" w:rsidRDefault="007A0A55" w:rsidP="002D4956">
      <w:pPr>
        <w:pStyle w:val="normalafterlisttable"/>
      </w:pPr>
      <w:r w:rsidRPr="0004520A">
        <w:t xml:space="preserve">Results of the training will </w:t>
      </w:r>
      <w:proofErr w:type="gramStart"/>
      <w:r w:rsidRPr="0004520A">
        <w:t>be recorded</w:t>
      </w:r>
      <w:proofErr w:type="gramEnd"/>
      <w:r w:rsidRPr="0004520A">
        <w:t xml:space="preserve"> on </w:t>
      </w:r>
      <w:r w:rsidRPr="002D4956">
        <w:t>form</w:t>
      </w:r>
      <w:r w:rsidRPr="00E877F4">
        <w:rPr>
          <w:rStyle w:val="Emphasis"/>
        </w:rPr>
        <w:t xml:space="preserve"> </w:t>
      </w:r>
      <w:r w:rsidRPr="002D4956">
        <w:rPr>
          <w:rStyle w:val="bold"/>
        </w:rPr>
        <w:t>TC03 Conversion training course record</w:t>
      </w:r>
      <w:r w:rsidRPr="0004520A">
        <w:t>.</w:t>
      </w:r>
    </w:p>
    <w:p w14:paraId="683ECD98" w14:textId="2F3BECAD" w:rsidR="007A0A55" w:rsidRPr="0004520A" w:rsidRDefault="007A0A55" w:rsidP="007A0A55">
      <w:pPr>
        <w:pStyle w:val="Heading4"/>
      </w:pPr>
      <w:r>
        <w:t>Flight crew member pr</w:t>
      </w:r>
      <w:r w:rsidRPr="0004520A">
        <w:t>oficiency check</w:t>
      </w:r>
    </w:p>
    <w:p w14:paraId="4C623987" w14:textId="77777777" w:rsidR="007A0A55" w:rsidRPr="002D4956" w:rsidRDefault="007A0A55" w:rsidP="007E3C0E">
      <w:pPr>
        <w:pStyle w:val="WarningBoxHeading"/>
        <w:rPr>
          <w:rStyle w:val="Strong"/>
          <w:b/>
          <w:bCs w:val="0"/>
        </w:rPr>
      </w:pPr>
      <w:r w:rsidRPr="002D4956">
        <w:rPr>
          <w:rStyle w:val="Strong"/>
          <w:b/>
          <w:bCs w:val="0"/>
        </w:rPr>
        <w:t>Sample text</w:t>
      </w:r>
    </w:p>
    <w:p w14:paraId="6F45CCCD" w14:textId="77777777" w:rsidR="007A0A55" w:rsidRPr="002D4956" w:rsidRDefault="007A0A55" w:rsidP="002D4956">
      <w:pPr>
        <w:pStyle w:val="normalafterlisttable"/>
        <w:rPr>
          <w:rStyle w:val="bold"/>
        </w:rPr>
      </w:pPr>
      <w:r w:rsidRPr="002D4956">
        <w:rPr>
          <w:rStyle w:val="bold"/>
        </w:rPr>
        <w:t>General</w:t>
      </w:r>
    </w:p>
    <w:p w14:paraId="63CECFBA" w14:textId="6733F67F" w:rsidR="007A0A55" w:rsidRPr="0004520A" w:rsidRDefault="007A0A55" w:rsidP="002D4956">
      <w:r w:rsidRPr="0004520A">
        <w:t xml:space="preserve">Each flight crew member </w:t>
      </w:r>
      <w:proofErr w:type="gramStart"/>
      <w:r w:rsidRPr="0004520A">
        <w:t>is required</w:t>
      </w:r>
      <w:proofErr w:type="gramEnd"/>
      <w:r w:rsidRPr="0004520A">
        <w:t xml:space="preserve"> to successfully complete a flight crew member proficiency check prior to unsupervised operations, and recurrently in accordance with the schedule table</w:t>
      </w:r>
      <w:r>
        <w:t>d</w:t>
      </w:r>
      <w:r w:rsidRPr="0004520A">
        <w:t xml:space="preserve"> in </w:t>
      </w:r>
      <w:r>
        <w:t>the section Flight crew member training and checking (</w:t>
      </w:r>
      <w:r w:rsidRPr="0004520A">
        <w:t>1.2.1</w:t>
      </w:r>
      <w:r>
        <w:t>)</w:t>
      </w:r>
      <w:r w:rsidRPr="0004520A">
        <w:t xml:space="preserve">. </w:t>
      </w:r>
      <w:r>
        <w:t>Flight crew members</w:t>
      </w:r>
      <w:r w:rsidRPr="0004520A">
        <w:t xml:space="preserve"> operating more than one </w:t>
      </w:r>
      <w:r>
        <w:t xml:space="preserve">aircraft </w:t>
      </w:r>
      <w:r w:rsidRPr="0004520A">
        <w:t xml:space="preserve">type will </w:t>
      </w:r>
      <w:proofErr w:type="gramStart"/>
      <w:r w:rsidRPr="0004520A">
        <w:t>be required</w:t>
      </w:r>
      <w:proofErr w:type="gramEnd"/>
      <w:r w:rsidRPr="0004520A">
        <w:t xml:space="preserve"> to demonstrate ongoing proficiency on each type flown. The HOTC may apply RPL for </w:t>
      </w:r>
      <w:r w:rsidR="00235B35">
        <w:t xml:space="preserve">some </w:t>
      </w:r>
      <w:r w:rsidRPr="0004520A">
        <w:t xml:space="preserve">items </w:t>
      </w:r>
      <w:r>
        <w:t>listed on</w:t>
      </w:r>
      <w:r w:rsidRPr="0004520A">
        <w:t xml:space="preserve"> </w:t>
      </w:r>
      <w:r w:rsidRPr="002D4956">
        <w:t>forms</w:t>
      </w:r>
      <w:r w:rsidRPr="007A0A55">
        <w:rPr>
          <w:rStyle w:val="Emphasis"/>
        </w:rPr>
        <w:t xml:space="preserve"> </w:t>
      </w:r>
      <w:r w:rsidRPr="002D4956">
        <w:rPr>
          <w:rStyle w:val="bold"/>
        </w:rPr>
        <w:t>6A, 6B, 6C or 6D</w:t>
      </w:r>
      <w:r w:rsidRPr="007A0A55">
        <w:rPr>
          <w:rStyle w:val="Emphasis"/>
        </w:rPr>
        <w:t xml:space="preserve"> </w:t>
      </w:r>
      <w:r w:rsidRPr="00EA5BED">
        <w:t>(as appropriate)</w:t>
      </w:r>
      <w:r>
        <w:t xml:space="preserve"> </w:t>
      </w:r>
      <w:r w:rsidRPr="00EA5BED">
        <w:rPr>
          <w:rStyle w:val="Strong"/>
        </w:rPr>
        <w:t>flight crew member proficiency check report</w:t>
      </w:r>
      <w:r w:rsidRPr="00E877F4">
        <w:rPr>
          <w:rStyle w:val="Emphasis"/>
        </w:rPr>
        <w:t xml:space="preserve"> </w:t>
      </w:r>
      <w:r w:rsidRPr="0004520A">
        <w:t xml:space="preserve">where the proficiency can </w:t>
      </w:r>
      <w:proofErr w:type="gramStart"/>
      <w:r w:rsidRPr="0004520A">
        <w:t>be successfully demonstrated</w:t>
      </w:r>
      <w:proofErr w:type="gramEnd"/>
      <w:r w:rsidRPr="0004520A">
        <w:t xml:space="preserve"> on either type.</w:t>
      </w:r>
      <w:r w:rsidRPr="002F7036">
        <w:t xml:space="preserve"> </w:t>
      </w:r>
      <w:r>
        <w:t xml:space="preserve">The RPL process may also </w:t>
      </w:r>
      <w:proofErr w:type="gramStart"/>
      <w:r>
        <w:t>be applied</w:t>
      </w:r>
      <w:proofErr w:type="gramEnd"/>
      <w:r>
        <w:t xml:space="preserve"> when customising proficiency check content for flight crew members who operate both air transport and aerial work flights.</w:t>
      </w:r>
    </w:p>
    <w:p w14:paraId="10040B22" w14:textId="77777777" w:rsidR="007A0A55" w:rsidRPr="0004520A" w:rsidRDefault="007A0A55" w:rsidP="007A0A55">
      <w:r w:rsidRPr="0004520A">
        <w:t>As the proficiency check includes abnormal and emergency items, passengers and or non</w:t>
      </w:r>
      <w:r>
        <w:noBreakHyphen/>
      </w:r>
      <w:r w:rsidRPr="0004520A">
        <w:t xml:space="preserve">essential crew are not to </w:t>
      </w:r>
      <w:proofErr w:type="gramStart"/>
      <w:r w:rsidRPr="0004520A">
        <w:t>be carried</w:t>
      </w:r>
      <w:proofErr w:type="gramEnd"/>
      <w:r w:rsidRPr="0004520A">
        <w:t xml:space="preserve">. Whilst the check pilot is </w:t>
      </w:r>
      <w:r>
        <w:t>pilot in command (</w:t>
      </w:r>
      <w:r w:rsidRPr="0004520A">
        <w:t>PIC</w:t>
      </w:r>
      <w:r>
        <w:t>)</w:t>
      </w:r>
      <w:r w:rsidRPr="0004520A">
        <w:t xml:space="preserve"> for the operation, the flight will </w:t>
      </w:r>
      <w:proofErr w:type="gramStart"/>
      <w:r w:rsidRPr="0004520A">
        <w:t>be conducted</w:t>
      </w:r>
      <w:proofErr w:type="gramEnd"/>
      <w:r w:rsidRPr="0004520A">
        <w:t xml:space="preserve"> with the candidate making all operational decisions about the conduct of the flight as if they were PIC.</w:t>
      </w:r>
    </w:p>
    <w:p w14:paraId="062BD4CC" w14:textId="77777777" w:rsidR="007A0A55" w:rsidRDefault="007A0A55" w:rsidP="007A0A55">
      <w:r w:rsidRPr="0004520A">
        <w:t xml:space="preserve">If a flight crew member is to </w:t>
      </w:r>
      <w:proofErr w:type="gramStart"/>
      <w:r w:rsidRPr="0004520A">
        <w:t>be assigned</w:t>
      </w:r>
      <w:proofErr w:type="gramEnd"/>
      <w:r w:rsidRPr="0004520A">
        <w:t xml:space="preserve"> to carry out VFR flights at night, or carry out IFR flights, the proficiency check shall include a night component. Completion of this component will satisfy the night recency requirement.</w:t>
      </w:r>
    </w:p>
    <w:p w14:paraId="5A8F477C" w14:textId="0F079C60" w:rsidR="007A0A55" w:rsidRPr="00DC40F1" w:rsidRDefault="007A0A55" w:rsidP="007A0A55">
      <w:r>
        <w:t xml:space="preserve">For aerial work operations, prior to carrying out any new aerial work operation without direct supervision (which they have not previously conducted) for </w:t>
      </w:r>
      <w:r w:rsidRPr="002D4956">
        <w:rPr>
          <w:rStyle w:val="Authorinstruction"/>
        </w:rPr>
        <w:t>[Sample Aviation]</w:t>
      </w:r>
      <w:r>
        <w:t xml:space="preserve"> the flight crew member must complete an additional proficiency check for this new operation</w:t>
      </w:r>
      <w:r w:rsidRPr="00EA5BED">
        <w:t>.</w:t>
      </w:r>
      <w:r>
        <w:t xml:space="preserve"> If the flight crew member’s existing proficiency check is still in force this check can </w:t>
      </w:r>
      <w:proofErr w:type="gramStart"/>
      <w:r>
        <w:t>be limited</w:t>
      </w:r>
      <w:proofErr w:type="gramEnd"/>
      <w:r>
        <w:t xml:space="preserve"> to the new aerial work operation at the HOTC’s discretion.</w:t>
      </w:r>
    </w:p>
    <w:p w14:paraId="45B654C9" w14:textId="77777777" w:rsidR="007A0A55" w:rsidRPr="002D4956" w:rsidRDefault="007A0A55" w:rsidP="002D4956">
      <w:pPr>
        <w:pStyle w:val="normalafterlisttable"/>
        <w:rPr>
          <w:rStyle w:val="bold"/>
        </w:rPr>
      </w:pPr>
      <w:r w:rsidRPr="002D4956">
        <w:rPr>
          <w:rStyle w:val="bold"/>
        </w:rPr>
        <w:t>Scheduling</w:t>
      </w:r>
    </w:p>
    <w:p w14:paraId="7EDF7CB5" w14:textId="77777777" w:rsidR="007A0A55" w:rsidRPr="0004520A" w:rsidRDefault="007A0A55" w:rsidP="007A0A55">
      <w:r w:rsidRPr="0004520A">
        <w:t xml:space="preserve">The check pilot will ensure that adequate additional preparation time </w:t>
      </w:r>
      <w:proofErr w:type="gramStart"/>
      <w:r w:rsidRPr="0004520A">
        <w:t>is scheduled</w:t>
      </w:r>
      <w:proofErr w:type="gramEnd"/>
      <w:r w:rsidDel="00534F7B">
        <w:t xml:space="preserve"> </w:t>
      </w:r>
      <w:r w:rsidRPr="0004520A">
        <w:t>prior to the flight to carry out the ground component of the check</w:t>
      </w:r>
      <w:r w:rsidRPr="0004520A" w:rsidDel="00B95908">
        <w:t>,</w:t>
      </w:r>
      <w:r w:rsidRPr="0004520A">
        <w:t xml:space="preserve"> and</w:t>
      </w:r>
      <w:r>
        <w:t xml:space="preserve"> </w:t>
      </w:r>
      <w:r w:rsidRPr="0004520A">
        <w:t>adequate time allowed after completion of the flight</w:t>
      </w:r>
      <w:r w:rsidRPr="0004520A" w:rsidDel="00D759ED">
        <w:t xml:space="preserve"> for the debrief</w:t>
      </w:r>
      <w:r w:rsidRPr="0004520A">
        <w:t>.</w:t>
      </w:r>
    </w:p>
    <w:p w14:paraId="5EC015DA" w14:textId="77777777" w:rsidR="007A0A55" w:rsidRPr="002D4956" w:rsidRDefault="007A0A55" w:rsidP="002D4956">
      <w:pPr>
        <w:pStyle w:val="normalafterlisttable"/>
        <w:rPr>
          <w:rStyle w:val="bold"/>
        </w:rPr>
      </w:pPr>
      <w:r w:rsidRPr="002D4956">
        <w:rPr>
          <w:rStyle w:val="bold"/>
        </w:rPr>
        <w:t>Ground component</w:t>
      </w:r>
    </w:p>
    <w:p w14:paraId="0A132DD5" w14:textId="77777777" w:rsidR="007A0A55" w:rsidRPr="00EA5BED" w:rsidRDefault="007A0A55" w:rsidP="00BD0672">
      <w:pPr>
        <w:rPr>
          <w:rStyle w:val="Strong"/>
        </w:rPr>
      </w:pPr>
      <w:r w:rsidRPr="0004520A">
        <w:t xml:space="preserve">The check pilot will conduct the pre-flight knowledge check of the items on </w:t>
      </w:r>
      <w:r w:rsidRPr="002D4956">
        <w:t>form</w:t>
      </w:r>
      <w:r w:rsidRPr="00E877F4">
        <w:rPr>
          <w:rStyle w:val="Emphasis"/>
        </w:rPr>
        <w:t xml:space="preserve"> </w:t>
      </w:r>
      <w:r w:rsidRPr="00EA5BED">
        <w:rPr>
          <w:rStyle w:val="Strong"/>
        </w:rPr>
        <w:t>TC05 Flight crew member proficiency and line check knowledge report</w:t>
      </w:r>
      <w:r w:rsidRPr="00BD0672">
        <w:t>.</w:t>
      </w:r>
    </w:p>
    <w:p w14:paraId="1CD1EB7E" w14:textId="77777777" w:rsidR="007A0A55" w:rsidRPr="0004520A" w:rsidRDefault="007A0A55" w:rsidP="007A0A55">
      <w:r w:rsidRPr="0004520A">
        <w:t>The check pilot will brief the candidate, emphasising:</w:t>
      </w:r>
    </w:p>
    <w:p w14:paraId="3C441392" w14:textId="77777777" w:rsidR="007A0A55" w:rsidRPr="0004520A" w:rsidRDefault="007A0A55" w:rsidP="007A0A55">
      <w:pPr>
        <w:pStyle w:val="ListBullet"/>
      </w:pPr>
      <w:r>
        <w:t>c</w:t>
      </w:r>
      <w:r w:rsidRPr="0004520A">
        <w:t>andidate is PIC under supervision – the check pilot is PIC</w:t>
      </w:r>
    </w:p>
    <w:p w14:paraId="1AAF96DE" w14:textId="77777777" w:rsidR="007A0A55" w:rsidRPr="0004520A" w:rsidRDefault="007A0A55" w:rsidP="007A0A55">
      <w:pPr>
        <w:pStyle w:val="ListBullet"/>
      </w:pPr>
      <w:r>
        <w:t>h</w:t>
      </w:r>
      <w:r w:rsidRPr="0004520A">
        <w:t>andover/takeover procedures</w:t>
      </w:r>
    </w:p>
    <w:p w14:paraId="5D3B796B" w14:textId="77777777" w:rsidR="007A0A55" w:rsidRPr="0004520A" w:rsidRDefault="007A0A55" w:rsidP="007A0A55">
      <w:pPr>
        <w:pStyle w:val="ListBullet"/>
      </w:pPr>
      <w:r>
        <w:t>c</w:t>
      </w:r>
      <w:r w:rsidRPr="0004520A">
        <w:t>onfirm the route</w:t>
      </w:r>
      <w:r>
        <w:t>/aerial work operation</w:t>
      </w:r>
      <w:r w:rsidRPr="0004520A">
        <w:t xml:space="preserve"> of the flight, the sequences to </w:t>
      </w:r>
      <w:proofErr w:type="gramStart"/>
      <w:r w:rsidRPr="0004520A">
        <w:t>be carried</w:t>
      </w:r>
      <w:proofErr w:type="gramEnd"/>
      <w:r w:rsidRPr="0004520A">
        <w:t xml:space="preserve"> out, and any special considerations or procedures</w:t>
      </w:r>
    </w:p>
    <w:p w14:paraId="4DADF59B" w14:textId="77777777" w:rsidR="007A0A55" w:rsidRPr="0004520A" w:rsidRDefault="007A0A55" w:rsidP="007A0A55">
      <w:pPr>
        <w:pStyle w:val="ListBullet"/>
      </w:pPr>
      <w:r>
        <w:t>p</w:t>
      </w:r>
      <w:r w:rsidRPr="0004520A">
        <w:t>rocedures for the simulation of abnormal or emergency situations, including</w:t>
      </w:r>
    </w:p>
    <w:p w14:paraId="25B41F31" w14:textId="77777777" w:rsidR="007A0A55" w:rsidRPr="007A0A55" w:rsidRDefault="007A0A55" w:rsidP="007A0A55">
      <w:pPr>
        <w:pStyle w:val="ListBullet2"/>
      </w:pPr>
      <w:r>
        <w:t>mi</w:t>
      </w:r>
      <w:r w:rsidRPr="007A0A55">
        <w:t>nimum altitude/speed/configurations for initiating or discontinuing abnormal or emergency simulations</w:t>
      </w:r>
    </w:p>
    <w:p w14:paraId="0A1D5327" w14:textId="77777777" w:rsidR="007A0A55" w:rsidRPr="007A0A55" w:rsidRDefault="007A0A55" w:rsidP="007A0A55">
      <w:pPr>
        <w:pStyle w:val="ListBullet2"/>
      </w:pPr>
      <w:r>
        <w:t xml:space="preserve">confirming that </w:t>
      </w:r>
      <w:r w:rsidRPr="007A0A55">
        <w:t xml:space="preserve">touch drills only will </w:t>
      </w:r>
      <w:proofErr w:type="gramStart"/>
      <w:r w:rsidRPr="007A0A55">
        <w:t>be conducted</w:t>
      </w:r>
      <w:proofErr w:type="gramEnd"/>
    </w:p>
    <w:p w14:paraId="220BA310" w14:textId="77777777" w:rsidR="007A0A55" w:rsidRPr="007A0A55" w:rsidRDefault="007A0A55" w:rsidP="007A0A55">
      <w:pPr>
        <w:pStyle w:val="ListBullet2"/>
      </w:pPr>
      <w:r>
        <w:t>m</w:t>
      </w:r>
      <w:r w:rsidRPr="007A0A55">
        <w:t>ethod of communication between crew concerning possible undesired aircraft state development</w:t>
      </w:r>
    </w:p>
    <w:p w14:paraId="337B5084" w14:textId="77777777" w:rsidR="007A0A55" w:rsidRPr="007A0A55" w:rsidRDefault="007A0A55" w:rsidP="007A0A55">
      <w:pPr>
        <w:pStyle w:val="ListBullet2"/>
      </w:pPr>
      <w:r>
        <w:lastRenderedPageBreak/>
        <w:t xml:space="preserve">clarifying </w:t>
      </w:r>
      <w:r w:rsidRPr="007A0A55">
        <w:t xml:space="preserve">that during simulated abnormal or emergency situations, the check pilot will be responsible for terrain clearance, traffic separation, compliance with ATC or airspace restrictions, weather avoidance, and radio calls, which are outside the scope of the abnormal or </w:t>
      </w:r>
      <w:proofErr w:type="gramStart"/>
      <w:r w:rsidRPr="007A0A55">
        <w:t>emergency situation</w:t>
      </w:r>
      <w:proofErr w:type="gramEnd"/>
      <w:r w:rsidRPr="007A0A55">
        <w:t xml:space="preserve"> simulation being carried out.</w:t>
      </w:r>
    </w:p>
    <w:p w14:paraId="1CCC982B" w14:textId="77777777" w:rsidR="007A0A55" w:rsidRPr="0004520A" w:rsidRDefault="007A0A55" w:rsidP="007A0A55">
      <w:pPr>
        <w:pStyle w:val="ListBullet"/>
      </w:pPr>
      <w:r>
        <w:t>a</w:t>
      </w:r>
      <w:r w:rsidRPr="0004520A">
        <w:t xml:space="preserve">ctions to be taken in the event of a real abnormal or </w:t>
      </w:r>
      <w:proofErr w:type="gramStart"/>
      <w:r w:rsidRPr="0004520A">
        <w:t>emergency situation</w:t>
      </w:r>
      <w:proofErr w:type="gramEnd"/>
      <w:r w:rsidRPr="0004520A">
        <w:t>, including</w:t>
      </w:r>
    </w:p>
    <w:p w14:paraId="6FF676A5" w14:textId="77777777" w:rsidR="007A0A55" w:rsidRPr="007A0A55" w:rsidRDefault="007A0A55" w:rsidP="007A0A55">
      <w:pPr>
        <w:pStyle w:val="ListBullet2"/>
      </w:pPr>
      <w:r>
        <w:t xml:space="preserve">who </w:t>
      </w:r>
      <w:r w:rsidRPr="007A0A55">
        <w:t>will act as pilot flying</w:t>
      </w:r>
    </w:p>
    <w:p w14:paraId="5D328DA7" w14:textId="77777777" w:rsidR="007A0A55" w:rsidRPr="007A0A55" w:rsidRDefault="007A0A55" w:rsidP="007A0A55">
      <w:pPr>
        <w:pStyle w:val="ListBullet2"/>
      </w:pPr>
      <w:r>
        <w:t>a</w:t>
      </w:r>
      <w:r w:rsidRPr="007A0A55">
        <w:t>ctions of non-flying pilot.</w:t>
      </w:r>
    </w:p>
    <w:p w14:paraId="7771274A" w14:textId="77777777" w:rsidR="007A0A55" w:rsidRPr="0004520A" w:rsidRDefault="007A0A55" w:rsidP="007A0A55">
      <w:pPr>
        <w:pStyle w:val="ListBullet"/>
      </w:pPr>
      <w:r>
        <w:t>r</w:t>
      </w:r>
      <w:r w:rsidRPr="0004520A">
        <w:t xml:space="preserve">eview the items to </w:t>
      </w:r>
      <w:proofErr w:type="gramStart"/>
      <w:r w:rsidRPr="0004520A">
        <w:t>be checked</w:t>
      </w:r>
      <w:proofErr w:type="gramEnd"/>
      <w:r w:rsidRPr="0004520A">
        <w:t xml:space="preserve">, the standards expected, and </w:t>
      </w:r>
      <w:r>
        <w:t>f</w:t>
      </w:r>
      <w:r w:rsidRPr="0004520A">
        <w:t xml:space="preserve">orm </w:t>
      </w:r>
      <w:r w:rsidRPr="00EA5BED">
        <w:rPr>
          <w:rStyle w:val="bold"/>
        </w:rPr>
        <w:t>6A, 6B, 6C or 6D</w:t>
      </w:r>
      <w:r w:rsidRPr="0004520A">
        <w:t xml:space="preserve"> </w:t>
      </w:r>
      <w:r>
        <w:t>(</w:t>
      </w:r>
      <w:r w:rsidRPr="0004520A">
        <w:t>as applicable</w:t>
      </w:r>
      <w:r>
        <w:t xml:space="preserve">) </w:t>
      </w:r>
      <w:r w:rsidRPr="007D3821">
        <w:rPr>
          <w:rStyle w:val="Strong"/>
        </w:rPr>
        <w:t>flight crew member proficiency check report</w:t>
      </w:r>
    </w:p>
    <w:p w14:paraId="4AFD4A1A" w14:textId="32889512" w:rsidR="007A0A55" w:rsidRPr="008627A7" w:rsidRDefault="00D90CB5" w:rsidP="008627A7">
      <w:pPr>
        <w:pStyle w:val="ListBullet"/>
        <w:numPr>
          <w:ilvl w:val="0"/>
          <w:numId w:val="0"/>
        </w:numPr>
        <w:rPr>
          <w:rStyle w:val="bold"/>
        </w:rPr>
      </w:pPr>
      <w:r>
        <w:rPr>
          <w:rStyle w:val="bold"/>
        </w:rPr>
        <w:t>P</w:t>
      </w:r>
      <w:r w:rsidR="007A0A55" w:rsidRPr="008627A7">
        <w:rPr>
          <w:rStyle w:val="bold"/>
        </w:rPr>
        <w:t xml:space="preserve">rocess in the event of a failure to achieve </w:t>
      </w:r>
      <w:r w:rsidR="00727188" w:rsidRPr="008627A7">
        <w:rPr>
          <w:rStyle w:val="bold"/>
        </w:rPr>
        <w:t>competenc</w:t>
      </w:r>
      <w:r w:rsidR="00727188">
        <w:rPr>
          <w:rStyle w:val="bold"/>
        </w:rPr>
        <w:t>y</w:t>
      </w:r>
    </w:p>
    <w:p w14:paraId="7210A9F9" w14:textId="77777777" w:rsidR="007A0A55" w:rsidRPr="0004520A" w:rsidRDefault="007A0A55" w:rsidP="002D4956">
      <w:pPr>
        <w:pStyle w:val="normalafterlisttable"/>
      </w:pPr>
      <w:r w:rsidRPr="0004520A">
        <w:t>The check pilot will review:</w:t>
      </w:r>
    </w:p>
    <w:p w14:paraId="0455B032" w14:textId="25499B0C" w:rsidR="007A0A55" w:rsidRPr="007A0A55" w:rsidRDefault="007A0A55" w:rsidP="002D4956">
      <w:pPr>
        <w:pStyle w:val="ListBullet"/>
      </w:pPr>
      <w:r>
        <w:t>c</w:t>
      </w:r>
      <w:r w:rsidRPr="007A0A55">
        <w:t>andidate flight crew licence, medical, recency, and flight and duty compliance</w:t>
      </w:r>
    </w:p>
    <w:p w14:paraId="66550FA8" w14:textId="37D0461C" w:rsidR="007A0A55" w:rsidRPr="007A0A55" w:rsidRDefault="007A0A55" w:rsidP="002D4956">
      <w:pPr>
        <w:pStyle w:val="ListBullet"/>
      </w:pPr>
      <w:r>
        <w:t>f</w:t>
      </w:r>
      <w:r w:rsidRPr="007A0A55">
        <w:t>light preparation including weather and NOTAMs, flight planning and notification, fuel calculations and loading, and weight and balance calculations</w:t>
      </w:r>
    </w:p>
    <w:p w14:paraId="68468149" w14:textId="77777777" w:rsidR="007A0A55" w:rsidRPr="007A0A55" w:rsidRDefault="007A0A55" w:rsidP="002D4956">
      <w:pPr>
        <w:pStyle w:val="ListBullet"/>
      </w:pPr>
      <w:r>
        <w:t>a</w:t>
      </w:r>
      <w:r w:rsidRPr="007A0A55">
        <w:t>ircraft serviceability and equipment including aerial work role or task equipment (if applicable), MEL status etc.</w:t>
      </w:r>
    </w:p>
    <w:p w14:paraId="73DAC4E1" w14:textId="77777777" w:rsidR="007A0A55" w:rsidRPr="007A0A55" w:rsidRDefault="007A0A55" w:rsidP="002D4956">
      <w:pPr>
        <w:pStyle w:val="ListBullet"/>
      </w:pPr>
      <w:r>
        <w:t>r</w:t>
      </w:r>
      <w:r w:rsidRPr="007A0A55">
        <w:t>isk assessment, threat and error management.</w:t>
      </w:r>
    </w:p>
    <w:p w14:paraId="2ABFD324" w14:textId="77777777" w:rsidR="007A0A55" w:rsidRPr="002D4956" w:rsidRDefault="007A0A55" w:rsidP="002D4956">
      <w:pPr>
        <w:pStyle w:val="normalafterlisttable"/>
        <w:rPr>
          <w:rStyle w:val="bold"/>
        </w:rPr>
      </w:pPr>
      <w:r w:rsidRPr="002D4956">
        <w:rPr>
          <w:rStyle w:val="bold"/>
        </w:rPr>
        <w:t>Flight component</w:t>
      </w:r>
    </w:p>
    <w:p w14:paraId="1C13D908" w14:textId="77777777" w:rsidR="007A0A55" w:rsidRDefault="007A0A55" w:rsidP="007A0A55">
      <w:r w:rsidRPr="0004520A">
        <w:t>The check pilot will</w:t>
      </w:r>
      <w:r>
        <w:t>:</w:t>
      </w:r>
    </w:p>
    <w:p w14:paraId="4079D04A" w14:textId="77777777" w:rsidR="007A0A55" w:rsidRPr="007A0A55" w:rsidRDefault="007A0A55" w:rsidP="002D4956">
      <w:pPr>
        <w:pStyle w:val="ListBullet"/>
      </w:pPr>
      <w:r w:rsidRPr="007A0A55">
        <w:t>observe the pre-flight inspection</w:t>
      </w:r>
    </w:p>
    <w:p w14:paraId="1C386C32" w14:textId="77777777" w:rsidR="007A0A55" w:rsidRPr="007A0A55" w:rsidRDefault="007A0A55" w:rsidP="002D4956">
      <w:pPr>
        <w:pStyle w:val="ListBullet"/>
      </w:pPr>
      <w:r w:rsidRPr="007A0A55">
        <w:t>confirm candidate knowledge of the aircraft</w:t>
      </w:r>
    </w:p>
    <w:p w14:paraId="3B9B6E51" w14:textId="77777777" w:rsidR="007A0A55" w:rsidRPr="007A0A55" w:rsidRDefault="007A0A55" w:rsidP="002D4956">
      <w:pPr>
        <w:pStyle w:val="ListBullet"/>
      </w:pPr>
      <w:r w:rsidRPr="007A0A55">
        <w:t>confirm compliance with the pre-flight checklist.</w:t>
      </w:r>
    </w:p>
    <w:p w14:paraId="54E3DD16" w14:textId="46037025" w:rsidR="007A0A55" w:rsidRDefault="007A0A55" w:rsidP="002D4956">
      <w:pPr>
        <w:pStyle w:val="normalafterlisttable"/>
      </w:pPr>
      <w:r>
        <w:t>The check pilot will direct the candidate to carry out the manoeuvres required in a logical sequence as briefed. Amendment of the sequence due to external factors such as weather, ATC, traffic</w:t>
      </w:r>
      <w:r w:rsidR="00BF6302">
        <w:t>,</w:t>
      </w:r>
      <w:r>
        <w:t xml:space="preserve"> is at the check pilot’s discretion. The check pilot will assess the candidate’s performance in accordance with the competency assessment procedures in section Competency assessment procedure in-flight (1.2.1.9) and carry out any </w:t>
      </w:r>
      <w:proofErr w:type="gramStart"/>
      <w:r>
        <w:t>emergency situation</w:t>
      </w:r>
      <w:proofErr w:type="gramEnd"/>
      <w:r>
        <w:t xml:space="preserve"> simulations in accordance with the procedure in section Emergency situation simulations – Aeroplanes (1.2.1.14.1).</w:t>
      </w:r>
    </w:p>
    <w:p w14:paraId="44A56FA8" w14:textId="77777777" w:rsidR="007A0A55" w:rsidRPr="0004520A" w:rsidRDefault="007A0A55" w:rsidP="007A0A55">
      <w:r w:rsidRPr="0004520A">
        <w:t>The check pilot will observe the post</w:t>
      </w:r>
      <w:r>
        <w:t>-</w:t>
      </w:r>
      <w:r w:rsidRPr="0004520A">
        <w:t>flight actions of the candidate.</w:t>
      </w:r>
    </w:p>
    <w:p w14:paraId="19B951A1" w14:textId="77777777" w:rsidR="007A0A55" w:rsidRPr="002D4956" w:rsidRDefault="007A0A55" w:rsidP="002D4956">
      <w:pPr>
        <w:pStyle w:val="normalafterlisttable"/>
        <w:rPr>
          <w:rStyle w:val="bold"/>
        </w:rPr>
      </w:pPr>
      <w:r w:rsidRPr="002D4956">
        <w:rPr>
          <w:rStyle w:val="bold"/>
        </w:rPr>
        <w:t>Debriefing</w:t>
      </w:r>
    </w:p>
    <w:p w14:paraId="757D5FE8" w14:textId="77777777" w:rsidR="007A0A55" w:rsidRPr="0004520A" w:rsidRDefault="007A0A55" w:rsidP="007A0A55">
      <w:r w:rsidRPr="0004520A">
        <w:t xml:space="preserve">The check pilot will debrief the candidate on their performance with respect to the items on the relevant </w:t>
      </w:r>
      <w:r>
        <w:t>f</w:t>
      </w:r>
      <w:r w:rsidRPr="0004520A">
        <w:t xml:space="preserve">orm 6 and complete the documentation as soon as possible. The HOTC is to </w:t>
      </w:r>
      <w:proofErr w:type="gramStart"/>
      <w:r w:rsidRPr="0004520A">
        <w:t>be notified</w:t>
      </w:r>
      <w:proofErr w:type="gramEnd"/>
      <w:r w:rsidRPr="0004520A">
        <w:t xml:space="preserve"> immediately of any failure to achieve competency.</w:t>
      </w:r>
    </w:p>
    <w:p w14:paraId="65D53FFD" w14:textId="77777777" w:rsidR="007A0A55" w:rsidRPr="0004520A" w:rsidRDefault="007A0A55" w:rsidP="007A0A55">
      <w:pPr>
        <w:pStyle w:val="Heading4"/>
      </w:pPr>
      <w:r w:rsidRPr="0004520A">
        <w:t>Differences training</w:t>
      </w:r>
    </w:p>
    <w:p w14:paraId="4104BEBA" w14:textId="77777777" w:rsidR="007A0A55" w:rsidRPr="002D4956" w:rsidRDefault="007A0A55" w:rsidP="0069157D">
      <w:pPr>
        <w:pStyle w:val="WarningBoxHeading"/>
        <w:rPr>
          <w:rStyle w:val="Strong"/>
          <w:b/>
          <w:bCs w:val="0"/>
        </w:rPr>
      </w:pPr>
      <w:r w:rsidRPr="002D4956">
        <w:rPr>
          <w:rStyle w:val="Strong"/>
          <w:b/>
          <w:bCs w:val="0"/>
        </w:rPr>
        <w:t>Sample text</w:t>
      </w:r>
    </w:p>
    <w:p w14:paraId="6E15BC09" w14:textId="4FD71A4F" w:rsidR="007A0A55" w:rsidRPr="0004520A" w:rsidRDefault="007A0A55" w:rsidP="007A0A55">
      <w:r w:rsidRPr="0004520A">
        <w:t xml:space="preserve">Where </w:t>
      </w:r>
      <w:r w:rsidRPr="002D4956">
        <w:rPr>
          <w:rStyle w:val="Authorinstruction"/>
        </w:rPr>
        <w:t>[Sample Aviation]</w:t>
      </w:r>
      <w:r w:rsidRPr="0004520A">
        <w:t xml:space="preserve"> operates variants of an aircraft that have minor differences any applicable familiarisation training for these aircraft may </w:t>
      </w:r>
      <w:proofErr w:type="gramStart"/>
      <w:r w:rsidRPr="0004520A">
        <w:t>be conducted</w:t>
      </w:r>
      <w:proofErr w:type="gramEnd"/>
      <w:r w:rsidRPr="0004520A">
        <w:t xml:space="preserve"> by a person approved by the HOTC.</w:t>
      </w:r>
    </w:p>
    <w:p w14:paraId="52DB96A3" w14:textId="77777777" w:rsidR="007A0A55" w:rsidRPr="002D4956" w:rsidRDefault="007A0A55" w:rsidP="002D4956">
      <w:pPr>
        <w:pStyle w:val="normalafterlisttable"/>
        <w:rPr>
          <w:rStyle w:val="bold"/>
        </w:rPr>
      </w:pPr>
      <w:r w:rsidRPr="002D4956">
        <w:rPr>
          <w:rStyle w:val="bold"/>
        </w:rPr>
        <w:t>CASR 61.200 Differences training</w:t>
      </w:r>
    </w:p>
    <w:p w14:paraId="4D2EBE4F" w14:textId="77777777" w:rsidR="007A0A55" w:rsidRPr="0004520A" w:rsidRDefault="007A0A55" w:rsidP="007A0A55">
      <w:r w:rsidRPr="0004520A">
        <w:t>For CASR 61.200 required differences training</w:t>
      </w:r>
      <w:r>
        <w:t>,</w:t>
      </w:r>
      <w:r w:rsidRPr="0004520A">
        <w:t xml:space="preserve"> the HOTC will select a Part 141 or Part 142 approved organisation or an approved person to provide the required training. At successful completion of the </w:t>
      </w:r>
      <w:r w:rsidRPr="0004520A">
        <w:lastRenderedPageBreak/>
        <w:t>training the Part 61 approved person or organisation will provide the crew member and the HOTC with a certificate of completion.</w:t>
      </w:r>
    </w:p>
    <w:p w14:paraId="1547C766" w14:textId="77777777" w:rsidR="007A0A55" w:rsidRPr="002D4956" w:rsidRDefault="007A0A55" w:rsidP="002D4956">
      <w:pPr>
        <w:pStyle w:val="normalafterlisttable"/>
        <w:rPr>
          <w:rStyle w:val="bold"/>
        </w:rPr>
      </w:pPr>
      <w:r w:rsidRPr="002D4956">
        <w:rPr>
          <w:rStyle w:val="bold"/>
        </w:rPr>
        <w:t>Familiarisation differences training</w:t>
      </w:r>
    </w:p>
    <w:p w14:paraId="7DB960B4" w14:textId="77777777" w:rsidR="007A0A55" w:rsidRPr="0004520A" w:rsidRDefault="007A0A55" w:rsidP="007A0A55">
      <w:r w:rsidRPr="0004520A">
        <w:t xml:space="preserve">Differences training </w:t>
      </w:r>
      <w:proofErr w:type="gramStart"/>
      <w:r w:rsidRPr="0004520A">
        <w:t>is required</w:t>
      </w:r>
      <w:proofErr w:type="gramEnd"/>
      <w:r w:rsidRPr="0004520A">
        <w:t xml:space="preserve"> if the pilot has demonstrated proficiency in a specific type and </w:t>
      </w:r>
      <w:r>
        <w:t>then is</w:t>
      </w:r>
      <w:r w:rsidRPr="0004520A">
        <w:t xml:space="preserve"> required to fly the same </w:t>
      </w:r>
      <w:r>
        <w:t xml:space="preserve">aircraft </w:t>
      </w:r>
      <w:r w:rsidRPr="0004520A">
        <w:t>type with the following differences:</w:t>
      </w:r>
    </w:p>
    <w:p w14:paraId="4BBFD2A0" w14:textId="77777777" w:rsidR="007A0A55" w:rsidRPr="007A0A55" w:rsidRDefault="007A0A55" w:rsidP="007A0A55">
      <w:pPr>
        <w:pStyle w:val="ListBullet"/>
      </w:pPr>
      <w:r>
        <w:t>e</w:t>
      </w:r>
      <w:r w:rsidRPr="007A0A55">
        <w:t xml:space="preserve">quipment such as avionics </w:t>
      </w:r>
    </w:p>
    <w:p w14:paraId="19001A12" w14:textId="77777777" w:rsidR="007A0A55" w:rsidRPr="007A0A55" w:rsidRDefault="007A0A55" w:rsidP="007A0A55">
      <w:pPr>
        <w:pStyle w:val="ListBullet"/>
      </w:pPr>
      <w:r>
        <w:t>e</w:t>
      </w:r>
      <w:r w:rsidRPr="007A0A55">
        <w:t xml:space="preserve">mergency and safety equipment </w:t>
      </w:r>
    </w:p>
    <w:p w14:paraId="33F4E521" w14:textId="77777777" w:rsidR="007A0A55" w:rsidRPr="007A0A55" w:rsidRDefault="007A0A55" w:rsidP="007A0A55">
      <w:pPr>
        <w:pStyle w:val="ListBullet"/>
      </w:pPr>
      <w:r>
        <w:t>e</w:t>
      </w:r>
      <w:r w:rsidRPr="007A0A55">
        <w:t>ngine differences</w:t>
      </w:r>
    </w:p>
    <w:p w14:paraId="5506EC7E" w14:textId="77777777" w:rsidR="007A0A55" w:rsidRPr="007A0A55" w:rsidRDefault="007A0A55" w:rsidP="007A0A55">
      <w:pPr>
        <w:pStyle w:val="ListBullet"/>
      </w:pPr>
      <w:r>
        <w:t>w</w:t>
      </w:r>
      <w:r w:rsidRPr="007A0A55">
        <w:t>eight and balance differences</w:t>
      </w:r>
    </w:p>
    <w:p w14:paraId="05AB7EE2" w14:textId="77777777" w:rsidR="007A0A55" w:rsidRPr="007A0A55" w:rsidRDefault="007A0A55" w:rsidP="007A0A55">
      <w:pPr>
        <w:pStyle w:val="ListBullet"/>
      </w:pPr>
      <w:r>
        <w:t>p</w:t>
      </w:r>
      <w:r w:rsidRPr="007A0A55">
        <w:t>erformance differences.</w:t>
      </w:r>
    </w:p>
    <w:p w14:paraId="1F2F672A" w14:textId="77777777" w:rsidR="007A0A55" w:rsidRPr="0004520A" w:rsidRDefault="007A0A55" w:rsidP="002D4956">
      <w:pPr>
        <w:pStyle w:val="normalafterlisttable"/>
      </w:pPr>
      <w:r w:rsidRPr="0004520A">
        <w:t>The HOTC will design a specific training program for the pilot.</w:t>
      </w:r>
    </w:p>
    <w:p w14:paraId="78957F89" w14:textId="77777777" w:rsidR="007A0A55" w:rsidRPr="0004520A" w:rsidRDefault="007A0A55" w:rsidP="007A0A55">
      <w:r w:rsidRPr="0004520A">
        <w:t>The training will address:</w:t>
      </w:r>
    </w:p>
    <w:p w14:paraId="1A4A9D56" w14:textId="77777777" w:rsidR="007A0A55" w:rsidRPr="007A0A55" w:rsidRDefault="007A0A55" w:rsidP="007A0A55">
      <w:pPr>
        <w:pStyle w:val="ListBullet"/>
      </w:pPr>
      <w:r>
        <w:t>l</w:t>
      </w:r>
      <w:r w:rsidRPr="007A0A55">
        <w:t>imitations or systems differences</w:t>
      </w:r>
    </w:p>
    <w:p w14:paraId="3B82BBBE" w14:textId="77777777" w:rsidR="007A0A55" w:rsidRPr="007A0A55" w:rsidRDefault="007A0A55" w:rsidP="007A0A55">
      <w:pPr>
        <w:pStyle w:val="ListBullet"/>
      </w:pPr>
      <w:r>
        <w:t>e</w:t>
      </w:r>
      <w:r w:rsidRPr="007A0A55">
        <w:t>quipment location and/or use differences</w:t>
      </w:r>
    </w:p>
    <w:p w14:paraId="21693726" w14:textId="0ADE78DB" w:rsidR="007A0A55" w:rsidRPr="007A0A55" w:rsidRDefault="007A0A55" w:rsidP="007A0A55">
      <w:pPr>
        <w:pStyle w:val="ListBullet"/>
      </w:pPr>
      <w:r>
        <w:t>n</w:t>
      </w:r>
      <w:r w:rsidRPr="007A0A55">
        <w:t>ormal or emergency procedures differences</w:t>
      </w:r>
      <w:r w:rsidR="00EA3A69">
        <w:t>.</w:t>
      </w:r>
    </w:p>
    <w:p w14:paraId="5C757F73" w14:textId="77777777" w:rsidR="007A0A55" w:rsidRPr="007A0A55" w:rsidRDefault="007A0A55" w:rsidP="002D4956">
      <w:pPr>
        <w:pStyle w:val="normalafterlisttable"/>
      </w:pPr>
      <w:r w:rsidRPr="0004520A">
        <w:t xml:space="preserve">Differences training and assessment will </w:t>
      </w:r>
      <w:proofErr w:type="gramStart"/>
      <w:r w:rsidRPr="0004520A">
        <w:t>be recorded</w:t>
      </w:r>
      <w:proofErr w:type="gramEnd"/>
      <w:r w:rsidRPr="0004520A">
        <w:t xml:space="preserve"> using </w:t>
      </w:r>
      <w:r w:rsidRPr="002D4956">
        <w:t>form</w:t>
      </w:r>
      <w:r w:rsidRPr="007A0A55">
        <w:rPr>
          <w:rStyle w:val="Emphasis"/>
        </w:rPr>
        <w:t xml:space="preserve"> </w:t>
      </w:r>
      <w:r w:rsidRPr="002D4956">
        <w:rPr>
          <w:rStyle w:val="bold"/>
        </w:rPr>
        <w:t>TC11 Differences training record</w:t>
      </w:r>
      <w:r w:rsidRPr="007A0A55">
        <w:t>.</w:t>
      </w:r>
    </w:p>
    <w:p w14:paraId="22A74608" w14:textId="77777777" w:rsidR="007A0A55" w:rsidRPr="0004520A" w:rsidRDefault="007A0A55" w:rsidP="007A0A55">
      <w:pPr>
        <w:pStyle w:val="Heading4"/>
      </w:pPr>
      <w:r w:rsidRPr="0004520A">
        <w:t>Line training and supervised line flying</w:t>
      </w:r>
    </w:p>
    <w:p w14:paraId="06365FED" w14:textId="77777777" w:rsidR="007A0A55" w:rsidRPr="002D4956" w:rsidRDefault="007A0A55" w:rsidP="00684C76">
      <w:pPr>
        <w:pStyle w:val="WarningBoxHeading"/>
        <w:rPr>
          <w:rStyle w:val="Strong"/>
          <w:b/>
          <w:bCs w:val="0"/>
        </w:rPr>
      </w:pPr>
      <w:r w:rsidRPr="002D4956">
        <w:rPr>
          <w:rStyle w:val="Strong"/>
          <w:b/>
          <w:bCs w:val="0"/>
        </w:rPr>
        <w:t>Sample text</w:t>
      </w:r>
    </w:p>
    <w:p w14:paraId="6F0AB15B" w14:textId="0F4617EB" w:rsidR="007A0A55" w:rsidRPr="0004520A" w:rsidRDefault="007A0A55" w:rsidP="007A0A55">
      <w:r w:rsidRPr="0004520A">
        <w:t xml:space="preserve">Line training that may </w:t>
      </w:r>
      <w:proofErr w:type="gramStart"/>
      <w:r w:rsidRPr="0004520A">
        <w:t>be carried</w:t>
      </w:r>
      <w:proofErr w:type="gramEnd"/>
      <w:r w:rsidRPr="0004520A">
        <w:t xml:space="preserve"> out on the ground is required </w:t>
      </w:r>
      <w:r>
        <w:t xml:space="preserve">for </w:t>
      </w:r>
      <w:r w:rsidRPr="0004520A">
        <w:t>non-aircraft specific items:</w:t>
      </w:r>
    </w:p>
    <w:p w14:paraId="0842DAFC" w14:textId="77777777" w:rsidR="007A0A55" w:rsidRPr="0004520A" w:rsidRDefault="007A0A55" w:rsidP="007A0A55">
      <w:pPr>
        <w:pStyle w:val="ListBullet"/>
      </w:pPr>
      <w:r>
        <w:t>s</w:t>
      </w:r>
      <w:r w:rsidRPr="0004520A">
        <w:t>afety management system:</w:t>
      </w:r>
    </w:p>
    <w:p w14:paraId="07D7B0D2" w14:textId="77777777" w:rsidR="007A0A55" w:rsidRPr="007A0A55" w:rsidRDefault="007A0A55" w:rsidP="007A0A55">
      <w:pPr>
        <w:pStyle w:val="ListBullet2"/>
      </w:pPr>
      <w:r>
        <w:t>r</w:t>
      </w:r>
      <w:r w:rsidRPr="007A0A55">
        <w:t>isk assessment processes</w:t>
      </w:r>
    </w:p>
    <w:p w14:paraId="78A70F66" w14:textId="77777777" w:rsidR="007A0A55" w:rsidRPr="007A0A55" w:rsidRDefault="007A0A55" w:rsidP="007A0A55">
      <w:pPr>
        <w:pStyle w:val="ListBullet2"/>
      </w:pPr>
      <w:r>
        <w:t>r</w:t>
      </w:r>
      <w:r w:rsidRPr="007A0A55">
        <w:t>isk management practices.</w:t>
      </w:r>
    </w:p>
    <w:p w14:paraId="3C06B537" w14:textId="77777777" w:rsidR="007A0A55" w:rsidRPr="0004520A" w:rsidRDefault="007A0A55" w:rsidP="007A0A55">
      <w:pPr>
        <w:pStyle w:val="ListBullet"/>
      </w:pPr>
      <w:r>
        <w:t>a</w:t>
      </w:r>
      <w:r w:rsidRPr="0004520A">
        <w:t>erodrome ground handling, aeroplane parking and public safety</w:t>
      </w:r>
      <w:r>
        <w:t>.</w:t>
      </w:r>
    </w:p>
    <w:p w14:paraId="6862CDE1" w14:textId="77777777" w:rsidR="007A0A55" w:rsidRPr="0004520A" w:rsidRDefault="007A0A55" w:rsidP="002D4956">
      <w:pPr>
        <w:pStyle w:val="normalafterlisttable"/>
      </w:pPr>
      <w:r w:rsidRPr="0004520A">
        <w:t>In-flight training:</w:t>
      </w:r>
    </w:p>
    <w:p w14:paraId="318114D8" w14:textId="77777777" w:rsidR="007A0A55" w:rsidRPr="0004520A" w:rsidRDefault="007A0A55" w:rsidP="002D4956">
      <w:pPr>
        <w:pStyle w:val="ListBullet"/>
      </w:pPr>
      <w:r w:rsidRPr="0004520A">
        <w:t xml:space="preserve">The pilot must </w:t>
      </w:r>
      <w:proofErr w:type="gramStart"/>
      <w:r w:rsidRPr="0004520A">
        <w:t>be trained</w:t>
      </w:r>
      <w:proofErr w:type="gramEnd"/>
      <w:r w:rsidRPr="0004520A">
        <w:t xml:space="preserve"> in the items on </w:t>
      </w:r>
      <w:r w:rsidRPr="002D4956">
        <w:t>form</w:t>
      </w:r>
      <w:r w:rsidRPr="00850C89">
        <w:rPr>
          <w:rStyle w:val="Emphasis"/>
        </w:rPr>
        <w:t xml:space="preserve"> </w:t>
      </w:r>
      <w:r w:rsidRPr="002D4956">
        <w:rPr>
          <w:rStyle w:val="bold"/>
        </w:rPr>
        <w:t>TC04A Flight crew member line training record</w:t>
      </w:r>
      <w:r>
        <w:t xml:space="preserve"> </w:t>
      </w:r>
      <w:r w:rsidRPr="0004520A">
        <w:t>in each type of aircraft to be operated unless the RPL process enables the HOTC to allow training on one</w:t>
      </w:r>
      <w:r>
        <w:t xml:space="preserve"> aircraft</w:t>
      </w:r>
      <w:r w:rsidRPr="0004520A">
        <w:t xml:space="preserve"> type to be recognised as satisfying the requirement for training on another type.</w:t>
      </w:r>
    </w:p>
    <w:p w14:paraId="40096FB8" w14:textId="4E8E4F6C" w:rsidR="007A0A55" w:rsidRPr="0004520A" w:rsidRDefault="007A0A55" w:rsidP="007A0A55">
      <w:pPr>
        <w:pStyle w:val="ListBullet"/>
      </w:pPr>
      <w:r w:rsidRPr="0004520A">
        <w:t xml:space="preserve">This training will need to </w:t>
      </w:r>
      <w:r>
        <w:t>occur</w:t>
      </w:r>
      <w:r w:rsidRPr="0004520A">
        <w:t xml:space="preserve"> during a line flight and may </w:t>
      </w:r>
      <w:proofErr w:type="gramStart"/>
      <w:r w:rsidRPr="0004520A">
        <w:t>be considered</w:t>
      </w:r>
      <w:proofErr w:type="gramEnd"/>
      <w:r w:rsidRPr="0004520A">
        <w:t xml:space="preserve"> ICUS.</w:t>
      </w:r>
    </w:p>
    <w:p w14:paraId="450FCA19" w14:textId="77777777" w:rsidR="007A0A55" w:rsidRPr="0004520A" w:rsidRDefault="007A0A55" w:rsidP="007A0A55">
      <w:pPr>
        <w:pStyle w:val="ListBullet"/>
      </w:pPr>
      <w:r w:rsidRPr="0004520A">
        <w:t>The training pilot will be PIC</w:t>
      </w:r>
      <w:r>
        <w:t xml:space="preserve"> for line training and supervised line flying</w:t>
      </w:r>
      <w:r w:rsidRPr="0004520A">
        <w:t>.</w:t>
      </w:r>
    </w:p>
    <w:p w14:paraId="09C8FC46" w14:textId="77777777" w:rsidR="007A0A55" w:rsidRPr="0004520A" w:rsidRDefault="007A0A55" w:rsidP="002D4956">
      <w:pPr>
        <w:pStyle w:val="normalafterlisttable"/>
      </w:pPr>
      <w:r w:rsidRPr="0004520A">
        <w:t xml:space="preserve">Line training </w:t>
      </w:r>
      <w:proofErr w:type="gramStart"/>
      <w:r w:rsidRPr="0004520A">
        <w:t>is designed</w:t>
      </w:r>
      <w:proofErr w:type="gramEnd"/>
      <w:r w:rsidRPr="0004520A">
        <w:t xml:space="preserve"> to expose flight crew to the real-world environment and the processes and procedures used by </w:t>
      </w:r>
      <w:r w:rsidRPr="002D4956">
        <w:rPr>
          <w:rStyle w:val="Authorinstruction"/>
        </w:rPr>
        <w:t>[Sample Aviation]</w:t>
      </w:r>
      <w:r w:rsidRPr="0004520A">
        <w:t xml:space="preserve"> in the aircraft. </w:t>
      </w:r>
    </w:p>
    <w:p w14:paraId="7E82BF13" w14:textId="6E37C091" w:rsidR="007A0A55" w:rsidRPr="0004520A" w:rsidRDefault="007A0A55" w:rsidP="007A0A55">
      <w:r>
        <w:t>A</w:t>
      </w:r>
      <w:r w:rsidRPr="0004520A">
        <w:t xml:space="preserve"> pilot must have the minimum supervised and total flight hours specified in the </w:t>
      </w:r>
      <w:r w:rsidRPr="002D4956">
        <w:rPr>
          <w:rStyle w:val="Authorinstruction"/>
        </w:rPr>
        <w:t>[Sample Aviation]</w:t>
      </w:r>
      <w:r w:rsidRPr="0004520A">
        <w:t xml:space="preserve"> exposition</w:t>
      </w:r>
      <w:r>
        <w:t>/operations manual</w:t>
      </w:r>
      <w:r w:rsidRPr="0004520A">
        <w:t xml:space="preserve"> section </w:t>
      </w:r>
      <w:r w:rsidRPr="002D4956">
        <w:rPr>
          <w:rStyle w:val="Authorinstruction"/>
        </w:rPr>
        <w:t>[XXX]</w:t>
      </w:r>
      <w:r w:rsidRPr="00850C89">
        <w:t xml:space="preserve"> </w:t>
      </w:r>
      <w:r w:rsidRPr="0004520A">
        <w:t xml:space="preserve">and will </w:t>
      </w:r>
      <w:r>
        <w:t xml:space="preserve">need to </w:t>
      </w:r>
      <w:r w:rsidRPr="0004520A">
        <w:t xml:space="preserve">meet </w:t>
      </w:r>
      <w:r>
        <w:t>the requirements of R</w:t>
      </w:r>
      <w:r w:rsidRPr="0004520A">
        <w:t>egulations 133.385, 135.395 and Subsection 23.08 of the Part 138 MOS</w:t>
      </w:r>
      <w:r>
        <w:t xml:space="preserve"> t</w:t>
      </w:r>
      <w:r w:rsidRPr="0004520A">
        <w:t xml:space="preserve">o act as </w:t>
      </w:r>
      <w:r>
        <w:t>PIC</w:t>
      </w:r>
      <w:r w:rsidRPr="0004520A">
        <w:t xml:space="preserve"> on a </w:t>
      </w:r>
      <w:r w:rsidRPr="002D4956">
        <w:rPr>
          <w:rStyle w:val="Authorinstruction"/>
        </w:rPr>
        <w:t>[Sample Aviation]</w:t>
      </w:r>
      <w:r w:rsidRPr="0004520A">
        <w:t xml:space="preserve"> flight.</w:t>
      </w:r>
    </w:p>
    <w:p w14:paraId="78E93E33" w14:textId="77777777" w:rsidR="007A0A55" w:rsidRPr="0004520A" w:rsidRDefault="007A0A55" w:rsidP="007A0A55">
      <w:r w:rsidRPr="0004520A">
        <w:t xml:space="preserve">Flight hours accrued during conversion training, proficiency checks, line training and line checks (where applicable) will count towards this total. If the pilot does not meet this requirement, additional supervised line flying as PICUS will </w:t>
      </w:r>
      <w:proofErr w:type="gramStart"/>
      <w:r w:rsidRPr="0004520A">
        <w:t>be undertaken</w:t>
      </w:r>
      <w:proofErr w:type="gramEnd"/>
      <w:r w:rsidRPr="0004520A">
        <w:t>.</w:t>
      </w:r>
    </w:p>
    <w:p w14:paraId="270425F0" w14:textId="34DF928B" w:rsidR="007A0A55" w:rsidRPr="0004520A" w:rsidRDefault="007A0A55" w:rsidP="007A0A55">
      <w:pPr>
        <w:pStyle w:val="Heading4"/>
      </w:pPr>
      <w:r w:rsidRPr="0004520A">
        <w:lastRenderedPageBreak/>
        <w:t>Line check</w:t>
      </w:r>
    </w:p>
    <w:p w14:paraId="653021F5" w14:textId="77777777" w:rsidR="007A0A55" w:rsidRPr="002D4956" w:rsidRDefault="007A0A55" w:rsidP="00684C76">
      <w:pPr>
        <w:pStyle w:val="WarningBoxHeading"/>
        <w:rPr>
          <w:rStyle w:val="Strong"/>
          <w:b/>
          <w:bCs w:val="0"/>
        </w:rPr>
      </w:pPr>
      <w:r w:rsidRPr="002D4956">
        <w:rPr>
          <w:rStyle w:val="Strong"/>
          <w:b/>
          <w:bCs w:val="0"/>
        </w:rPr>
        <w:t>Sample text</w:t>
      </w:r>
    </w:p>
    <w:p w14:paraId="02938F92" w14:textId="77777777" w:rsidR="007A0A55" w:rsidRPr="002D4956" w:rsidRDefault="007A0A55" w:rsidP="002D4956">
      <w:pPr>
        <w:pStyle w:val="normalafterlisttable"/>
        <w:rPr>
          <w:rStyle w:val="bold"/>
        </w:rPr>
      </w:pPr>
      <w:r w:rsidRPr="002D4956">
        <w:rPr>
          <w:rStyle w:val="bold"/>
        </w:rPr>
        <w:t>General</w:t>
      </w:r>
    </w:p>
    <w:p w14:paraId="71F7862A" w14:textId="77777777" w:rsidR="007A0A55" w:rsidRDefault="007A0A55" w:rsidP="007A0A55">
      <w:r w:rsidRPr="0004520A">
        <w:t xml:space="preserve">A line check </w:t>
      </w:r>
      <w:proofErr w:type="gramStart"/>
      <w:r w:rsidRPr="0004520A">
        <w:t>is required</w:t>
      </w:r>
      <w:proofErr w:type="gramEnd"/>
      <w:r w:rsidRPr="0004520A">
        <w:t xml:space="preserve"> prior to commencing unsupervised line operations. Additionally, the </w:t>
      </w:r>
      <w:r>
        <w:t xml:space="preserve">candidate </w:t>
      </w:r>
      <w:r w:rsidRPr="0004520A">
        <w:t xml:space="preserve">must have successfully completed </w:t>
      </w:r>
      <w:r>
        <w:t>their</w:t>
      </w:r>
      <w:r w:rsidRPr="00A820EB">
        <w:t xml:space="preserve"> </w:t>
      </w:r>
      <w:r>
        <w:t>FPMPC</w:t>
      </w:r>
      <w:r w:rsidRPr="0004520A">
        <w:t xml:space="preserve"> prior to commencing unsupervised line operations. The line check should be on a routine operation. The flight will </w:t>
      </w:r>
      <w:proofErr w:type="gramStart"/>
      <w:r w:rsidRPr="0004520A">
        <w:t>be conducted</w:t>
      </w:r>
      <w:proofErr w:type="gramEnd"/>
      <w:r w:rsidRPr="0004520A">
        <w:t xml:space="preserve"> with the candidate making all operational decisions about the conduct of the flight as if they were PIC. </w:t>
      </w:r>
    </w:p>
    <w:p w14:paraId="3FE2E6F5" w14:textId="77777777" w:rsidR="007A0A55" w:rsidRPr="0004520A" w:rsidRDefault="007A0A55" w:rsidP="002D4956">
      <w:r>
        <w:t>Flight crew members</w:t>
      </w:r>
      <w:r w:rsidRPr="0004520A">
        <w:t xml:space="preserve"> operating more than one </w:t>
      </w:r>
      <w:r>
        <w:t xml:space="preserve">aircraft </w:t>
      </w:r>
      <w:r w:rsidRPr="0004520A">
        <w:t xml:space="preserve">type will </w:t>
      </w:r>
      <w:proofErr w:type="gramStart"/>
      <w:r w:rsidRPr="0004520A">
        <w:t>be required</w:t>
      </w:r>
      <w:proofErr w:type="gramEnd"/>
      <w:r w:rsidRPr="0004520A">
        <w:t xml:space="preserve"> to </w:t>
      </w:r>
      <w:r>
        <w:t xml:space="preserve">meet the line flying </w:t>
      </w:r>
      <w:r w:rsidRPr="002506C1">
        <w:t>competenc</w:t>
      </w:r>
      <w:r>
        <w:t>e for</w:t>
      </w:r>
      <w:r w:rsidRPr="0004520A">
        <w:t xml:space="preserve"> each type flown. The HOTC may apply RPL for some items </w:t>
      </w:r>
      <w:r>
        <w:t>listed on</w:t>
      </w:r>
      <w:r w:rsidRPr="0004520A">
        <w:t xml:space="preserve"> </w:t>
      </w:r>
      <w:r w:rsidRPr="002D4956">
        <w:t>form</w:t>
      </w:r>
      <w:r w:rsidRPr="00557258">
        <w:rPr>
          <w:rStyle w:val="Emphasis"/>
        </w:rPr>
        <w:t xml:space="preserve"> </w:t>
      </w:r>
      <w:r w:rsidRPr="002D4956">
        <w:rPr>
          <w:rStyle w:val="bold"/>
        </w:rPr>
        <w:t>TC04B Flight crew member line check</w:t>
      </w:r>
      <w:r w:rsidRPr="007A0A55">
        <w:t xml:space="preserve"> </w:t>
      </w:r>
      <w:r w:rsidRPr="002D4956">
        <w:rPr>
          <w:rStyle w:val="bold"/>
        </w:rPr>
        <w:t>report</w:t>
      </w:r>
      <w:r w:rsidRPr="007A0A55">
        <w:t xml:space="preserve"> </w:t>
      </w:r>
      <w:r w:rsidRPr="0004520A">
        <w:t xml:space="preserve">where </w:t>
      </w:r>
      <w:r>
        <w:t>competence</w:t>
      </w:r>
      <w:r w:rsidRPr="0004520A">
        <w:t xml:space="preserve"> can </w:t>
      </w:r>
      <w:proofErr w:type="gramStart"/>
      <w:r w:rsidRPr="0004520A">
        <w:t>be successfully demonstrated</w:t>
      </w:r>
      <w:proofErr w:type="gramEnd"/>
      <w:r w:rsidRPr="0004520A">
        <w:t xml:space="preserve"> on </w:t>
      </w:r>
      <w:r>
        <w:t>another</w:t>
      </w:r>
      <w:r w:rsidRPr="0004520A">
        <w:t xml:space="preserve"> type.</w:t>
      </w:r>
    </w:p>
    <w:p w14:paraId="7EC30C8F" w14:textId="77777777" w:rsidR="007A0A55" w:rsidRPr="002D4956" w:rsidRDefault="007A0A55" w:rsidP="002D4956">
      <w:pPr>
        <w:pStyle w:val="normalafterlisttable"/>
        <w:rPr>
          <w:rStyle w:val="bold"/>
        </w:rPr>
      </w:pPr>
      <w:r w:rsidRPr="002D4956">
        <w:rPr>
          <w:rStyle w:val="bold"/>
        </w:rPr>
        <w:t>Scheduling</w:t>
      </w:r>
    </w:p>
    <w:p w14:paraId="1BC5B5B3" w14:textId="77777777" w:rsidR="007A0A55" w:rsidRPr="0004520A" w:rsidRDefault="007A0A55" w:rsidP="007A0A55">
      <w:r w:rsidRPr="0004520A">
        <w:t xml:space="preserve">The check pilot will ensure that the presence of another pilot can </w:t>
      </w:r>
      <w:proofErr w:type="gramStart"/>
      <w:r w:rsidRPr="0004520A">
        <w:t>be accommodated</w:t>
      </w:r>
      <w:proofErr w:type="gramEnd"/>
      <w:r w:rsidRPr="0004520A">
        <w:t xml:space="preserve">, </w:t>
      </w:r>
      <w:r>
        <w:t xml:space="preserve">and that </w:t>
      </w:r>
      <w:r w:rsidRPr="0004520A">
        <w:t xml:space="preserve">adequate time is scheduled prior to the flight to carry out the ground component of the check, and adequate time allowed after completion of the flight to debrief. </w:t>
      </w:r>
    </w:p>
    <w:p w14:paraId="0AD84F4D" w14:textId="77777777" w:rsidR="007A0A55" w:rsidRPr="002D4956" w:rsidRDefault="007A0A55" w:rsidP="002D4956">
      <w:pPr>
        <w:pStyle w:val="normalafterlisttable"/>
        <w:rPr>
          <w:rStyle w:val="bold"/>
        </w:rPr>
      </w:pPr>
      <w:r w:rsidRPr="002D4956">
        <w:rPr>
          <w:rStyle w:val="bold"/>
        </w:rPr>
        <w:t>Ground component</w:t>
      </w:r>
    </w:p>
    <w:p w14:paraId="2766E416" w14:textId="77777777" w:rsidR="007A0A55" w:rsidRPr="0004520A" w:rsidRDefault="007A0A55" w:rsidP="007A0A55">
      <w:r w:rsidRPr="0004520A">
        <w:t>The check pilot will brief the candidate, emphasising:</w:t>
      </w:r>
    </w:p>
    <w:p w14:paraId="3148F2CA" w14:textId="7DF23385" w:rsidR="007A0A55" w:rsidRPr="007A0A55" w:rsidRDefault="007A0A55" w:rsidP="007A0A55">
      <w:pPr>
        <w:pStyle w:val="ListBullet"/>
      </w:pPr>
      <w:r>
        <w:t>c</w:t>
      </w:r>
      <w:r w:rsidRPr="007A0A55">
        <w:t>andidate is PIC under supervision – the check pilot is PIC</w:t>
      </w:r>
    </w:p>
    <w:p w14:paraId="5696FE35" w14:textId="77777777" w:rsidR="007A0A55" w:rsidRPr="007A0A55" w:rsidRDefault="007A0A55" w:rsidP="007A0A55">
      <w:pPr>
        <w:pStyle w:val="ListBullet"/>
      </w:pPr>
      <w:r>
        <w:t>n</w:t>
      </w:r>
      <w:r w:rsidRPr="007A0A55">
        <w:t xml:space="preserve">o emergencies are to </w:t>
      </w:r>
      <w:proofErr w:type="gramStart"/>
      <w:r w:rsidRPr="007A0A55">
        <w:t>be simulated</w:t>
      </w:r>
      <w:proofErr w:type="gramEnd"/>
      <w:r w:rsidRPr="007A0A55">
        <w:t xml:space="preserve"> – actions to be taken in the event of an abnormal or emergency event a real emergency</w:t>
      </w:r>
    </w:p>
    <w:p w14:paraId="79A31463" w14:textId="77777777" w:rsidR="007A0A55" w:rsidRPr="007A0A55" w:rsidRDefault="007A0A55" w:rsidP="002D4956">
      <w:pPr>
        <w:pStyle w:val="ListBullet"/>
      </w:pPr>
      <w:r>
        <w:t>r</w:t>
      </w:r>
      <w:r w:rsidRPr="007A0A55">
        <w:t xml:space="preserve">eview the items to </w:t>
      </w:r>
      <w:proofErr w:type="gramStart"/>
      <w:r w:rsidRPr="007A0A55">
        <w:t>be checked</w:t>
      </w:r>
      <w:proofErr w:type="gramEnd"/>
      <w:r w:rsidRPr="007A0A55">
        <w:t xml:space="preserve">, the standards expected, and </w:t>
      </w:r>
      <w:r w:rsidRPr="002D4956">
        <w:t>form</w:t>
      </w:r>
      <w:r w:rsidRPr="007A0A55">
        <w:rPr>
          <w:rStyle w:val="Emphasis"/>
        </w:rPr>
        <w:t xml:space="preserve"> </w:t>
      </w:r>
      <w:r w:rsidRPr="002D4956">
        <w:rPr>
          <w:rStyle w:val="bold"/>
        </w:rPr>
        <w:t>TC04B Flight crew member line check report</w:t>
      </w:r>
    </w:p>
    <w:p w14:paraId="005211B4" w14:textId="77777777" w:rsidR="007A0A55" w:rsidRPr="007A0A55" w:rsidRDefault="007A0A55" w:rsidP="007A0A55">
      <w:pPr>
        <w:pStyle w:val="ListBullet"/>
      </w:pPr>
      <w:r>
        <w:t>p</w:t>
      </w:r>
      <w:r w:rsidRPr="007A0A55">
        <w:t>rocess in the event of a failure to achieve competency.</w:t>
      </w:r>
    </w:p>
    <w:p w14:paraId="677DE40E" w14:textId="77777777" w:rsidR="007A0A55" w:rsidRPr="0004520A" w:rsidRDefault="007A0A55" w:rsidP="002D4956">
      <w:pPr>
        <w:pStyle w:val="normalafterlisttable"/>
      </w:pPr>
      <w:r w:rsidRPr="0004520A">
        <w:t>The check pilot will review:</w:t>
      </w:r>
    </w:p>
    <w:p w14:paraId="63A2D9BB" w14:textId="77777777" w:rsidR="007A0A55" w:rsidRPr="007A0A55" w:rsidRDefault="007A0A55" w:rsidP="002D4956">
      <w:pPr>
        <w:pStyle w:val="ListBullet"/>
      </w:pPr>
      <w:r>
        <w:t>f</w:t>
      </w:r>
      <w:r w:rsidRPr="007A0A55">
        <w:t>light crew licence, medical, recency and flight and duty compliance</w:t>
      </w:r>
    </w:p>
    <w:p w14:paraId="7987D1B1" w14:textId="77777777" w:rsidR="007A0A55" w:rsidRPr="007A0A55" w:rsidRDefault="007A0A55" w:rsidP="002D4956">
      <w:pPr>
        <w:pStyle w:val="ListBullet"/>
      </w:pPr>
      <w:r>
        <w:t>f</w:t>
      </w:r>
      <w:r w:rsidRPr="007A0A55">
        <w:t>light preparation including weather and NOTAMs, flight planning and notification, passenger manifests and loading, fuel calculations and loading, and weight and balance calculations</w:t>
      </w:r>
    </w:p>
    <w:p w14:paraId="6A846FAE" w14:textId="77777777" w:rsidR="007A0A55" w:rsidRPr="007A0A55" w:rsidRDefault="007A0A55" w:rsidP="002D4956">
      <w:pPr>
        <w:pStyle w:val="ListBullet"/>
      </w:pPr>
      <w:r>
        <w:t>a</w:t>
      </w:r>
      <w:r w:rsidRPr="007A0A55">
        <w:t>ircraft serviceability and equipment, MEL status etc.</w:t>
      </w:r>
    </w:p>
    <w:p w14:paraId="75BD5421" w14:textId="77777777" w:rsidR="007A0A55" w:rsidRPr="007A0A55" w:rsidRDefault="007A0A55" w:rsidP="002D4956">
      <w:pPr>
        <w:pStyle w:val="ListBullet"/>
      </w:pPr>
      <w:r>
        <w:t>r</w:t>
      </w:r>
      <w:r w:rsidRPr="007A0A55">
        <w:t>isk assessment, threat and error management.</w:t>
      </w:r>
    </w:p>
    <w:p w14:paraId="7B5161BB" w14:textId="77777777" w:rsidR="007A0A55" w:rsidRPr="002D4956" w:rsidRDefault="007A0A55" w:rsidP="002D4956">
      <w:pPr>
        <w:pStyle w:val="normalafterlisttable"/>
        <w:rPr>
          <w:rStyle w:val="bold"/>
        </w:rPr>
      </w:pPr>
      <w:r w:rsidRPr="002D4956">
        <w:rPr>
          <w:rStyle w:val="bold"/>
        </w:rPr>
        <w:t>Flight component</w:t>
      </w:r>
    </w:p>
    <w:p w14:paraId="7C1F4AED" w14:textId="77777777" w:rsidR="007A0A55" w:rsidRPr="0004520A" w:rsidRDefault="007A0A55" w:rsidP="007A0A55">
      <w:r w:rsidRPr="0004520A">
        <w:t>The check pilot will observe the pre-flight inspection.</w:t>
      </w:r>
    </w:p>
    <w:p w14:paraId="578A5A03" w14:textId="77777777" w:rsidR="007A0A55" w:rsidRPr="0004520A" w:rsidRDefault="007A0A55" w:rsidP="007A0A55">
      <w:r>
        <w:t>If applicable, f</w:t>
      </w:r>
      <w:r w:rsidRPr="0004520A">
        <w:t xml:space="preserve">or an air transport flight, the check pilot will act as a passenger for check-in, loading, boarding, seating and briefings. </w:t>
      </w:r>
      <w:r>
        <w:t>T</w:t>
      </w:r>
      <w:r w:rsidRPr="0004520A">
        <w:t xml:space="preserve">hen </w:t>
      </w:r>
      <w:r>
        <w:t xml:space="preserve">they will </w:t>
      </w:r>
      <w:r w:rsidRPr="0004520A">
        <w:t>take their place in the non</w:t>
      </w:r>
      <w:r>
        <w:noBreakHyphen/>
      </w:r>
      <w:r w:rsidRPr="0004520A">
        <w:t>command seat.</w:t>
      </w:r>
    </w:p>
    <w:p w14:paraId="71ABFEED" w14:textId="77777777" w:rsidR="007A0A55" w:rsidRPr="0004520A" w:rsidRDefault="007A0A55" w:rsidP="007A0A55">
      <w:r w:rsidRPr="0004520A">
        <w:t>The check pilot will observe the candidate’s conduct only and observe sterile cockpit rules.</w:t>
      </w:r>
    </w:p>
    <w:p w14:paraId="6E5FC221" w14:textId="77777777" w:rsidR="007A0A55" w:rsidRPr="0004520A" w:rsidRDefault="007A0A55" w:rsidP="007A0A55">
      <w:r w:rsidRPr="0004520A">
        <w:t xml:space="preserve">No emergencies are to </w:t>
      </w:r>
      <w:proofErr w:type="gramStart"/>
      <w:r w:rsidRPr="0004520A">
        <w:t>be simulated</w:t>
      </w:r>
      <w:proofErr w:type="gramEnd"/>
      <w:r w:rsidRPr="0004520A">
        <w:t>.</w:t>
      </w:r>
    </w:p>
    <w:p w14:paraId="6AA76BE3" w14:textId="77777777" w:rsidR="007A0A55" w:rsidRPr="0004520A" w:rsidRDefault="007A0A55" w:rsidP="007A0A55">
      <w:r w:rsidRPr="0004520A">
        <w:t>If time permits in cruise when the candidate is not actively engaged in essential tasks, the check pilot may discuss potential scenario-based abnormal or emergency situations to gauge the candidate’s likely competence in these situations.</w:t>
      </w:r>
    </w:p>
    <w:p w14:paraId="33E2E611" w14:textId="77777777" w:rsidR="007A0A55" w:rsidRPr="0004520A" w:rsidRDefault="007A0A55" w:rsidP="007A0A55">
      <w:r w:rsidRPr="0004520A">
        <w:t>The check pilot will observe the post</w:t>
      </w:r>
      <w:r>
        <w:t>-</w:t>
      </w:r>
      <w:r w:rsidRPr="0004520A">
        <w:t>flight actions of the candidate.</w:t>
      </w:r>
    </w:p>
    <w:p w14:paraId="22A0E4A8" w14:textId="77777777" w:rsidR="007A0A55" w:rsidRPr="002D4956" w:rsidRDefault="007A0A55" w:rsidP="008627A7">
      <w:pPr>
        <w:pStyle w:val="normalafterlisttable"/>
        <w:keepNext/>
        <w:keepLines/>
        <w:rPr>
          <w:rStyle w:val="bold"/>
        </w:rPr>
      </w:pPr>
      <w:r w:rsidRPr="002D4956">
        <w:rPr>
          <w:rStyle w:val="bold"/>
        </w:rPr>
        <w:lastRenderedPageBreak/>
        <w:t>Debriefing</w:t>
      </w:r>
    </w:p>
    <w:p w14:paraId="1170C9A4" w14:textId="77777777" w:rsidR="007A0A55" w:rsidRPr="0004520A" w:rsidRDefault="007A0A55" w:rsidP="008627A7">
      <w:pPr>
        <w:keepNext/>
        <w:keepLines/>
      </w:pPr>
      <w:r w:rsidRPr="0004520A">
        <w:t xml:space="preserve">The check pilot will debrief the candidate on their performance with respect to the items on </w:t>
      </w:r>
      <w:r w:rsidRPr="002D4956">
        <w:t>form</w:t>
      </w:r>
      <w:r w:rsidRPr="006822B9">
        <w:rPr>
          <w:rStyle w:val="Emphasis"/>
        </w:rPr>
        <w:t xml:space="preserve"> </w:t>
      </w:r>
      <w:r w:rsidRPr="002D4956">
        <w:rPr>
          <w:rStyle w:val="bold"/>
        </w:rPr>
        <w:t xml:space="preserve">TC04B Flight crew member line check report </w:t>
      </w:r>
      <w:r w:rsidRPr="0004520A">
        <w:t xml:space="preserve">and complete the documentation as soon as possible. The HOTC is to </w:t>
      </w:r>
      <w:proofErr w:type="gramStart"/>
      <w:r w:rsidRPr="0004520A">
        <w:t>be notified</w:t>
      </w:r>
      <w:proofErr w:type="gramEnd"/>
      <w:r w:rsidRPr="0004520A">
        <w:t xml:space="preserve"> immediately of any failure to achieve competency.</w:t>
      </w:r>
    </w:p>
    <w:p w14:paraId="2EF44C6E" w14:textId="31CF3BCB" w:rsidR="007A0A55" w:rsidRPr="0004520A" w:rsidRDefault="007A0A55" w:rsidP="007A0A55">
      <w:pPr>
        <w:pStyle w:val="Heading4"/>
      </w:pPr>
      <w:r w:rsidRPr="0004520A">
        <w:t>Recurrent training and checking</w:t>
      </w:r>
    </w:p>
    <w:p w14:paraId="6D24E61C" w14:textId="77777777" w:rsidR="007A0A55" w:rsidRPr="002D4956" w:rsidRDefault="007A0A55" w:rsidP="00684C76">
      <w:pPr>
        <w:pStyle w:val="WarningBoxHeading"/>
        <w:rPr>
          <w:rStyle w:val="Strong"/>
          <w:b/>
          <w:bCs w:val="0"/>
        </w:rPr>
      </w:pPr>
      <w:r w:rsidRPr="002D4956">
        <w:rPr>
          <w:rStyle w:val="Strong"/>
          <w:b/>
          <w:bCs w:val="0"/>
        </w:rPr>
        <w:t>Sample text</w:t>
      </w:r>
    </w:p>
    <w:p w14:paraId="3B9CAB52" w14:textId="77777777" w:rsidR="007A0A55" w:rsidRPr="002D4956" w:rsidRDefault="007A0A55" w:rsidP="002D4956">
      <w:pPr>
        <w:pStyle w:val="normalafterlisttable"/>
        <w:rPr>
          <w:rStyle w:val="bold"/>
        </w:rPr>
      </w:pPr>
      <w:r w:rsidRPr="002D4956">
        <w:rPr>
          <w:rStyle w:val="bold"/>
        </w:rPr>
        <w:t>Recurrent general emergency competency check</w:t>
      </w:r>
    </w:p>
    <w:p w14:paraId="0465390B" w14:textId="77777777" w:rsidR="007A0A55" w:rsidRPr="0004520A" w:rsidRDefault="007A0A55" w:rsidP="007A0A55">
      <w:r w:rsidRPr="0004520A">
        <w:t>Each flight crew member must complete the general emergency check of competency every 12</w:t>
      </w:r>
      <w:r>
        <w:t> </w:t>
      </w:r>
      <w:r w:rsidRPr="0004520A">
        <w:t xml:space="preserve">months. The in-water practical component need only </w:t>
      </w:r>
      <w:proofErr w:type="gramStart"/>
      <w:r w:rsidRPr="0004520A">
        <w:t>be conducted</w:t>
      </w:r>
      <w:proofErr w:type="gramEnd"/>
      <w:r w:rsidRPr="0004520A">
        <w:t xml:space="preserve"> on the first occasion the flight crew member </w:t>
      </w:r>
      <w:r>
        <w:t xml:space="preserve">successfully </w:t>
      </w:r>
      <w:r w:rsidRPr="0004520A">
        <w:t>carries out the check.</w:t>
      </w:r>
    </w:p>
    <w:p w14:paraId="3A49FCB7" w14:textId="73439103" w:rsidR="007A0A55" w:rsidRPr="0004520A" w:rsidRDefault="007A0A55" w:rsidP="007A0A55">
      <w:r w:rsidRPr="0004520A">
        <w:t xml:space="preserve">Life raft and HUET </w:t>
      </w:r>
      <w:r w:rsidR="0018502C">
        <w:t xml:space="preserve">training and </w:t>
      </w:r>
      <w:r w:rsidRPr="0004520A">
        <w:t xml:space="preserve">checks </w:t>
      </w:r>
      <w:proofErr w:type="gramStart"/>
      <w:r w:rsidRPr="0004520A">
        <w:t>are required</w:t>
      </w:r>
      <w:proofErr w:type="gramEnd"/>
      <w:r w:rsidRPr="0004520A">
        <w:t xml:space="preserve"> every </w:t>
      </w:r>
      <w:r>
        <w:t>3</w:t>
      </w:r>
      <w:r w:rsidRPr="0004520A">
        <w:t xml:space="preserve"> years.</w:t>
      </w:r>
    </w:p>
    <w:p w14:paraId="4370C847" w14:textId="77777777" w:rsidR="007A0A55" w:rsidRPr="0004520A" w:rsidRDefault="007A0A55" w:rsidP="002D4956">
      <w:r>
        <w:t>Flight crew members</w:t>
      </w:r>
      <w:r w:rsidRPr="0004520A">
        <w:t xml:space="preserve"> operating more than one </w:t>
      </w:r>
      <w:r>
        <w:t xml:space="preserve">aircraft </w:t>
      </w:r>
      <w:r w:rsidRPr="0004520A">
        <w:t xml:space="preserve">type will </w:t>
      </w:r>
      <w:proofErr w:type="gramStart"/>
      <w:r w:rsidRPr="0004520A">
        <w:t>be required</w:t>
      </w:r>
      <w:proofErr w:type="gramEnd"/>
      <w:r w:rsidRPr="0004520A">
        <w:t xml:space="preserve"> to demonstrate ongoing </w:t>
      </w:r>
      <w:r w:rsidRPr="002506C1">
        <w:t>general emergency competenc</w:t>
      </w:r>
      <w:r>
        <w:t>e for</w:t>
      </w:r>
      <w:r w:rsidRPr="0004520A">
        <w:t xml:space="preserve"> each type flown. The HOTC may apply RPL for some items </w:t>
      </w:r>
      <w:r>
        <w:t xml:space="preserve">listed on </w:t>
      </w:r>
      <w:r w:rsidRPr="002D4956">
        <w:t>form</w:t>
      </w:r>
      <w:r w:rsidRPr="004D61C5">
        <w:rPr>
          <w:rStyle w:val="Emphasis"/>
        </w:rPr>
        <w:t xml:space="preserve"> </w:t>
      </w:r>
      <w:r w:rsidRPr="002D4956">
        <w:rPr>
          <w:rStyle w:val="bold"/>
        </w:rPr>
        <w:t>TC02B General emergency check of competency report</w:t>
      </w:r>
      <w:r w:rsidRPr="007A0A55">
        <w:t xml:space="preserve"> </w:t>
      </w:r>
      <w:r w:rsidRPr="0004520A">
        <w:t xml:space="preserve">where the </w:t>
      </w:r>
      <w:r>
        <w:t>flight crew member’s competence</w:t>
      </w:r>
      <w:r w:rsidRPr="0004520A">
        <w:t xml:space="preserve"> can </w:t>
      </w:r>
      <w:proofErr w:type="gramStart"/>
      <w:r w:rsidRPr="0004520A">
        <w:t>be successfully demonstrated</w:t>
      </w:r>
      <w:proofErr w:type="gramEnd"/>
      <w:r w:rsidRPr="0004520A">
        <w:t xml:space="preserve"> on </w:t>
      </w:r>
      <w:r>
        <w:t>another</w:t>
      </w:r>
      <w:r w:rsidRPr="0004520A">
        <w:t xml:space="preserve"> type. Where the aircraft are substantively similar, the HOTC will determine if the requirement can </w:t>
      </w:r>
      <w:proofErr w:type="gramStart"/>
      <w:r w:rsidRPr="0004520A">
        <w:t>be met</w:t>
      </w:r>
      <w:proofErr w:type="gramEnd"/>
      <w:r w:rsidRPr="0004520A">
        <w:t xml:space="preserve"> by a single check with oral questions covering system differences.</w:t>
      </w:r>
    </w:p>
    <w:p w14:paraId="58C036CA" w14:textId="77777777" w:rsidR="007A0A55" w:rsidRPr="002D4956" w:rsidRDefault="007A0A55" w:rsidP="002D4956">
      <w:pPr>
        <w:pStyle w:val="normalafterlisttable"/>
        <w:rPr>
          <w:rStyle w:val="bold"/>
        </w:rPr>
      </w:pPr>
      <w:r w:rsidRPr="002D4956">
        <w:rPr>
          <w:rStyle w:val="bold"/>
        </w:rPr>
        <w:t>Recurrent flight crew member proficiency check</w:t>
      </w:r>
    </w:p>
    <w:p w14:paraId="6102CBE8" w14:textId="77777777" w:rsidR="007A0A55" w:rsidRPr="002D4956" w:rsidRDefault="007A0A55" w:rsidP="002D4956">
      <w:pPr>
        <w:pStyle w:val="normalafterlisttable"/>
        <w:rPr>
          <w:rStyle w:val="bold"/>
        </w:rPr>
      </w:pPr>
      <w:r w:rsidRPr="002D4956">
        <w:rPr>
          <w:rStyle w:val="bold"/>
        </w:rPr>
        <w:t xml:space="preserve">Part 133, Part 135, and Part 138 operations when a training and checking system </w:t>
      </w:r>
      <w:proofErr w:type="gramStart"/>
      <w:r w:rsidRPr="002D4956">
        <w:rPr>
          <w:rStyle w:val="bold"/>
        </w:rPr>
        <w:t>is required</w:t>
      </w:r>
      <w:proofErr w:type="gramEnd"/>
    </w:p>
    <w:p w14:paraId="43556C08" w14:textId="77777777" w:rsidR="007A0A55" w:rsidRPr="002D4956" w:rsidRDefault="007A0A55" w:rsidP="002D4956">
      <w:pPr>
        <w:pStyle w:val="normalafterlisttable"/>
        <w:rPr>
          <w:rStyle w:val="bold"/>
        </w:rPr>
      </w:pPr>
      <w:r w:rsidRPr="002D4956">
        <w:rPr>
          <w:rStyle w:val="bold"/>
        </w:rPr>
        <w:t>VFR by day</w:t>
      </w:r>
    </w:p>
    <w:p w14:paraId="3F1E4633" w14:textId="77777777" w:rsidR="007A0A55" w:rsidRPr="0004520A" w:rsidRDefault="007A0A55" w:rsidP="007A0A55">
      <w:r>
        <w:t>Six </w:t>
      </w:r>
      <w:r w:rsidRPr="0004520A">
        <w:t>months after commencing unsupervised line operations</w:t>
      </w:r>
      <w:r>
        <w:t>,</w:t>
      </w:r>
      <w:r w:rsidRPr="0004520A">
        <w:t xml:space="preserve"> </w:t>
      </w:r>
      <w:r>
        <w:t>e</w:t>
      </w:r>
      <w:r w:rsidRPr="0004520A">
        <w:t>ach flight crew member must complete a recurrent flight crew member proficiency check and then every 12 months.</w:t>
      </w:r>
    </w:p>
    <w:p w14:paraId="0777DD76" w14:textId="77777777" w:rsidR="007A0A55" w:rsidRPr="002D4956" w:rsidRDefault="007A0A55" w:rsidP="002D4956">
      <w:pPr>
        <w:pStyle w:val="normalafterlisttable"/>
        <w:rPr>
          <w:rStyle w:val="bold"/>
        </w:rPr>
      </w:pPr>
      <w:r w:rsidRPr="002D4956">
        <w:rPr>
          <w:rStyle w:val="bold"/>
        </w:rPr>
        <w:t>IFR flights and night VFR flights</w:t>
      </w:r>
    </w:p>
    <w:p w14:paraId="1C779D8F" w14:textId="300F728D" w:rsidR="007A0A55" w:rsidRPr="0004520A" w:rsidRDefault="007A0A55" w:rsidP="007A0A55">
      <w:r>
        <w:t>Six</w:t>
      </w:r>
      <w:r w:rsidRPr="0004520A">
        <w:t xml:space="preserve"> months after commencing unsupervised line operations</w:t>
      </w:r>
      <w:r>
        <w:t>, e</w:t>
      </w:r>
      <w:r w:rsidRPr="0004520A">
        <w:t>ach flight crew member must complete a recurrent flight crew member proficiency check and then every 6 months.</w:t>
      </w:r>
    </w:p>
    <w:p w14:paraId="33E43870" w14:textId="77777777" w:rsidR="007A0A55" w:rsidRPr="002D4956" w:rsidRDefault="007A0A55" w:rsidP="002D4956">
      <w:pPr>
        <w:pStyle w:val="normalafterlisttable"/>
        <w:rPr>
          <w:rStyle w:val="bold"/>
        </w:rPr>
      </w:pPr>
      <w:r w:rsidRPr="002D4956">
        <w:rPr>
          <w:rStyle w:val="bold"/>
        </w:rPr>
        <w:t xml:space="preserve">Part 138 operations when a training and checking system </w:t>
      </w:r>
      <w:proofErr w:type="gramStart"/>
      <w:r w:rsidRPr="002D4956">
        <w:rPr>
          <w:rStyle w:val="bold"/>
        </w:rPr>
        <w:t>is not required</w:t>
      </w:r>
      <w:proofErr w:type="gramEnd"/>
    </w:p>
    <w:p w14:paraId="5555F116" w14:textId="77777777" w:rsidR="007A0A55" w:rsidRPr="0004520A" w:rsidRDefault="007A0A55" w:rsidP="007A0A55">
      <w:r>
        <w:t>Every 12 months e</w:t>
      </w:r>
      <w:r w:rsidRPr="0004520A">
        <w:t>ach flight crew member must complete a recurrent flight crew member proficiency check.</w:t>
      </w:r>
    </w:p>
    <w:p w14:paraId="5D0EAF02" w14:textId="77777777" w:rsidR="007A0A55" w:rsidRPr="002D4956" w:rsidRDefault="007A0A55" w:rsidP="002D4956">
      <w:pPr>
        <w:pStyle w:val="normalafterlisttable"/>
        <w:rPr>
          <w:rStyle w:val="bold"/>
        </w:rPr>
      </w:pPr>
      <w:r w:rsidRPr="002D4956">
        <w:rPr>
          <w:rStyle w:val="bold"/>
        </w:rPr>
        <w:t>Flight crew members operating both single-engine and multi-engine classes</w:t>
      </w:r>
    </w:p>
    <w:p w14:paraId="175CCDA6" w14:textId="7F456914" w:rsidR="007A0A55" w:rsidRPr="0004520A" w:rsidRDefault="007A0A55" w:rsidP="002D4956">
      <w:r>
        <w:t>Flight crew members</w:t>
      </w:r>
      <w:r w:rsidRPr="0004520A">
        <w:t xml:space="preserve"> operating both single-engine and multi-engine class aircraft </w:t>
      </w:r>
      <w:proofErr w:type="gramStart"/>
      <w:r>
        <w:t>are</w:t>
      </w:r>
      <w:r w:rsidRPr="0004520A">
        <w:t xml:space="preserve"> required</w:t>
      </w:r>
      <w:proofErr w:type="gramEnd"/>
      <w:r w:rsidRPr="0004520A">
        <w:t xml:space="preserve"> to </w:t>
      </w:r>
      <w:r>
        <w:t>demonstrate</w:t>
      </w:r>
      <w:r w:rsidRPr="0004520A">
        <w:t xml:space="preserve"> proficiency </w:t>
      </w:r>
      <w:r>
        <w:t>i</w:t>
      </w:r>
      <w:r w:rsidRPr="0004520A">
        <w:t xml:space="preserve">n each class of aircraft. The HOTC may apply RPL for some items </w:t>
      </w:r>
      <w:r>
        <w:t xml:space="preserve">listed on </w:t>
      </w:r>
      <w:r w:rsidRPr="002D4956">
        <w:t>form</w:t>
      </w:r>
      <w:r w:rsidRPr="007A0A55">
        <w:t xml:space="preserve"> </w:t>
      </w:r>
      <w:r w:rsidRPr="002D4956">
        <w:rPr>
          <w:rStyle w:val="bold"/>
        </w:rPr>
        <w:t>6A, 6B, 6C or 6D</w:t>
      </w:r>
      <w:r w:rsidRPr="007A0A55">
        <w:rPr>
          <w:rStyle w:val="Emphasis"/>
        </w:rPr>
        <w:t xml:space="preserve"> </w:t>
      </w:r>
      <w:r w:rsidRPr="00453E6E">
        <w:t>(as appropriate</w:t>
      </w:r>
      <w:r w:rsidRPr="002D4956">
        <w:rPr>
          <w:rStyle w:val="bold"/>
        </w:rPr>
        <w:t>) flight crew member proficiency check report</w:t>
      </w:r>
      <w:r w:rsidRPr="00DC40F1">
        <w:t xml:space="preserve"> </w:t>
      </w:r>
      <w:r>
        <w:t>to</w:t>
      </w:r>
      <w:r w:rsidRPr="0004520A">
        <w:t xml:space="preserve"> determine which competencies can </w:t>
      </w:r>
      <w:proofErr w:type="gramStart"/>
      <w:r w:rsidRPr="0004520A">
        <w:t>be demonstrated</w:t>
      </w:r>
      <w:proofErr w:type="gramEnd"/>
      <w:r w:rsidRPr="0004520A">
        <w:t xml:space="preserve"> in </w:t>
      </w:r>
      <w:r>
        <w:t>one</w:t>
      </w:r>
      <w:r w:rsidRPr="0004520A">
        <w:t xml:space="preserve"> class and need not be repeated in the </w:t>
      </w:r>
      <w:r>
        <w:t>other</w:t>
      </w:r>
      <w:r w:rsidRPr="0004520A">
        <w:t xml:space="preserve"> class.</w:t>
      </w:r>
    </w:p>
    <w:p w14:paraId="5E4A1EB0" w14:textId="77777777" w:rsidR="007A0A55" w:rsidRPr="002D4956" w:rsidRDefault="007A0A55" w:rsidP="002D4956">
      <w:pPr>
        <w:pStyle w:val="normalafterlisttable"/>
        <w:rPr>
          <w:rStyle w:val="bold"/>
        </w:rPr>
      </w:pPr>
      <w:r w:rsidRPr="002D4956">
        <w:rPr>
          <w:rStyle w:val="bold"/>
        </w:rPr>
        <w:t>Flight crew members operating multiple aircraft types</w:t>
      </w:r>
    </w:p>
    <w:p w14:paraId="5C88276B" w14:textId="54F259F5" w:rsidR="007A0A55" w:rsidRPr="0004520A" w:rsidRDefault="007A0A55" w:rsidP="002D4956">
      <w:r>
        <w:t>Flight crew members</w:t>
      </w:r>
      <w:r w:rsidRPr="0004520A">
        <w:t xml:space="preserve"> operating </w:t>
      </w:r>
      <w:r>
        <w:t>multiple aircraft types</w:t>
      </w:r>
      <w:r w:rsidRPr="0004520A">
        <w:t xml:space="preserve"> </w:t>
      </w:r>
      <w:proofErr w:type="gramStart"/>
      <w:r>
        <w:t xml:space="preserve">are </w:t>
      </w:r>
      <w:r w:rsidRPr="0004520A">
        <w:t>required</w:t>
      </w:r>
      <w:proofErr w:type="gramEnd"/>
      <w:r w:rsidRPr="0004520A">
        <w:t xml:space="preserve"> to </w:t>
      </w:r>
      <w:r>
        <w:t>demonstrate</w:t>
      </w:r>
      <w:r w:rsidRPr="0004520A">
        <w:t xml:space="preserve"> proficiency </w:t>
      </w:r>
      <w:r>
        <w:t>i</w:t>
      </w:r>
      <w:r w:rsidRPr="0004520A">
        <w:t xml:space="preserve">n each </w:t>
      </w:r>
      <w:r>
        <w:t>type</w:t>
      </w:r>
      <w:r w:rsidRPr="0004520A">
        <w:t xml:space="preserve">. The HOTC may apply RPL for some items </w:t>
      </w:r>
      <w:r>
        <w:t xml:space="preserve">listed on </w:t>
      </w:r>
      <w:r w:rsidRPr="002D4956">
        <w:t>form</w:t>
      </w:r>
      <w:r w:rsidRPr="007A0A55">
        <w:t xml:space="preserve"> </w:t>
      </w:r>
      <w:r w:rsidRPr="002D4956">
        <w:rPr>
          <w:rStyle w:val="bold"/>
        </w:rPr>
        <w:t>6A, 6B, 6C or 6D</w:t>
      </w:r>
      <w:r w:rsidRPr="007A0A55">
        <w:rPr>
          <w:rStyle w:val="Emphasis"/>
        </w:rPr>
        <w:t xml:space="preserve"> </w:t>
      </w:r>
      <w:r w:rsidRPr="00EA5BED">
        <w:t>(</w:t>
      </w:r>
      <w:r w:rsidRPr="00453E6E">
        <w:t>as appropriate)</w:t>
      </w:r>
      <w:r>
        <w:t xml:space="preserve"> </w:t>
      </w:r>
      <w:r w:rsidRPr="002D4956">
        <w:rPr>
          <w:rStyle w:val="bold"/>
        </w:rPr>
        <w:t>flight crew member proficiency check report</w:t>
      </w:r>
      <w:r w:rsidRPr="00DC40F1">
        <w:t xml:space="preserve"> </w:t>
      </w:r>
      <w:r>
        <w:t>to</w:t>
      </w:r>
      <w:r w:rsidRPr="0004520A">
        <w:t xml:space="preserve"> determine which competencies can </w:t>
      </w:r>
      <w:proofErr w:type="gramStart"/>
      <w:r w:rsidRPr="0004520A">
        <w:t>be demonstrated</w:t>
      </w:r>
      <w:proofErr w:type="gramEnd"/>
      <w:r w:rsidRPr="0004520A">
        <w:t xml:space="preserve"> in </w:t>
      </w:r>
      <w:r>
        <w:t>one</w:t>
      </w:r>
      <w:r w:rsidRPr="0004520A">
        <w:t xml:space="preserve"> </w:t>
      </w:r>
      <w:r>
        <w:t>aircraft type</w:t>
      </w:r>
      <w:r w:rsidRPr="0004520A">
        <w:t xml:space="preserve"> and need not be repeated in </w:t>
      </w:r>
      <w:r>
        <w:t>another</w:t>
      </w:r>
      <w:r w:rsidRPr="0004520A">
        <w:t xml:space="preserve"> </w:t>
      </w:r>
      <w:r>
        <w:t>type</w:t>
      </w:r>
      <w:r w:rsidRPr="0004520A">
        <w:t>.</w:t>
      </w:r>
    </w:p>
    <w:p w14:paraId="6E5D19C5" w14:textId="77777777" w:rsidR="007A0A55" w:rsidRPr="002D4956" w:rsidRDefault="007A0A55" w:rsidP="008627A7">
      <w:pPr>
        <w:pStyle w:val="normalafterlisttable"/>
        <w:keepNext/>
        <w:keepLines/>
        <w:rPr>
          <w:rStyle w:val="bold"/>
        </w:rPr>
      </w:pPr>
      <w:r w:rsidRPr="002D4956">
        <w:rPr>
          <w:rStyle w:val="bold"/>
        </w:rPr>
        <w:lastRenderedPageBreak/>
        <w:t>Recurrent flight crew member proficiency check – additional items for flight crew members who operate from both the command and non-command seat</w:t>
      </w:r>
    </w:p>
    <w:p w14:paraId="04B29BF9" w14:textId="4D8D8218" w:rsidR="007A0A55" w:rsidRPr="0004520A" w:rsidRDefault="007A0A55" w:rsidP="008627A7">
      <w:pPr>
        <w:keepNext/>
        <w:keepLines/>
      </w:pPr>
      <w:r>
        <w:t>Flight crew members</w:t>
      </w:r>
      <w:r w:rsidRPr="0004520A">
        <w:t xml:space="preserve"> required to conduct command or PICUS duties from </w:t>
      </w:r>
      <w:r>
        <w:t>either</w:t>
      </w:r>
      <w:r w:rsidRPr="0004520A">
        <w:t xml:space="preserve"> the command </w:t>
      </w:r>
      <w:r>
        <w:t>or</w:t>
      </w:r>
      <w:r w:rsidRPr="0004520A">
        <w:t xml:space="preserve"> non</w:t>
      </w:r>
      <w:r w:rsidR="009B155A">
        <w:noBreakHyphen/>
      </w:r>
      <w:r w:rsidRPr="0004520A">
        <w:t xml:space="preserve">command seats must </w:t>
      </w:r>
      <w:r>
        <w:t>complete both:</w:t>
      </w:r>
    </w:p>
    <w:p w14:paraId="5316473E" w14:textId="77777777" w:rsidR="007A0A55" w:rsidRPr="007A0A55" w:rsidRDefault="007A0A55" w:rsidP="002D4956">
      <w:pPr>
        <w:pStyle w:val="List2Numbered1"/>
      </w:pPr>
      <w:r>
        <w:t>a</w:t>
      </w:r>
      <w:r w:rsidRPr="007A0A55">
        <w:t xml:space="preserve"> proficiency check in the command seat</w:t>
      </w:r>
    </w:p>
    <w:p w14:paraId="18B800AC" w14:textId="77777777" w:rsidR="007A0A55" w:rsidRPr="007A0A55" w:rsidRDefault="007A0A55" w:rsidP="002D4956">
      <w:pPr>
        <w:pStyle w:val="List2Numbered1"/>
      </w:pPr>
      <w:r>
        <w:t>a</w:t>
      </w:r>
      <w:r w:rsidRPr="007A0A55">
        <w:t>ll relevant parts of the proficiency check applicable to their duties in the non</w:t>
      </w:r>
      <w:r w:rsidRPr="007A0A55">
        <w:noBreakHyphen/>
        <w:t>command seat.</w:t>
      </w:r>
    </w:p>
    <w:p w14:paraId="65FE9695" w14:textId="77777777" w:rsidR="007A0A55" w:rsidRPr="0004520A" w:rsidRDefault="007A0A55" w:rsidP="002D4956">
      <w:pPr>
        <w:pStyle w:val="normalafterlisttable"/>
      </w:pPr>
      <w:r w:rsidRPr="0004520A">
        <w:t>The HOTC will determine what</w:t>
      </w:r>
      <w:r w:rsidRPr="00EF0913">
        <w:t xml:space="preserve"> </w:t>
      </w:r>
      <w:r>
        <w:t>topics and items</w:t>
      </w:r>
      <w:r w:rsidRPr="0004520A" w:rsidDel="003B4CB8">
        <w:t xml:space="preserve"> </w:t>
      </w:r>
      <w:r w:rsidRPr="0004520A">
        <w:t xml:space="preserve">can </w:t>
      </w:r>
      <w:proofErr w:type="gramStart"/>
      <w:r w:rsidRPr="0004520A">
        <w:t>be demonstrated</w:t>
      </w:r>
      <w:proofErr w:type="gramEnd"/>
      <w:r w:rsidRPr="0004520A">
        <w:t xml:space="preserve"> from either seat that do not need to be </w:t>
      </w:r>
      <w:r w:rsidRPr="0004520A" w:rsidDel="00247990">
        <w:t xml:space="preserve">conducted </w:t>
      </w:r>
      <w:r w:rsidRPr="0004520A">
        <w:t>from both seats and adjust the proficiency check content accordingly.</w:t>
      </w:r>
    </w:p>
    <w:p w14:paraId="72E3B2A2" w14:textId="77777777" w:rsidR="007A0A55" w:rsidRPr="002D4956" w:rsidRDefault="007A0A55" w:rsidP="002D4956">
      <w:pPr>
        <w:pStyle w:val="normalafterlisttable"/>
        <w:rPr>
          <w:rStyle w:val="bold"/>
        </w:rPr>
      </w:pPr>
      <w:r w:rsidRPr="002D4956">
        <w:rPr>
          <w:rStyle w:val="bold"/>
        </w:rPr>
        <w:t>Check due date flexibility</w:t>
      </w:r>
    </w:p>
    <w:p w14:paraId="2448EF42" w14:textId="77777777" w:rsidR="007A0A55" w:rsidRPr="0004520A" w:rsidRDefault="007A0A55" w:rsidP="007A0A55">
      <w:r w:rsidRPr="0004520A">
        <w:t xml:space="preserve">The due date for the recurrent checks will be based on the initial check date. For checks required to </w:t>
      </w:r>
      <w:proofErr w:type="gramStart"/>
      <w:r w:rsidRPr="0004520A">
        <w:t>be carried</w:t>
      </w:r>
      <w:proofErr w:type="gramEnd"/>
      <w:r w:rsidRPr="0004520A">
        <w:t xml:space="preserve"> out every 12 months, a check conducted within the period +/- 90 days of the due date will be considered as being carried out on the due date. For checks required to </w:t>
      </w:r>
      <w:proofErr w:type="gramStart"/>
      <w:r w:rsidRPr="0004520A">
        <w:t>be carried</w:t>
      </w:r>
      <w:proofErr w:type="gramEnd"/>
      <w:r w:rsidRPr="0004520A">
        <w:t xml:space="preserve"> out every 6 months, a check conducted within the period +/- 30 days of the due date will be considered as being carried out on the due date. If a Flight crew member does not successfully complete a check within the timing mentioned above the check currency period will commence on the date of the next successful check.</w:t>
      </w:r>
    </w:p>
    <w:p w14:paraId="1D0F7AF0" w14:textId="33C65456" w:rsidR="007A0A55" w:rsidRPr="0004520A" w:rsidRDefault="007A0A55" w:rsidP="007A0A55">
      <w:pPr>
        <w:pStyle w:val="Heading4"/>
      </w:pPr>
      <w:r w:rsidRPr="0004520A">
        <w:t>Competency assessment procedure</w:t>
      </w:r>
      <w:r w:rsidR="0068249B">
        <w:t xml:space="preserve"> in-flight</w:t>
      </w:r>
    </w:p>
    <w:p w14:paraId="75EC195C" w14:textId="77777777" w:rsidR="007A0A55" w:rsidRPr="002D4956" w:rsidRDefault="007A0A55" w:rsidP="00684C76">
      <w:pPr>
        <w:pStyle w:val="WarningBoxHeading"/>
        <w:rPr>
          <w:rStyle w:val="Strong"/>
          <w:b/>
          <w:bCs w:val="0"/>
        </w:rPr>
      </w:pPr>
      <w:r w:rsidRPr="002D4956">
        <w:rPr>
          <w:rStyle w:val="Strong"/>
          <w:b/>
          <w:bCs w:val="0"/>
        </w:rPr>
        <w:t>Sample text</w:t>
      </w:r>
    </w:p>
    <w:p w14:paraId="7D95C5E5" w14:textId="77777777" w:rsidR="007A0A55" w:rsidRPr="0004520A" w:rsidRDefault="007A0A55" w:rsidP="007A0A55">
      <w:r w:rsidRPr="0004520A">
        <w:t xml:space="preserve">Flight crew members will </w:t>
      </w:r>
      <w:proofErr w:type="gramStart"/>
      <w:r w:rsidRPr="0004520A">
        <w:t>be assessed</w:t>
      </w:r>
      <w:proofErr w:type="gramEnd"/>
      <w:r w:rsidRPr="0004520A">
        <w:t xml:space="preserve"> as </w:t>
      </w:r>
      <w:r>
        <w:t>'</w:t>
      </w:r>
      <w:r w:rsidRPr="0004520A">
        <w:t>Competent</w:t>
      </w:r>
      <w:r>
        <w:t>’</w:t>
      </w:r>
      <w:r w:rsidRPr="0004520A">
        <w:t xml:space="preserve"> (C) or </w:t>
      </w:r>
      <w:r>
        <w:t>‘</w:t>
      </w:r>
      <w:r w:rsidRPr="0004520A">
        <w:t>Not yet competent</w:t>
      </w:r>
      <w:r>
        <w:t>’</w:t>
      </w:r>
      <w:r w:rsidRPr="0004520A">
        <w:t xml:space="preserve"> (NYC).</w:t>
      </w:r>
    </w:p>
    <w:p w14:paraId="75D5DC8C" w14:textId="77777777" w:rsidR="007A0A55" w:rsidRPr="0004520A" w:rsidRDefault="007A0A55" w:rsidP="007A0A55">
      <w:r w:rsidRPr="0004520A">
        <w:t xml:space="preserve">To </w:t>
      </w:r>
      <w:proofErr w:type="gramStart"/>
      <w:r w:rsidRPr="0004520A">
        <w:t>be assessed</w:t>
      </w:r>
      <w:proofErr w:type="gramEnd"/>
      <w:r w:rsidRPr="0004520A">
        <w:t xml:space="preserve"> as competent the candidate must display skills, knowledge and behaviours required to safely and effectively perform a check item. </w:t>
      </w:r>
      <w:r>
        <w:t>The c</w:t>
      </w:r>
      <w:r w:rsidRPr="0004520A">
        <w:t xml:space="preserve">heck pilot will assess </w:t>
      </w:r>
      <w:r>
        <w:t xml:space="preserve">the </w:t>
      </w:r>
      <w:r w:rsidRPr="0004520A">
        <w:t xml:space="preserve">candidate over an entire flight or </w:t>
      </w:r>
      <w:proofErr w:type="gramStart"/>
      <w:r w:rsidRPr="0004520A">
        <w:t>flights, and</w:t>
      </w:r>
      <w:proofErr w:type="gramEnd"/>
      <w:r w:rsidRPr="0004520A">
        <w:t xml:space="preserve"> </w:t>
      </w:r>
      <w:r>
        <w:t xml:space="preserve">will </w:t>
      </w:r>
      <w:r w:rsidRPr="0004520A">
        <w:t>form an overall view of their competency for the check.</w:t>
      </w:r>
    </w:p>
    <w:p w14:paraId="287AD887" w14:textId="77777777" w:rsidR="007A0A55" w:rsidRPr="0004520A" w:rsidRDefault="007A0A55" w:rsidP="007A0A55">
      <w:r w:rsidRPr="0004520A">
        <w:t xml:space="preserve">When a check item or manoeuvre </w:t>
      </w:r>
      <w:proofErr w:type="gramStart"/>
      <w:r w:rsidRPr="0004520A">
        <w:t>is listed</w:t>
      </w:r>
      <w:proofErr w:type="gramEnd"/>
      <w:r w:rsidRPr="0004520A">
        <w:t xml:space="preserve"> on a check form, the check pilot will use the applicable Class or Type rating Flight Review and/or Instrument Rating standards in Schedule 2 of the Part 61 MOS for details on the performance standards for each item. The</w:t>
      </w:r>
      <w:r>
        <w:t xml:space="preserve"> check pilot</w:t>
      </w:r>
      <w:r w:rsidRPr="0004520A">
        <w:t xml:space="preserve"> will assess</w:t>
      </w:r>
      <w:r>
        <w:t xml:space="preserve"> the </w:t>
      </w:r>
      <w:proofErr w:type="gramStart"/>
      <w:r w:rsidRPr="0004520A">
        <w:t>candidate</w:t>
      </w:r>
      <w:r>
        <w:t>s</w:t>
      </w:r>
      <w:proofErr w:type="gramEnd"/>
      <w:r w:rsidRPr="0004520A">
        <w:t xml:space="preserve"> performance against the flight tolerances for professional pilots detailed in Schedule 8 of the Part 61 MOS for the manoeuvre. The </w:t>
      </w:r>
      <w:r>
        <w:t>candidate</w:t>
      </w:r>
      <w:r w:rsidRPr="0004520A">
        <w:t xml:space="preserve"> will </w:t>
      </w:r>
      <w:proofErr w:type="gramStart"/>
      <w:r w:rsidRPr="0004520A">
        <w:t>be assessed</w:t>
      </w:r>
      <w:proofErr w:type="gramEnd"/>
      <w:r w:rsidRPr="0004520A">
        <w:t xml:space="preserve"> as not yet competent if these tolerances are exceeded.</w:t>
      </w:r>
    </w:p>
    <w:p w14:paraId="0BD17BA7" w14:textId="77777777" w:rsidR="007A0A55" w:rsidRPr="0004520A" w:rsidRDefault="007A0A55" w:rsidP="007A0A55">
      <w:r w:rsidRPr="0004520A">
        <w:t xml:space="preserve">During a proficiency check a check pilot may allow repeats of a manoeuvre or sequence of manoeuvres for a candidate to attain competency after practice. If the candidate cannot attain the required competency after a reasonable number of attempts, they should </w:t>
      </w:r>
      <w:proofErr w:type="gramStart"/>
      <w:r w:rsidRPr="0004520A">
        <w:t>be considered</w:t>
      </w:r>
      <w:proofErr w:type="gramEnd"/>
      <w:r w:rsidRPr="0004520A">
        <w:t xml:space="preserve"> as not yet competent in that item. The flight can continue to check further items if desired, and the HOTC will </w:t>
      </w:r>
      <w:proofErr w:type="gramStart"/>
      <w:r w:rsidRPr="0004520A">
        <w:t>be informed</w:t>
      </w:r>
      <w:proofErr w:type="gramEnd"/>
      <w:r w:rsidRPr="0004520A">
        <w:t xml:space="preserve"> that the candidate is not yet competent.</w:t>
      </w:r>
    </w:p>
    <w:p w14:paraId="7E816984" w14:textId="77777777" w:rsidR="007A0A55" w:rsidRPr="0004520A" w:rsidRDefault="007A0A55" w:rsidP="007A0A55">
      <w:pPr>
        <w:pStyle w:val="Heading4"/>
      </w:pPr>
      <w:r w:rsidRPr="0004520A">
        <w:t>Not yet competent after a check</w:t>
      </w:r>
    </w:p>
    <w:p w14:paraId="45B9E177" w14:textId="77777777" w:rsidR="007A0A55" w:rsidRPr="002D4956" w:rsidRDefault="007A0A55" w:rsidP="00684C76">
      <w:pPr>
        <w:pStyle w:val="WarningBoxHeading"/>
        <w:rPr>
          <w:rStyle w:val="Strong"/>
          <w:b/>
          <w:bCs w:val="0"/>
        </w:rPr>
      </w:pPr>
      <w:r w:rsidRPr="002D4956">
        <w:rPr>
          <w:rStyle w:val="Strong"/>
          <w:b/>
          <w:bCs w:val="0"/>
        </w:rPr>
        <w:t>Sample text</w:t>
      </w:r>
    </w:p>
    <w:p w14:paraId="070B7D75" w14:textId="77777777" w:rsidR="007A0A55" w:rsidRPr="0004520A" w:rsidRDefault="007A0A55" w:rsidP="007A0A55">
      <w:r w:rsidRPr="0004520A">
        <w:t xml:space="preserve">If a flight crew member </w:t>
      </w:r>
      <w:proofErr w:type="gramStart"/>
      <w:r w:rsidRPr="0004520A">
        <w:t>is assessed</w:t>
      </w:r>
      <w:proofErr w:type="gramEnd"/>
      <w:r w:rsidRPr="0004520A">
        <w:t xml:space="preserve"> as not yet competent on a check, the check pilot will inform the HOTC who will ensure the pilot is removed from unsupervised line operations. If the flight crew member </w:t>
      </w:r>
      <w:proofErr w:type="gramStart"/>
      <w:r w:rsidRPr="0004520A">
        <w:t>is assessed</w:t>
      </w:r>
      <w:proofErr w:type="gramEnd"/>
      <w:r w:rsidRPr="0004520A">
        <w:t xml:space="preserve"> as not yet competent in abnormal or emergency procedures, the subsequent remedial training will be carried out by a pilot authorised to conduct abnormal or emergency procedures simulations. Following successful completion of the remedial training program, the flight crew member must </w:t>
      </w:r>
      <w:proofErr w:type="gramStart"/>
      <w:r w:rsidRPr="0004520A">
        <w:t>be assessed</w:t>
      </w:r>
      <w:proofErr w:type="gramEnd"/>
      <w:r w:rsidRPr="0004520A">
        <w:t xml:space="preserve"> as competent prior to commencing any unsupervised line operations.</w:t>
      </w:r>
    </w:p>
    <w:p w14:paraId="5ED8A235" w14:textId="77777777" w:rsidR="007A0A55" w:rsidRPr="0004520A" w:rsidRDefault="007A0A55" w:rsidP="007A0A55">
      <w:pPr>
        <w:pStyle w:val="Heading4"/>
      </w:pPr>
      <w:r w:rsidRPr="0004520A">
        <w:lastRenderedPageBreak/>
        <w:t>Remedial training</w:t>
      </w:r>
    </w:p>
    <w:p w14:paraId="37D3A7A4" w14:textId="77777777" w:rsidR="007A0A55" w:rsidRPr="002D4956" w:rsidRDefault="007A0A55" w:rsidP="00684C76">
      <w:pPr>
        <w:pStyle w:val="WarningBoxHeading"/>
        <w:rPr>
          <w:rStyle w:val="Strong"/>
          <w:b/>
          <w:bCs w:val="0"/>
        </w:rPr>
      </w:pPr>
      <w:r w:rsidRPr="002D4956">
        <w:rPr>
          <w:rStyle w:val="Strong"/>
          <w:b/>
          <w:bCs w:val="0"/>
        </w:rPr>
        <w:t>Sample text</w:t>
      </w:r>
    </w:p>
    <w:p w14:paraId="4DD316FE" w14:textId="77777777" w:rsidR="007A0A55" w:rsidRPr="0004520A" w:rsidRDefault="007A0A55" w:rsidP="007A0A55">
      <w:r w:rsidRPr="0004520A">
        <w:t xml:space="preserve">The HOTC will design and implement a remedial training program if a flight crew member </w:t>
      </w:r>
      <w:proofErr w:type="gramStart"/>
      <w:r w:rsidRPr="0004520A">
        <w:t>is assessed</w:t>
      </w:r>
      <w:proofErr w:type="gramEnd"/>
      <w:r w:rsidRPr="0004520A">
        <w:t xml:space="preserve"> as not yet competent following an unsuccessful check of competency or proficiency check.</w:t>
      </w:r>
    </w:p>
    <w:p w14:paraId="3625F500" w14:textId="77777777" w:rsidR="007A0A55" w:rsidRPr="0004520A" w:rsidRDefault="007A0A55" w:rsidP="007A0A55">
      <w:r w:rsidRPr="0004520A">
        <w:t>The HOTC will record the remedial program training requirements on</w:t>
      </w:r>
      <w:r>
        <w:t xml:space="preserve"> </w:t>
      </w:r>
      <w:r w:rsidRPr="00570005">
        <w:t>form</w:t>
      </w:r>
      <w:r w:rsidRPr="0004520A">
        <w:t xml:space="preserve"> </w:t>
      </w:r>
      <w:r w:rsidRPr="00CC3CF9">
        <w:rPr>
          <w:rStyle w:val="bold"/>
        </w:rPr>
        <w:t>TC13 Remedial training record</w:t>
      </w:r>
      <w:r w:rsidRPr="007A0A55">
        <w:t>.</w:t>
      </w:r>
    </w:p>
    <w:p w14:paraId="6934DBF6" w14:textId="77777777" w:rsidR="007A0A55" w:rsidRPr="0004520A" w:rsidRDefault="007A0A55" w:rsidP="007A0A55">
      <w:pPr>
        <w:pStyle w:val="Heading4"/>
      </w:pPr>
      <w:r w:rsidRPr="0004520A">
        <w:t>Command training</w:t>
      </w:r>
    </w:p>
    <w:p w14:paraId="2BE759D7" w14:textId="77777777" w:rsidR="007A0A55" w:rsidRPr="002D4956" w:rsidRDefault="007A0A55" w:rsidP="00684C76">
      <w:pPr>
        <w:pStyle w:val="WarningBoxHeading"/>
        <w:rPr>
          <w:rStyle w:val="Strong"/>
          <w:b/>
          <w:bCs w:val="0"/>
        </w:rPr>
      </w:pPr>
      <w:r w:rsidRPr="002D4956">
        <w:rPr>
          <w:rStyle w:val="Strong"/>
          <w:b/>
          <w:bCs w:val="0"/>
        </w:rPr>
        <w:t>Sample text</w:t>
      </w:r>
    </w:p>
    <w:p w14:paraId="656E4F0A" w14:textId="28609D8A" w:rsidR="007A0A55" w:rsidRPr="0004520A" w:rsidRDefault="007A0A55" w:rsidP="002D4956">
      <w:r w:rsidRPr="0004520A">
        <w:t xml:space="preserve">Command training </w:t>
      </w:r>
      <w:proofErr w:type="gramStart"/>
      <w:r w:rsidRPr="0004520A">
        <w:t>is required</w:t>
      </w:r>
      <w:proofErr w:type="gramEnd"/>
      <w:r w:rsidRPr="0004520A">
        <w:t xml:space="preserve"> prior to a flight crew member being scheduled to operate as a pilot in command. For single</w:t>
      </w:r>
      <w:r w:rsidR="00CC3CF9">
        <w:t>-</w:t>
      </w:r>
      <w:r w:rsidRPr="0004520A">
        <w:t xml:space="preserve">pilot operations command training </w:t>
      </w:r>
      <w:proofErr w:type="gramStart"/>
      <w:r w:rsidRPr="0004520A">
        <w:t>is included</w:t>
      </w:r>
      <w:proofErr w:type="gramEnd"/>
      <w:r w:rsidRPr="0004520A">
        <w:t xml:space="preserve"> in conversion training as specified in </w:t>
      </w:r>
      <w:r>
        <w:t>section Conversion training (</w:t>
      </w:r>
      <w:r w:rsidRPr="0004520A">
        <w:t>1.2.1.3</w:t>
      </w:r>
      <w:r>
        <w:t>)</w:t>
      </w:r>
      <w:r w:rsidRPr="0004520A">
        <w:t>. Multi</w:t>
      </w:r>
      <w:r>
        <w:t>-</w:t>
      </w:r>
      <w:r w:rsidRPr="0004520A">
        <w:t xml:space="preserve">crew operations command training will </w:t>
      </w:r>
      <w:proofErr w:type="gramStart"/>
      <w:r w:rsidRPr="0004520A">
        <w:t>be required</w:t>
      </w:r>
      <w:proofErr w:type="gramEnd"/>
      <w:r w:rsidRPr="0004520A">
        <w:t xml:space="preserve"> on upgrade from co-pilot duties or initial transition to a multi-crew </w:t>
      </w:r>
      <w:r>
        <w:t>aircraft</w:t>
      </w:r>
      <w:r w:rsidRPr="0004520A">
        <w:t xml:space="preserve"> type. Command training will </w:t>
      </w:r>
      <w:proofErr w:type="gramStart"/>
      <w:r w:rsidRPr="0004520A">
        <w:t>be recorded</w:t>
      </w:r>
      <w:proofErr w:type="gramEnd"/>
      <w:r w:rsidRPr="0004520A">
        <w:t xml:space="preserve"> on </w:t>
      </w:r>
      <w:r w:rsidRPr="002D4956">
        <w:t>form</w:t>
      </w:r>
      <w:r w:rsidRPr="007C46A3">
        <w:rPr>
          <w:rStyle w:val="Emphasis"/>
        </w:rPr>
        <w:t xml:space="preserve"> </w:t>
      </w:r>
      <w:r w:rsidRPr="002D4956">
        <w:rPr>
          <w:rStyle w:val="bold"/>
        </w:rPr>
        <w:t>PIC1 Command training record</w:t>
      </w:r>
      <w:r w:rsidRPr="0004520A">
        <w:t>.</w:t>
      </w:r>
    </w:p>
    <w:p w14:paraId="53DB2CD7" w14:textId="77777777" w:rsidR="007A0A55" w:rsidRPr="0004520A" w:rsidRDefault="007A0A55" w:rsidP="002D4956">
      <w:r w:rsidRPr="002D4956">
        <w:rPr>
          <w:rStyle w:val="Authorinstruction"/>
        </w:rPr>
        <w:t>[Sample Aviation]</w:t>
      </w:r>
      <w:r w:rsidRPr="0004520A">
        <w:t xml:space="preserve"> will not assign pilot in command duties until the candidate has successfully completed the command training specified on </w:t>
      </w:r>
      <w:r w:rsidRPr="002D4956">
        <w:t>form</w:t>
      </w:r>
      <w:r w:rsidRPr="007C46A3">
        <w:rPr>
          <w:rStyle w:val="Emphasis"/>
        </w:rPr>
        <w:t xml:space="preserve"> </w:t>
      </w:r>
      <w:r w:rsidRPr="002D4956">
        <w:rPr>
          <w:rStyle w:val="bold"/>
        </w:rPr>
        <w:t>PIC2 Command clearance to line report</w:t>
      </w:r>
      <w:r>
        <w:t xml:space="preserve"> </w:t>
      </w:r>
      <w:r w:rsidRPr="0004520A">
        <w:t xml:space="preserve">and meets the minimum supervised and total flight hours specified in </w:t>
      </w:r>
      <w:r>
        <w:t>the</w:t>
      </w:r>
      <w:r w:rsidRPr="0004520A">
        <w:t xml:space="preserve"> </w:t>
      </w:r>
      <w:r w:rsidRPr="002D4956">
        <w:rPr>
          <w:rStyle w:val="Authorinstruction"/>
        </w:rPr>
        <w:t>[Sample Aviation]</w:t>
      </w:r>
      <w:r w:rsidRPr="0004520A">
        <w:t xml:space="preserve"> exposition/operations manual section </w:t>
      </w:r>
      <w:r w:rsidRPr="002D4956">
        <w:rPr>
          <w:rStyle w:val="Authorinstruction"/>
        </w:rPr>
        <w:t>[XXX]</w:t>
      </w:r>
      <w:r w:rsidRPr="0004520A">
        <w:t xml:space="preserve"> and meet</w:t>
      </w:r>
      <w:r>
        <w:t>s the requirements of</w:t>
      </w:r>
      <w:r w:rsidRPr="0004520A">
        <w:t xml:space="preserve"> </w:t>
      </w:r>
      <w:r>
        <w:t>R</w:t>
      </w:r>
      <w:r w:rsidRPr="0004520A">
        <w:t>egulations 133.385,</w:t>
      </w:r>
      <w:r>
        <w:t xml:space="preserve"> </w:t>
      </w:r>
      <w:r w:rsidRPr="0004520A">
        <w:t xml:space="preserve">135.395 and </w:t>
      </w:r>
      <w:r>
        <w:t xml:space="preserve">if required, </w:t>
      </w:r>
      <w:r w:rsidRPr="0004520A">
        <w:t>Subsection 23.08 of the Part 138 MOS.</w:t>
      </w:r>
    </w:p>
    <w:p w14:paraId="1A5417C3" w14:textId="77777777" w:rsidR="007A0A55" w:rsidRPr="0004520A" w:rsidRDefault="007A0A55" w:rsidP="007A0A55">
      <w:r w:rsidRPr="0004520A">
        <w:t>The HOTC will record in the flight crew member’s training records any RPL applied to their training requirements.</w:t>
      </w:r>
    </w:p>
    <w:p w14:paraId="27205DA5" w14:textId="77777777" w:rsidR="007A0A55" w:rsidRPr="0004520A" w:rsidRDefault="007A0A55" w:rsidP="007A0A55">
      <w:pPr>
        <w:pStyle w:val="Heading4"/>
      </w:pPr>
      <w:r w:rsidRPr="0004520A">
        <w:t>Pilot in command in non-command seat</w:t>
      </w:r>
    </w:p>
    <w:p w14:paraId="1FB55990" w14:textId="77777777" w:rsidR="007A0A55" w:rsidRPr="002D4956" w:rsidRDefault="007A0A55" w:rsidP="00684C76">
      <w:pPr>
        <w:pStyle w:val="WarningBoxHeading"/>
        <w:rPr>
          <w:rStyle w:val="Strong"/>
          <w:b/>
          <w:bCs w:val="0"/>
        </w:rPr>
      </w:pPr>
      <w:r w:rsidRPr="002D4956">
        <w:rPr>
          <w:rStyle w:val="Strong"/>
          <w:b/>
          <w:bCs w:val="0"/>
        </w:rPr>
        <w:t>Sample text</w:t>
      </w:r>
    </w:p>
    <w:p w14:paraId="0B399BE5" w14:textId="3EBEC85F" w:rsidR="007A0A55" w:rsidRPr="0004520A" w:rsidRDefault="007A0A55" w:rsidP="002D4956">
      <w:r w:rsidRPr="0004520A">
        <w:t xml:space="preserve">Prior to a pilot acting as pilot in command or conducting PICUS duties from the non-command seat a pilot must </w:t>
      </w:r>
      <w:proofErr w:type="gramStart"/>
      <w:r w:rsidRPr="0004520A">
        <w:t>be trained</w:t>
      </w:r>
      <w:proofErr w:type="gramEnd"/>
      <w:r w:rsidRPr="0004520A">
        <w:t xml:space="preserve"> in the relevant sections of </w:t>
      </w:r>
      <w:r w:rsidRPr="008627A7">
        <w:t xml:space="preserve">form </w:t>
      </w:r>
      <w:r w:rsidRPr="002D4956">
        <w:rPr>
          <w:rStyle w:val="bold"/>
        </w:rPr>
        <w:t>LT1 Line training pilot training record</w:t>
      </w:r>
      <w:r>
        <w:t xml:space="preserve"> </w:t>
      </w:r>
      <w:r w:rsidRPr="0004520A">
        <w:t>and</w:t>
      </w:r>
      <w:r>
        <w:t xml:space="preserve"> </w:t>
      </w:r>
      <w:r w:rsidRPr="0004520A">
        <w:t xml:space="preserve">or </w:t>
      </w:r>
      <w:r w:rsidRPr="002D4956">
        <w:t>form</w:t>
      </w:r>
      <w:r w:rsidRPr="007C46A3">
        <w:rPr>
          <w:rStyle w:val="Emphasis"/>
        </w:rPr>
        <w:t xml:space="preserve"> </w:t>
      </w:r>
      <w:r w:rsidRPr="002D4956">
        <w:rPr>
          <w:rStyle w:val="bold"/>
        </w:rPr>
        <w:t>LC1 Line check pilot training record</w:t>
      </w:r>
      <w:r w:rsidRPr="0004520A">
        <w:t xml:space="preserve"> and complete an operator proficiency check for the duties they are required to perform from the non-command seat.</w:t>
      </w:r>
    </w:p>
    <w:p w14:paraId="3C1E449B" w14:textId="77777777" w:rsidR="007A0A55" w:rsidRPr="0004520A" w:rsidRDefault="007A0A55" w:rsidP="007A0A55">
      <w:r>
        <w:t>Flight crew members</w:t>
      </w:r>
      <w:r w:rsidRPr="0004520A">
        <w:t xml:space="preserve"> operating as pilot in command in the non-command seat must demonstrate proficiency from both the command and non-command seat with each flight crew proficiency check. The additional proficiency items required from the non-command seat will be determined by the HOTC applicable to </w:t>
      </w:r>
      <w:r w:rsidRPr="002D4956">
        <w:rPr>
          <w:rStyle w:val="Authorinstruction"/>
        </w:rPr>
        <w:t>[Sample Aviation]</w:t>
      </w:r>
      <w:r w:rsidRPr="0004520A">
        <w:t xml:space="preserve"> operations.</w:t>
      </w:r>
    </w:p>
    <w:p w14:paraId="703AD2C9" w14:textId="77777777" w:rsidR="007A0A55" w:rsidRPr="0004520A" w:rsidRDefault="007A0A55" w:rsidP="007A0A55">
      <w:r w:rsidRPr="0004520A">
        <w:t xml:space="preserve">The HOTC may </w:t>
      </w:r>
      <w:r>
        <w:t xml:space="preserve">apply </w:t>
      </w:r>
      <w:r w:rsidRPr="0004520A">
        <w:t xml:space="preserve">RPL </w:t>
      </w:r>
      <w:r>
        <w:t xml:space="preserve">procedures to </w:t>
      </w:r>
      <w:r w:rsidRPr="0004520A">
        <w:t xml:space="preserve">training and check pilots </w:t>
      </w:r>
      <w:r>
        <w:t xml:space="preserve">who </w:t>
      </w:r>
      <w:r w:rsidRPr="0004520A">
        <w:t>hold current Part 61 FIR and FER qualifications.</w:t>
      </w:r>
    </w:p>
    <w:p w14:paraId="1BB5591D" w14:textId="77777777" w:rsidR="007A0A55" w:rsidRPr="0004520A" w:rsidRDefault="007A0A55" w:rsidP="007A0A55">
      <w:pPr>
        <w:pStyle w:val="Heading4"/>
      </w:pPr>
      <w:r w:rsidRPr="0004520A">
        <w:t>Procedures for simulation of abnormal or emergency situations in</w:t>
      </w:r>
      <w:r>
        <w:t>-</w:t>
      </w:r>
      <w:r w:rsidRPr="0004520A">
        <w:t>flight</w:t>
      </w:r>
    </w:p>
    <w:p w14:paraId="17287D30" w14:textId="77777777" w:rsidR="007A0A55" w:rsidRPr="002D4956" w:rsidRDefault="007A0A55" w:rsidP="00684C76">
      <w:pPr>
        <w:pStyle w:val="WarningBoxHeading"/>
        <w:rPr>
          <w:rStyle w:val="Strong"/>
          <w:b/>
          <w:bCs w:val="0"/>
        </w:rPr>
      </w:pPr>
      <w:r w:rsidRPr="002D4956">
        <w:rPr>
          <w:rStyle w:val="Strong"/>
          <w:b/>
          <w:bCs w:val="0"/>
        </w:rPr>
        <w:t>Sample text</w:t>
      </w:r>
    </w:p>
    <w:p w14:paraId="2CC1EDDC" w14:textId="135A524A" w:rsidR="002D4956" w:rsidRPr="002D4956" w:rsidRDefault="007A0A55" w:rsidP="002D4956">
      <w:pPr>
        <w:pStyle w:val="Note"/>
        <w:rPr>
          <w:rStyle w:val="bold"/>
        </w:rPr>
      </w:pPr>
      <w:r w:rsidRPr="002D4956">
        <w:rPr>
          <w:rStyle w:val="bold"/>
        </w:rPr>
        <w:lastRenderedPageBreak/>
        <w:t>Note:</w:t>
      </w:r>
    </w:p>
    <w:p w14:paraId="07575124" w14:textId="017CD347" w:rsidR="007A0A55" w:rsidRPr="002D4956" w:rsidRDefault="007A0A55" w:rsidP="002D4956">
      <w:pPr>
        <w:pStyle w:val="NotesBoxText"/>
        <w:rPr>
          <w:rStyle w:val="Strong"/>
          <w:b w:val="0"/>
          <w:bCs w:val="0"/>
        </w:rPr>
      </w:pPr>
      <w:r w:rsidRPr="002D4956">
        <w:rPr>
          <w:rStyle w:val="Strong"/>
          <w:b w:val="0"/>
          <w:bCs w:val="0"/>
        </w:rPr>
        <w:t xml:space="preserve">Prior to any flight where the simulation of abnormal or emergency situations is to </w:t>
      </w:r>
      <w:proofErr w:type="gramStart"/>
      <w:r w:rsidRPr="002D4956">
        <w:rPr>
          <w:rStyle w:val="Strong"/>
          <w:b w:val="0"/>
          <w:bCs w:val="0"/>
        </w:rPr>
        <w:t>be carried</w:t>
      </w:r>
      <w:proofErr w:type="gramEnd"/>
      <w:r w:rsidRPr="002D4956">
        <w:rPr>
          <w:rStyle w:val="Strong"/>
          <w:b w:val="0"/>
          <w:bCs w:val="0"/>
        </w:rPr>
        <w:t xml:space="preserve"> out, the training or check pilot will verify:</w:t>
      </w:r>
    </w:p>
    <w:p w14:paraId="3BD0761F" w14:textId="77777777" w:rsidR="007A0A55" w:rsidRPr="002D4956" w:rsidRDefault="007A0A55" w:rsidP="002D4956">
      <w:pPr>
        <w:pStyle w:val="NotesBoxBullet"/>
        <w:rPr>
          <w:rStyle w:val="Strong"/>
          <w:b w:val="0"/>
          <w:bCs w:val="0"/>
        </w:rPr>
      </w:pPr>
      <w:r w:rsidRPr="002D4956">
        <w:rPr>
          <w:rStyle w:val="Strong"/>
          <w:b w:val="0"/>
          <w:bCs w:val="0"/>
        </w:rPr>
        <w:t>the AFM or RFM does not prohibit the simulation</w:t>
      </w:r>
    </w:p>
    <w:p w14:paraId="475044E6" w14:textId="77777777" w:rsidR="007A0A55" w:rsidRPr="002D4956" w:rsidRDefault="007A0A55" w:rsidP="002D4956">
      <w:pPr>
        <w:pStyle w:val="NotesBoxBullet"/>
        <w:rPr>
          <w:rStyle w:val="Strong"/>
          <w:b w:val="0"/>
          <w:bCs w:val="0"/>
        </w:rPr>
      </w:pPr>
      <w:r w:rsidRPr="002D4956">
        <w:rPr>
          <w:rStyle w:val="Strong"/>
          <w:b w:val="0"/>
          <w:bCs w:val="0"/>
        </w:rPr>
        <w:t>any procedure for the simulation and subsequent actions contained in the AFM or RFM is accessible, read and understood by all crew members</w:t>
      </w:r>
    </w:p>
    <w:p w14:paraId="6D7009E3" w14:textId="77777777" w:rsidR="007A0A55" w:rsidRPr="002D4956" w:rsidRDefault="007A0A55" w:rsidP="002D4956">
      <w:pPr>
        <w:pStyle w:val="NotesBoxBullet"/>
        <w:rPr>
          <w:rStyle w:val="Strong"/>
          <w:b w:val="0"/>
          <w:bCs w:val="0"/>
        </w:rPr>
      </w:pPr>
      <w:r w:rsidRPr="002D4956">
        <w:rPr>
          <w:rStyle w:val="Strong"/>
          <w:b w:val="0"/>
          <w:bCs w:val="0"/>
        </w:rPr>
        <w:t xml:space="preserve">any limitations and special procedures, including any legislative requirements, and the guidance in this section of the manual, </w:t>
      </w:r>
      <w:proofErr w:type="gramStart"/>
      <w:r w:rsidRPr="002D4956">
        <w:rPr>
          <w:rStyle w:val="Strong"/>
          <w:b w:val="0"/>
          <w:bCs w:val="0"/>
        </w:rPr>
        <w:t>are reviewed</w:t>
      </w:r>
      <w:proofErr w:type="gramEnd"/>
      <w:r w:rsidRPr="002D4956">
        <w:rPr>
          <w:rStyle w:val="Strong"/>
          <w:b w:val="0"/>
          <w:bCs w:val="0"/>
        </w:rPr>
        <w:t xml:space="preserve"> and understood by all crew members.</w:t>
      </w:r>
    </w:p>
    <w:p w14:paraId="7E383D9A" w14:textId="77777777" w:rsidR="007A0A55" w:rsidRPr="002D4956" w:rsidRDefault="007A0A55" w:rsidP="002D4956">
      <w:pPr>
        <w:pStyle w:val="normalafterlisttable"/>
        <w:rPr>
          <w:rStyle w:val="bold"/>
        </w:rPr>
      </w:pPr>
      <w:r w:rsidRPr="002D4956">
        <w:rPr>
          <w:rStyle w:val="bold"/>
        </w:rPr>
        <w:t>General</w:t>
      </w:r>
    </w:p>
    <w:p w14:paraId="4EA02BC4" w14:textId="7EF0D2A0" w:rsidR="007A0A55" w:rsidRPr="0004520A" w:rsidRDefault="007A0A55" w:rsidP="007A0A55">
      <w:r w:rsidRPr="0004520A">
        <w:t xml:space="preserve">Prior to any simulation, the training/check pilot will announce </w:t>
      </w:r>
      <w:r>
        <w:t>‘</w:t>
      </w:r>
      <w:r w:rsidRPr="0004520A">
        <w:t>simulated</w:t>
      </w:r>
      <w:r>
        <w:t>’</w:t>
      </w:r>
      <w:r w:rsidRPr="0004520A">
        <w:t xml:space="preserve"> and confirm that the candidate has copied this advice. No circuit breakers which will impact on the safety of the aircraft are to </w:t>
      </w:r>
      <w:proofErr w:type="gramStart"/>
      <w:r w:rsidRPr="0004520A">
        <w:t>be operated</w:t>
      </w:r>
      <w:proofErr w:type="gramEnd"/>
      <w:r w:rsidRPr="0004520A">
        <w:t xml:space="preserve"> as part of a simulation. Multiple abnormal or emergency simulations involving different systems </w:t>
      </w:r>
      <w:proofErr w:type="gramStart"/>
      <w:r w:rsidRPr="0004520A">
        <w:t>are not permitted</w:t>
      </w:r>
      <w:proofErr w:type="gramEnd"/>
      <w:r w:rsidRPr="0004520A">
        <w:t xml:space="preserve">. At the completion of the simulated exercise the training/check pilot must return any system or control to normal condition and notify the candidate that the systems or controls </w:t>
      </w:r>
      <w:proofErr w:type="gramStart"/>
      <w:r w:rsidRPr="0004520A">
        <w:t>are restored</w:t>
      </w:r>
      <w:proofErr w:type="gramEnd"/>
      <w:r w:rsidRPr="0004520A">
        <w:t>.</w:t>
      </w:r>
    </w:p>
    <w:p w14:paraId="71BBCA8D" w14:textId="77777777" w:rsidR="007A0A55" w:rsidRPr="0004520A" w:rsidRDefault="007A0A55" w:rsidP="007A0A55">
      <w:r w:rsidRPr="0004520A">
        <w:t>During simulated abnormal or emergency situations, the training/check pilot will be responsible for terrain clearance, traffic separation, compliance with ATC or airspace restrictions, weather avoidance, and radio calls which are outside of the scope of the simulated abnormal or emergency exercise.</w:t>
      </w:r>
    </w:p>
    <w:p w14:paraId="4C5686F2" w14:textId="1F90DF35" w:rsidR="007A0A55" w:rsidRPr="002D4956" w:rsidRDefault="007A0A55" w:rsidP="002D4956">
      <w:pPr>
        <w:pStyle w:val="normalafterlisttable"/>
        <w:rPr>
          <w:rStyle w:val="bold"/>
        </w:rPr>
      </w:pPr>
      <w:r w:rsidRPr="002D4956">
        <w:rPr>
          <w:rStyle w:val="bold"/>
        </w:rPr>
        <w:t>Abnormal situation simulations</w:t>
      </w:r>
    </w:p>
    <w:p w14:paraId="2E83D858" w14:textId="77777777" w:rsidR="007A0A55" w:rsidRPr="0004520A" w:rsidRDefault="007A0A55" w:rsidP="007A0A55">
      <w:pPr>
        <w:pStyle w:val="ListBullet"/>
      </w:pPr>
      <w:r w:rsidRPr="0004520A">
        <w:t>The training/check pilot will guard any engine or system controls that the candidate may inadvertently operate to prevent inappropriate selection.</w:t>
      </w:r>
    </w:p>
    <w:p w14:paraId="130F6710" w14:textId="36DA156D" w:rsidR="007A0A55" w:rsidRPr="0004520A" w:rsidRDefault="007A0A55" w:rsidP="007A0A55">
      <w:pPr>
        <w:pStyle w:val="ListBullet"/>
      </w:pPr>
      <w:r w:rsidRPr="0004520A">
        <w:t>The training/check pilot will alert the candidate to the simulated situation.</w:t>
      </w:r>
      <w:r>
        <w:br/>
        <w:t>For e</w:t>
      </w:r>
      <w:r w:rsidRPr="0004520A">
        <w:t>xample:</w:t>
      </w:r>
    </w:p>
    <w:p w14:paraId="50F1820A" w14:textId="77777777" w:rsidR="007A0A55" w:rsidRPr="007A0A55" w:rsidRDefault="007A0A55" w:rsidP="007A0A55">
      <w:pPr>
        <w:pStyle w:val="ListBullet2"/>
      </w:pPr>
      <w:r>
        <w:t>‘</w:t>
      </w:r>
      <w:r w:rsidRPr="007A0A55">
        <w:t>Simulated – right engine smoke and flames’</w:t>
      </w:r>
    </w:p>
    <w:p w14:paraId="5C16A06F" w14:textId="77777777" w:rsidR="007A0A55" w:rsidRPr="007A0A55" w:rsidRDefault="007A0A55" w:rsidP="007A0A55">
      <w:pPr>
        <w:pStyle w:val="ListBullet2"/>
      </w:pPr>
      <w:r>
        <w:t>‘</w:t>
      </w:r>
      <w:r w:rsidRPr="007A0A55">
        <w:t>Simulated – oil pressure gauge reads zero – temperature over red line’</w:t>
      </w:r>
    </w:p>
    <w:p w14:paraId="6B15A441" w14:textId="77777777" w:rsidR="007A0A55" w:rsidRPr="007A0A55" w:rsidRDefault="007A0A55" w:rsidP="007A0A55">
      <w:pPr>
        <w:pStyle w:val="ListBullet2"/>
      </w:pPr>
      <w:r>
        <w:t>‘</w:t>
      </w:r>
      <w:r w:rsidRPr="007A0A55">
        <w:t>Simulated – total electrical failure’</w:t>
      </w:r>
    </w:p>
    <w:p w14:paraId="384B3AF7" w14:textId="77777777" w:rsidR="007A0A55" w:rsidRPr="007A0A55" w:rsidRDefault="007A0A55" w:rsidP="007A0A55">
      <w:pPr>
        <w:pStyle w:val="ListBullet2"/>
      </w:pPr>
      <w:r>
        <w:t>‘</w:t>
      </w:r>
      <w:r w:rsidRPr="007A0A55">
        <w:t>Simulated – jammed antitorque pedal’</w:t>
      </w:r>
    </w:p>
    <w:p w14:paraId="3921D831" w14:textId="77777777" w:rsidR="007A0A55" w:rsidRPr="007A0A55" w:rsidRDefault="007A0A55" w:rsidP="007A0A55">
      <w:pPr>
        <w:pStyle w:val="ListBullet2"/>
      </w:pPr>
      <w:r>
        <w:t>‘</w:t>
      </w:r>
      <w:r w:rsidRPr="007A0A55">
        <w:t>Simulated – governor failure’.</w:t>
      </w:r>
    </w:p>
    <w:p w14:paraId="626FAE0F" w14:textId="77777777" w:rsidR="007A0A55" w:rsidRDefault="007A0A55" w:rsidP="007A0A55">
      <w:pPr>
        <w:pStyle w:val="ListBullet"/>
      </w:pPr>
      <w:r w:rsidRPr="0004520A">
        <w:t>The training/check pilot will asses</w:t>
      </w:r>
      <w:r>
        <w:t>s:</w:t>
      </w:r>
    </w:p>
    <w:p w14:paraId="7175629E" w14:textId="6774DAB3" w:rsidR="007A0A55" w:rsidRPr="007A0A55" w:rsidRDefault="007A0A55" w:rsidP="007A0A55">
      <w:pPr>
        <w:pStyle w:val="ListBullet2"/>
      </w:pPr>
      <w:r w:rsidRPr="0004520A">
        <w:t>candidate’s recall and simulated actioning of memory items and vital aircraft actions from the checklist</w:t>
      </w:r>
    </w:p>
    <w:p w14:paraId="3F553A30" w14:textId="77777777" w:rsidR="007A0A55" w:rsidRPr="007A0A55" w:rsidRDefault="007A0A55" w:rsidP="007A0A55">
      <w:pPr>
        <w:pStyle w:val="ListBullet2"/>
      </w:pPr>
      <w:r>
        <w:t>candidate</w:t>
      </w:r>
      <w:r w:rsidRPr="007A0A55">
        <w:t>’s retrieval of the checklist and actioning of it</w:t>
      </w:r>
    </w:p>
    <w:p w14:paraId="43A627C4" w14:textId="77777777" w:rsidR="007A0A55" w:rsidRPr="007A0A55" w:rsidRDefault="007A0A55" w:rsidP="007A0A55">
      <w:pPr>
        <w:pStyle w:val="ListBullet2"/>
      </w:pPr>
      <w:r>
        <w:t>candidate’s</w:t>
      </w:r>
      <w:r w:rsidRPr="007A0A55">
        <w:t xml:space="preserve"> actions to continue the flight safely. </w:t>
      </w:r>
    </w:p>
    <w:p w14:paraId="58506C5C" w14:textId="77777777" w:rsidR="007A0A55" w:rsidRPr="0004520A" w:rsidRDefault="007A0A55" w:rsidP="007A0A55">
      <w:pPr>
        <w:pStyle w:val="ListBullet"/>
      </w:pPr>
      <w:r>
        <w:t xml:space="preserve">The training/check pilot will </w:t>
      </w:r>
      <w:r w:rsidRPr="0004520A">
        <w:t>then announce the termination of the exercise.</w:t>
      </w:r>
    </w:p>
    <w:p w14:paraId="2059DD51" w14:textId="77777777" w:rsidR="007A0A55" w:rsidRPr="007A0A55" w:rsidRDefault="007A0A55" w:rsidP="002D4956">
      <w:pPr>
        <w:pStyle w:val="Heading5"/>
      </w:pPr>
      <w:proofErr w:type="gramStart"/>
      <w:r w:rsidRPr="00EC2B4E">
        <w:t>Emergency situation</w:t>
      </w:r>
      <w:proofErr w:type="gramEnd"/>
      <w:r w:rsidRPr="00EC2B4E">
        <w:t xml:space="preserve"> simulations </w:t>
      </w:r>
      <w:r w:rsidRPr="007A0A55">
        <w:t>– Aeroplanes</w:t>
      </w:r>
    </w:p>
    <w:p w14:paraId="328C2260" w14:textId="77777777" w:rsidR="007A0A55" w:rsidRPr="002D4956" w:rsidRDefault="007A0A55" w:rsidP="00684C76">
      <w:pPr>
        <w:pStyle w:val="WarningBoxHeading"/>
        <w:rPr>
          <w:rStyle w:val="Strong"/>
          <w:b/>
          <w:bCs w:val="0"/>
        </w:rPr>
      </w:pPr>
      <w:r w:rsidRPr="002D4956">
        <w:rPr>
          <w:rStyle w:val="Strong"/>
          <w:b/>
          <w:bCs w:val="0"/>
        </w:rPr>
        <w:t>Sample text</w:t>
      </w:r>
    </w:p>
    <w:p w14:paraId="450F8E52" w14:textId="77777777" w:rsidR="007A0A55" w:rsidRPr="002D4956" w:rsidRDefault="007A0A55" w:rsidP="002D4956">
      <w:pPr>
        <w:pStyle w:val="normalafterlisttable"/>
        <w:rPr>
          <w:rStyle w:val="bold"/>
        </w:rPr>
      </w:pPr>
      <w:proofErr w:type="gramStart"/>
      <w:r w:rsidRPr="002D4956">
        <w:rPr>
          <w:rStyle w:val="bold"/>
        </w:rPr>
        <w:t>Single-engine</w:t>
      </w:r>
      <w:proofErr w:type="gramEnd"/>
    </w:p>
    <w:p w14:paraId="00D3CAA4" w14:textId="77777777" w:rsidR="007A0A55" w:rsidRPr="00B44534" w:rsidRDefault="007A0A55" w:rsidP="00A0722A">
      <w:pPr>
        <w:rPr>
          <w:rStyle w:val="Strong"/>
        </w:rPr>
      </w:pPr>
      <w:r w:rsidRPr="002D4956">
        <w:t>VFR – simulated complete engine failure and forced landing in cruise</w:t>
      </w:r>
      <w:r w:rsidRPr="00EA5BED">
        <w:rPr>
          <w:rStyle w:val="Emphasis"/>
        </w:rPr>
        <w:t xml:space="preserve"> – </w:t>
      </w:r>
      <w:r w:rsidRPr="002D4956">
        <w:t>form</w:t>
      </w:r>
      <w:r w:rsidRPr="007C46A3">
        <w:rPr>
          <w:rStyle w:val="Emphasis"/>
        </w:rPr>
        <w:t xml:space="preserve"> </w:t>
      </w:r>
      <w:r w:rsidRPr="00EA5BED">
        <w:rPr>
          <w:rStyle w:val="Strong"/>
        </w:rPr>
        <w:t>6C Single-engine aeroplane flight crew member proficiency check report</w:t>
      </w:r>
      <w:r w:rsidRPr="005416E9">
        <w:t>.</w:t>
      </w:r>
    </w:p>
    <w:p w14:paraId="5811A9CD" w14:textId="77777777" w:rsidR="007A0A55" w:rsidRPr="00FC6430" w:rsidRDefault="007A0A55" w:rsidP="007A0A55">
      <w:r w:rsidRPr="0004520A">
        <w:lastRenderedPageBreak/>
        <w:t>The check pilot will:</w:t>
      </w:r>
    </w:p>
    <w:p w14:paraId="38AC0E77" w14:textId="77777777" w:rsidR="007A0A55" w:rsidRPr="007A0A55" w:rsidRDefault="007A0A55" w:rsidP="007A0A55">
      <w:pPr>
        <w:pStyle w:val="ListBullet"/>
      </w:pPr>
      <w:r w:rsidRPr="0004520A">
        <w:t xml:space="preserve">initiate the simulation by day only in an aircraft position where the candidate can demonstrate sufficient procedures for carrying out a safe forced landing to enable an assessment to </w:t>
      </w:r>
      <w:proofErr w:type="gramStart"/>
      <w:r w:rsidRPr="0004520A">
        <w:t>be made</w:t>
      </w:r>
      <w:proofErr w:type="gramEnd"/>
    </w:p>
    <w:p w14:paraId="3BB3CD3D" w14:textId="77777777" w:rsidR="007A0A55" w:rsidRPr="007A0A55" w:rsidRDefault="007A0A55" w:rsidP="007A0A55">
      <w:pPr>
        <w:pStyle w:val="ListBullet"/>
      </w:pPr>
      <w:r w:rsidRPr="0004520A">
        <w:t>commence the simulation no lower than 1500ft AGL to allow the conduct and assessment of candidate procedures</w:t>
      </w:r>
    </w:p>
    <w:p w14:paraId="7BD5671C" w14:textId="77777777" w:rsidR="007A0A55" w:rsidRPr="007A0A55" w:rsidRDefault="007A0A55" w:rsidP="007A0A55">
      <w:pPr>
        <w:pStyle w:val="ListBullet"/>
      </w:pPr>
      <w:r w:rsidRPr="0004520A">
        <w:t>announce the simulation and slowly retard the throttle/power lever to idle (zero thrust if applicable) or simulate emergency as per the AFM</w:t>
      </w:r>
    </w:p>
    <w:p w14:paraId="44E1A817" w14:textId="77777777" w:rsidR="007A0A55" w:rsidRPr="007A0A55" w:rsidRDefault="007A0A55" w:rsidP="007A0A55">
      <w:pPr>
        <w:pStyle w:val="ListBullet"/>
      </w:pPr>
      <w:r w:rsidRPr="0004520A">
        <w:t xml:space="preserve">ensure that engine parameters remain in the appropriate ranges for the missed approach and that engine controls </w:t>
      </w:r>
      <w:proofErr w:type="gramStart"/>
      <w:r w:rsidRPr="0004520A">
        <w:t>are positioned</w:t>
      </w:r>
      <w:proofErr w:type="gramEnd"/>
      <w:r w:rsidRPr="0004520A">
        <w:t xml:space="preserve"> for immediate maximum power</w:t>
      </w:r>
    </w:p>
    <w:p w14:paraId="1FFA4B35" w14:textId="77777777" w:rsidR="007A0A55" w:rsidRPr="007A0A55" w:rsidRDefault="007A0A55" w:rsidP="007A0A55">
      <w:pPr>
        <w:pStyle w:val="ListBullet"/>
      </w:pPr>
      <w:r w:rsidRPr="0004520A">
        <w:t xml:space="preserve">direct the candidate to execute a missed approach to ensure the aircraft remains above </w:t>
      </w:r>
      <w:r w:rsidRPr="007A0A55">
        <w:t xml:space="preserve">500ft AGL unless aligned with a suitable aerodrome or low flying area. Touch-downs from simulated forced landing approaches </w:t>
      </w:r>
      <w:proofErr w:type="gramStart"/>
      <w:r w:rsidRPr="007A0A55">
        <w:t>are not permitted</w:t>
      </w:r>
      <w:proofErr w:type="gramEnd"/>
      <w:r w:rsidRPr="007A0A55">
        <w:t>.</w:t>
      </w:r>
    </w:p>
    <w:p w14:paraId="6023E35A" w14:textId="77777777" w:rsidR="007A0A55" w:rsidRPr="0004520A" w:rsidRDefault="007A0A55" w:rsidP="002D4956">
      <w:pPr>
        <w:pStyle w:val="normalafterlisttable"/>
      </w:pPr>
      <w:r w:rsidRPr="0004520A">
        <w:t>The check pilot will assess:</w:t>
      </w:r>
    </w:p>
    <w:p w14:paraId="5BD5EF40" w14:textId="77777777" w:rsidR="007A0A55" w:rsidRPr="007A0A55" w:rsidRDefault="007A0A55" w:rsidP="007A0A55">
      <w:pPr>
        <w:pStyle w:val="ListBullet"/>
      </w:pPr>
      <w:r>
        <w:t>i</w:t>
      </w:r>
      <w:r w:rsidRPr="007A0A55">
        <w:t>mmediate control of the flight path attaining optimum glide attitude and IAS</w:t>
      </w:r>
    </w:p>
    <w:p w14:paraId="3948583F" w14:textId="77777777" w:rsidR="007A0A55" w:rsidRPr="007A0A55" w:rsidRDefault="007A0A55" w:rsidP="007A0A55">
      <w:pPr>
        <w:pStyle w:val="ListBullet"/>
      </w:pPr>
      <w:r>
        <w:t>s</w:t>
      </w:r>
      <w:r w:rsidRPr="007A0A55">
        <w:t>imulated conduct of recall items/vital actions</w:t>
      </w:r>
    </w:p>
    <w:p w14:paraId="276E353E" w14:textId="77777777" w:rsidR="007A0A55" w:rsidRPr="007A0A55" w:rsidRDefault="007A0A55" w:rsidP="007A0A55">
      <w:pPr>
        <w:pStyle w:val="ListBullet"/>
      </w:pPr>
      <w:r>
        <w:t>c</w:t>
      </w:r>
      <w:r w:rsidRPr="007A0A55">
        <w:t xml:space="preserve">onfiguration of the aircraft for best glide performance </w:t>
      </w:r>
    </w:p>
    <w:p w14:paraId="49FD4285" w14:textId="77777777" w:rsidR="007A0A55" w:rsidRPr="007A0A55" w:rsidRDefault="007A0A55" w:rsidP="007A0A55">
      <w:pPr>
        <w:pStyle w:val="ListBullet"/>
      </w:pPr>
      <w:r>
        <w:t>s</w:t>
      </w:r>
      <w:r w:rsidRPr="007A0A55">
        <w:t>election of a landing area</w:t>
      </w:r>
    </w:p>
    <w:p w14:paraId="13EDCE99" w14:textId="77777777" w:rsidR="007A0A55" w:rsidRPr="007A0A55" w:rsidRDefault="007A0A55" w:rsidP="007A0A55">
      <w:pPr>
        <w:pStyle w:val="ListBullet"/>
      </w:pPr>
      <w:r>
        <w:t>p</w:t>
      </w:r>
      <w:r w:rsidRPr="007A0A55">
        <w:t>lan for both the approach and diversion to intercept the approach path as required</w:t>
      </w:r>
    </w:p>
    <w:p w14:paraId="251B74BD" w14:textId="77777777" w:rsidR="007A0A55" w:rsidRPr="007A0A55" w:rsidRDefault="007A0A55" w:rsidP="007A0A55">
      <w:pPr>
        <w:pStyle w:val="ListBullet"/>
      </w:pPr>
      <w:r>
        <w:t>c</w:t>
      </w:r>
      <w:r w:rsidRPr="007A0A55">
        <w:t>hecklist review and restart if time permits</w:t>
      </w:r>
    </w:p>
    <w:p w14:paraId="295A3022" w14:textId="77777777" w:rsidR="007A0A55" w:rsidRPr="007A0A55" w:rsidRDefault="007A0A55" w:rsidP="007A0A55">
      <w:pPr>
        <w:pStyle w:val="ListBullet"/>
      </w:pPr>
      <w:r>
        <w:t>p</w:t>
      </w:r>
      <w:r w:rsidRPr="007A0A55">
        <w:t>assenger briefing and mayday call</w:t>
      </w:r>
    </w:p>
    <w:p w14:paraId="03F5480B" w14:textId="77777777" w:rsidR="007A0A55" w:rsidRPr="007A0A55" w:rsidRDefault="007A0A55" w:rsidP="007A0A55">
      <w:pPr>
        <w:pStyle w:val="ListBullet"/>
      </w:pPr>
      <w:r>
        <w:t>a</w:t>
      </w:r>
      <w:r w:rsidRPr="007A0A55">
        <w:t>pproach path adjustments as necessary</w:t>
      </w:r>
    </w:p>
    <w:p w14:paraId="73D9909B" w14:textId="77777777" w:rsidR="007A0A55" w:rsidRPr="007A0A55" w:rsidRDefault="007A0A55" w:rsidP="007A0A55">
      <w:pPr>
        <w:pStyle w:val="ListBullet"/>
      </w:pPr>
      <w:r>
        <w:t>c</w:t>
      </w:r>
      <w:r w:rsidRPr="007A0A55">
        <w:t>onfiguration of aircraft for landing</w:t>
      </w:r>
    </w:p>
    <w:p w14:paraId="7C8D7680" w14:textId="77777777" w:rsidR="007A0A55" w:rsidRPr="007A0A55" w:rsidRDefault="007A0A55" w:rsidP="007A0A55">
      <w:pPr>
        <w:pStyle w:val="ListBullet"/>
      </w:pPr>
      <w:r>
        <w:t>s</w:t>
      </w:r>
      <w:r w:rsidRPr="007A0A55">
        <w:t>hutdown and pre-impact actions</w:t>
      </w:r>
    </w:p>
    <w:p w14:paraId="5A0817CA" w14:textId="77777777" w:rsidR="007A0A55" w:rsidRPr="007A0A55" w:rsidRDefault="007A0A55" w:rsidP="007A0A55">
      <w:pPr>
        <w:pStyle w:val="ListBullet"/>
      </w:pPr>
      <w:r>
        <w:t>l</w:t>
      </w:r>
      <w:r w:rsidRPr="007A0A55">
        <w:t>ikelihood of achieving planned touchdown point.</w:t>
      </w:r>
    </w:p>
    <w:p w14:paraId="03859400" w14:textId="77777777" w:rsidR="007A0A55" w:rsidRPr="002D4956" w:rsidRDefault="007A0A55" w:rsidP="002D4956">
      <w:pPr>
        <w:pStyle w:val="normalafterlisttable"/>
        <w:rPr>
          <w:rStyle w:val="bold"/>
        </w:rPr>
      </w:pPr>
      <w:r w:rsidRPr="002D4956">
        <w:rPr>
          <w:rStyle w:val="bold"/>
        </w:rPr>
        <w:t>Multi-engine</w:t>
      </w:r>
    </w:p>
    <w:p w14:paraId="368B81E4" w14:textId="0517702D" w:rsidR="007A0A55" w:rsidRPr="00544C07" w:rsidRDefault="007A0A55" w:rsidP="00744923">
      <w:pPr>
        <w:rPr>
          <w:rStyle w:val="Strong"/>
        </w:rPr>
      </w:pPr>
      <w:r w:rsidRPr="00EA5BED">
        <w:t xml:space="preserve">VFR – </w:t>
      </w:r>
      <w:r>
        <w:t>s</w:t>
      </w:r>
      <w:r w:rsidRPr="00EA5BED">
        <w:t>imulated complete engine failure during take-off – form</w:t>
      </w:r>
      <w:r w:rsidRPr="007C46A3">
        <w:rPr>
          <w:rStyle w:val="Emphasis"/>
        </w:rPr>
        <w:t xml:space="preserve"> </w:t>
      </w:r>
      <w:r w:rsidRPr="00EA5BED">
        <w:rPr>
          <w:rStyle w:val="Strong"/>
        </w:rPr>
        <w:t xml:space="preserve">6D </w:t>
      </w:r>
      <w:proofErr w:type="gramStart"/>
      <w:r w:rsidRPr="00EA5BED">
        <w:rPr>
          <w:rStyle w:val="Strong"/>
        </w:rPr>
        <w:t>Multi-engine</w:t>
      </w:r>
      <w:proofErr w:type="gramEnd"/>
      <w:r w:rsidRPr="00EA5BED">
        <w:rPr>
          <w:rStyle w:val="Strong"/>
        </w:rPr>
        <w:t xml:space="preserve"> aeroplane flight crew member proficiency check report</w:t>
      </w:r>
      <w:r w:rsidR="00744923" w:rsidRPr="005416E9">
        <w:t>.</w:t>
      </w:r>
    </w:p>
    <w:p w14:paraId="2102E305" w14:textId="77777777" w:rsidR="007A0A55" w:rsidRPr="0004520A" w:rsidRDefault="007A0A55" w:rsidP="007A0A55">
      <w:r w:rsidRPr="0004520A">
        <w:t>The check pilot will:</w:t>
      </w:r>
    </w:p>
    <w:p w14:paraId="06CBEC78" w14:textId="77777777" w:rsidR="007A0A55" w:rsidRPr="007A0A55" w:rsidRDefault="007A0A55" w:rsidP="007A0A55">
      <w:pPr>
        <w:pStyle w:val="ListBullet"/>
      </w:pPr>
      <w:r w:rsidRPr="0004520A">
        <w:t>initiate the simulation by day only</w:t>
      </w:r>
      <w:r w:rsidRPr="007A0A55">
        <w:t>, no lower than 400ft AGL and no slower than V2 or VTOSS (take-off safety speed) + 10kts</w:t>
      </w:r>
    </w:p>
    <w:p w14:paraId="583B6D2B" w14:textId="77777777" w:rsidR="007A0A55" w:rsidRPr="007A0A55" w:rsidRDefault="007A0A55" w:rsidP="007A0A55">
      <w:pPr>
        <w:pStyle w:val="ListBullet"/>
      </w:pPr>
      <w:r w:rsidRPr="0004520A">
        <w:t>announce</w:t>
      </w:r>
      <w:r w:rsidRPr="007A0A55">
        <w:t xml:space="preserve"> ‘simulation’ and slowly retard the throttle/power lever of the desired engine to idle (zero thrust if applicable)</w:t>
      </w:r>
    </w:p>
    <w:p w14:paraId="7AD7DF96" w14:textId="77777777" w:rsidR="007A0A55" w:rsidRPr="007A0A55" w:rsidRDefault="007A0A55" w:rsidP="007A0A55">
      <w:pPr>
        <w:pStyle w:val="ListBullet"/>
      </w:pPr>
      <w:r w:rsidRPr="0004520A">
        <w:t>return the engine controls to symmetric thrust and direct the candidate to continue a normal departure on conclusion of the simulation.</w:t>
      </w:r>
    </w:p>
    <w:p w14:paraId="46A97CF2" w14:textId="77777777" w:rsidR="007A0A55" w:rsidRPr="0004520A" w:rsidRDefault="007A0A55" w:rsidP="002D4956">
      <w:pPr>
        <w:pStyle w:val="normalafterlisttable"/>
      </w:pPr>
      <w:r w:rsidRPr="0004520A">
        <w:t>The check pilot will assess:</w:t>
      </w:r>
    </w:p>
    <w:p w14:paraId="6F2B28B4" w14:textId="77777777" w:rsidR="007A0A55" w:rsidRPr="007A0A55" w:rsidRDefault="007A0A55" w:rsidP="007A0A55">
      <w:pPr>
        <w:pStyle w:val="ListBullet"/>
      </w:pPr>
      <w:r>
        <w:t>i</w:t>
      </w:r>
      <w:r w:rsidRPr="007A0A55">
        <w:t>mmediate control of the flight path and attaining optimum attitude</w:t>
      </w:r>
    </w:p>
    <w:p w14:paraId="65C56498" w14:textId="77777777" w:rsidR="007A0A55" w:rsidRPr="007A0A55" w:rsidRDefault="007A0A55" w:rsidP="007A0A55">
      <w:pPr>
        <w:pStyle w:val="ListBullet"/>
      </w:pPr>
      <w:r>
        <w:t>a</w:t>
      </w:r>
      <w:r w:rsidRPr="007A0A55">
        <w:t>pplication of maximum power and maintaining appropriate airspeed</w:t>
      </w:r>
    </w:p>
    <w:p w14:paraId="60B107F0" w14:textId="77777777" w:rsidR="007A0A55" w:rsidRPr="007A0A55" w:rsidRDefault="007A0A55" w:rsidP="007A0A55">
      <w:pPr>
        <w:pStyle w:val="ListBullet"/>
      </w:pPr>
      <w:r>
        <w:t>t</w:t>
      </w:r>
      <w:r w:rsidRPr="007A0A55">
        <w:t>imely identification and nomination of ‘failed’ engine</w:t>
      </w:r>
    </w:p>
    <w:p w14:paraId="028A7189" w14:textId="77777777" w:rsidR="007A0A55" w:rsidRPr="007A0A55" w:rsidRDefault="007A0A55" w:rsidP="007A0A55">
      <w:pPr>
        <w:pStyle w:val="ListBullet"/>
      </w:pPr>
      <w:r>
        <w:t>s</w:t>
      </w:r>
      <w:r w:rsidRPr="007A0A55">
        <w:t>imulated conduct of recall items/vital actions – touch drills only for feather/shutdown actions.</w:t>
      </w:r>
    </w:p>
    <w:p w14:paraId="1432451A" w14:textId="77777777" w:rsidR="007A0A55" w:rsidRPr="007A0A55" w:rsidRDefault="007A0A55" w:rsidP="005416E9">
      <w:r w:rsidRPr="0004520A">
        <w:t>After check pilot sets zero thrust:</w:t>
      </w:r>
    </w:p>
    <w:p w14:paraId="6791AFFE" w14:textId="77777777" w:rsidR="007A0A55" w:rsidRPr="007A0A55" w:rsidRDefault="007A0A55" w:rsidP="005416E9">
      <w:pPr>
        <w:pStyle w:val="ListBullet"/>
      </w:pPr>
      <w:r>
        <w:t>c</w:t>
      </w:r>
      <w:r w:rsidRPr="007A0A55">
        <w:t>onfiguring the aircraft for best ROC</w:t>
      </w:r>
    </w:p>
    <w:p w14:paraId="5B1980EF" w14:textId="77777777" w:rsidR="007A0A55" w:rsidRPr="007A0A55" w:rsidRDefault="007A0A55" w:rsidP="005416E9">
      <w:pPr>
        <w:pStyle w:val="ListBullet"/>
      </w:pPr>
      <w:r>
        <w:lastRenderedPageBreak/>
        <w:t>s</w:t>
      </w:r>
      <w:r w:rsidRPr="007A0A55">
        <w:t>ecuring engine – touch drills only</w:t>
      </w:r>
    </w:p>
    <w:p w14:paraId="7C742C9C" w14:textId="77777777" w:rsidR="007A0A55" w:rsidRPr="007A0A55" w:rsidRDefault="007A0A55" w:rsidP="005416E9">
      <w:pPr>
        <w:pStyle w:val="ListBullet"/>
      </w:pPr>
      <w:r>
        <w:t>p</w:t>
      </w:r>
      <w:r w:rsidRPr="007A0A55">
        <w:t>lanning for continuation of flight and safe landing including radio calls.</w:t>
      </w:r>
    </w:p>
    <w:p w14:paraId="0FE04A12" w14:textId="57031837" w:rsidR="007A0A55" w:rsidRPr="00EA5BED" w:rsidRDefault="007A0A55" w:rsidP="005A3805">
      <w:pPr>
        <w:rPr>
          <w:rStyle w:val="Strong"/>
        </w:rPr>
      </w:pPr>
      <w:r w:rsidRPr="00EA5BED">
        <w:t xml:space="preserve">VFR – </w:t>
      </w:r>
      <w:r>
        <w:t>s</w:t>
      </w:r>
      <w:r w:rsidRPr="00EA5BED">
        <w:t>imulated partial engine failure – form</w:t>
      </w:r>
      <w:r w:rsidRPr="00611574">
        <w:rPr>
          <w:rStyle w:val="Emphasis"/>
        </w:rPr>
        <w:t xml:space="preserve"> </w:t>
      </w:r>
      <w:r w:rsidRPr="00EA5BED">
        <w:rPr>
          <w:rStyle w:val="Strong"/>
        </w:rPr>
        <w:t xml:space="preserve">6D </w:t>
      </w:r>
      <w:proofErr w:type="gramStart"/>
      <w:r w:rsidRPr="00EA5BED">
        <w:rPr>
          <w:rStyle w:val="Strong"/>
        </w:rPr>
        <w:t>Multi-engine</w:t>
      </w:r>
      <w:proofErr w:type="gramEnd"/>
      <w:r w:rsidRPr="00EA5BED">
        <w:rPr>
          <w:rStyle w:val="Strong"/>
        </w:rPr>
        <w:t xml:space="preserve"> aeroplane flight crew member proficiency check report</w:t>
      </w:r>
      <w:r w:rsidR="005A3805" w:rsidRPr="005416E9">
        <w:t>.</w:t>
      </w:r>
    </w:p>
    <w:p w14:paraId="2A864F82" w14:textId="77777777" w:rsidR="007A0A55" w:rsidRPr="0004520A" w:rsidRDefault="007A0A55" w:rsidP="007A0A55">
      <w:r w:rsidRPr="0004520A">
        <w:t>The check pilot will:</w:t>
      </w:r>
    </w:p>
    <w:p w14:paraId="7DA50630" w14:textId="77777777" w:rsidR="007A0A55" w:rsidRPr="007A0A55" w:rsidRDefault="007A0A55" w:rsidP="007A0A55">
      <w:pPr>
        <w:pStyle w:val="ListBullet"/>
      </w:pPr>
      <w:r w:rsidRPr="0004520A">
        <w:t xml:space="preserve">initiate the simulation by day only at any stage of flight no lower than 400ft AGL and no slower than V2 or </w:t>
      </w:r>
      <w:r w:rsidRPr="007A0A55">
        <w:t>VTOSS + 10kts</w:t>
      </w:r>
    </w:p>
    <w:p w14:paraId="3EEB6915" w14:textId="77777777" w:rsidR="007A0A55" w:rsidRPr="007A0A55" w:rsidRDefault="007A0A55" w:rsidP="007A0A55">
      <w:pPr>
        <w:pStyle w:val="ListBullet"/>
      </w:pPr>
      <w:r w:rsidRPr="0004520A">
        <w:t xml:space="preserve">announce </w:t>
      </w:r>
      <w:r w:rsidRPr="007A0A55">
        <w:t xml:space="preserve">‘simulation’ and slowly retard the throttle/power lever of the desired engine to a partial power setting of </w:t>
      </w:r>
      <w:r w:rsidRPr="002D4956">
        <w:rPr>
          <w:rStyle w:val="Authorinstruction"/>
        </w:rPr>
        <w:t>[xx]</w:t>
      </w:r>
    </w:p>
    <w:p w14:paraId="682B1807" w14:textId="77777777" w:rsidR="007A0A55" w:rsidRPr="007A0A55" w:rsidRDefault="007A0A55" w:rsidP="007A0A55">
      <w:pPr>
        <w:pStyle w:val="ListBullet"/>
      </w:pPr>
      <w:r w:rsidRPr="0004520A">
        <w:t>return the engine controls to symmetric thrust and direct the candidate to continue normal flight on conclusion of the simulation.</w:t>
      </w:r>
    </w:p>
    <w:p w14:paraId="5845B6BC" w14:textId="77777777" w:rsidR="007A0A55" w:rsidRPr="0004520A" w:rsidRDefault="007A0A55" w:rsidP="002D4956">
      <w:pPr>
        <w:pStyle w:val="normalafterlisttable"/>
      </w:pPr>
      <w:r w:rsidRPr="0004520A">
        <w:t>The check pilot will assess:</w:t>
      </w:r>
    </w:p>
    <w:p w14:paraId="05801D3F" w14:textId="77777777" w:rsidR="007A0A55" w:rsidRPr="007A0A55" w:rsidRDefault="007A0A55" w:rsidP="007A0A55">
      <w:pPr>
        <w:pStyle w:val="ListBullet"/>
      </w:pPr>
      <w:r>
        <w:t>i</w:t>
      </w:r>
      <w:r w:rsidRPr="007A0A55">
        <w:t>mmediate control of the flight path and attaining optimum attitude</w:t>
      </w:r>
    </w:p>
    <w:p w14:paraId="1EEEB049" w14:textId="77777777" w:rsidR="007A0A55" w:rsidRPr="007A0A55" w:rsidRDefault="007A0A55" w:rsidP="007A0A55">
      <w:pPr>
        <w:pStyle w:val="ListBullet"/>
      </w:pPr>
      <w:r>
        <w:t>a</w:t>
      </w:r>
      <w:r w:rsidRPr="007A0A55">
        <w:t>pplication of maximum power and maintaining appropriate airspeed</w:t>
      </w:r>
    </w:p>
    <w:p w14:paraId="45EDB56A" w14:textId="77777777" w:rsidR="007A0A55" w:rsidRPr="007A0A55" w:rsidRDefault="007A0A55" w:rsidP="007A0A55">
      <w:pPr>
        <w:pStyle w:val="ListBullet"/>
      </w:pPr>
      <w:r>
        <w:t>t</w:t>
      </w:r>
      <w:r w:rsidRPr="007A0A55">
        <w:t>imely identification and nomination of ‘failed’ engine</w:t>
      </w:r>
    </w:p>
    <w:p w14:paraId="4B5575A1" w14:textId="77777777" w:rsidR="007A0A55" w:rsidRPr="007A0A55" w:rsidRDefault="007A0A55" w:rsidP="007A0A55">
      <w:pPr>
        <w:pStyle w:val="ListBullet"/>
      </w:pPr>
      <w:r>
        <w:t>s</w:t>
      </w:r>
      <w:r w:rsidRPr="007A0A55">
        <w:t>imulated conduct of recall items/vital actions – touch drills only for feather/shutdown actions</w:t>
      </w:r>
    </w:p>
    <w:p w14:paraId="288E7E54" w14:textId="77777777" w:rsidR="007A0A55" w:rsidRPr="007A0A55" w:rsidRDefault="007A0A55" w:rsidP="007A0A55">
      <w:pPr>
        <w:pStyle w:val="ListBullet"/>
      </w:pPr>
      <w:r>
        <w:t>c</w:t>
      </w:r>
      <w:r w:rsidRPr="007A0A55">
        <w:t>andidate decision-making in relation to feathering or not.</w:t>
      </w:r>
    </w:p>
    <w:p w14:paraId="7D911203" w14:textId="77777777" w:rsidR="007A0A55" w:rsidRPr="00272551" w:rsidRDefault="007A0A55" w:rsidP="005416E9">
      <w:r w:rsidRPr="00272551">
        <w:t>After check pilot sets zero thrust or elects to continue with partial power:</w:t>
      </w:r>
    </w:p>
    <w:p w14:paraId="416CF174" w14:textId="77777777" w:rsidR="007A0A55" w:rsidRPr="007A0A55" w:rsidRDefault="007A0A55" w:rsidP="005416E9">
      <w:pPr>
        <w:pStyle w:val="ListBullet"/>
      </w:pPr>
      <w:r>
        <w:t>c</w:t>
      </w:r>
      <w:r w:rsidRPr="007A0A55">
        <w:t>onfiguring the aircraft for best ROC</w:t>
      </w:r>
    </w:p>
    <w:p w14:paraId="0B77CC6E" w14:textId="77777777" w:rsidR="007A0A55" w:rsidRPr="007A0A55" w:rsidRDefault="007A0A55" w:rsidP="005416E9">
      <w:pPr>
        <w:pStyle w:val="ListBullet"/>
      </w:pPr>
      <w:r>
        <w:t>s</w:t>
      </w:r>
      <w:r w:rsidRPr="007A0A55">
        <w:t>ecuring engine if required</w:t>
      </w:r>
    </w:p>
    <w:p w14:paraId="0DEA50E9" w14:textId="77777777" w:rsidR="007A0A55" w:rsidRPr="007A0A55" w:rsidRDefault="007A0A55" w:rsidP="005416E9">
      <w:pPr>
        <w:pStyle w:val="ListBullet"/>
      </w:pPr>
      <w:r>
        <w:t>p</w:t>
      </w:r>
      <w:r w:rsidRPr="007A0A55">
        <w:t>lanning for continuation of flight and safe landing.</w:t>
      </w:r>
    </w:p>
    <w:p w14:paraId="712EAFEA" w14:textId="1F3147A3" w:rsidR="007A0A55" w:rsidRPr="003941AF" w:rsidRDefault="007A0A55" w:rsidP="005416E9">
      <w:pPr>
        <w:rPr>
          <w:rStyle w:val="Strong"/>
        </w:rPr>
      </w:pPr>
      <w:r w:rsidRPr="00EA5BED">
        <w:t xml:space="preserve">VFR – </w:t>
      </w:r>
      <w:r>
        <w:t>s</w:t>
      </w:r>
      <w:r w:rsidRPr="00EA5BED">
        <w:t xml:space="preserve">imulated engine failure with asymmetric approach and landing – form </w:t>
      </w:r>
      <w:r w:rsidRPr="00EA5BED">
        <w:rPr>
          <w:rStyle w:val="Strong"/>
        </w:rPr>
        <w:t xml:space="preserve">6D </w:t>
      </w:r>
      <w:proofErr w:type="gramStart"/>
      <w:r w:rsidRPr="00EA5BED">
        <w:rPr>
          <w:rStyle w:val="Strong"/>
        </w:rPr>
        <w:t>Multi-engine</w:t>
      </w:r>
      <w:proofErr w:type="gramEnd"/>
      <w:r w:rsidRPr="00EA5BED">
        <w:rPr>
          <w:rStyle w:val="Strong"/>
        </w:rPr>
        <w:t xml:space="preserve"> aeroplane flight crew member proficiency check report</w:t>
      </w:r>
      <w:r w:rsidR="00272551" w:rsidRPr="005416E9">
        <w:t>.</w:t>
      </w:r>
    </w:p>
    <w:p w14:paraId="271FA9D5" w14:textId="77777777" w:rsidR="007A0A55" w:rsidRPr="0004520A" w:rsidRDefault="007A0A55" w:rsidP="007A0A55">
      <w:r w:rsidRPr="0004520A">
        <w:t>The check pilot will:</w:t>
      </w:r>
    </w:p>
    <w:p w14:paraId="04C313BE" w14:textId="77777777" w:rsidR="007A0A55" w:rsidRPr="007A0A55" w:rsidRDefault="007A0A55" w:rsidP="007A0A55">
      <w:pPr>
        <w:pStyle w:val="ListBullet"/>
      </w:pPr>
      <w:r w:rsidRPr="0004520A">
        <w:t>initiate the simulation by day only in normal all-engines flight at a safe speed and height</w:t>
      </w:r>
    </w:p>
    <w:p w14:paraId="4AD91ED0" w14:textId="77777777" w:rsidR="007A0A55" w:rsidRPr="007A0A55" w:rsidRDefault="007A0A55" w:rsidP="007A0A55">
      <w:pPr>
        <w:pStyle w:val="ListBullet"/>
      </w:pPr>
      <w:r w:rsidRPr="0004520A">
        <w:t xml:space="preserve">announce </w:t>
      </w:r>
      <w:r w:rsidRPr="007A0A55">
        <w:t xml:space="preserve">‘simulation’ and slowly retard the throttle/power lever of the desired engine to a partial power setting of </w:t>
      </w:r>
      <w:r w:rsidRPr="002D4956">
        <w:rPr>
          <w:rStyle w:val="Authorinstruction"/>
        </w:rPr>
        <w:t>[xx]</w:t>
      </w:r>
      <w:r w:rsidRPr="007A0A55">
        <w:t>.</w:t>
      </w:r>
    </w:p>
    <w:p w14:paraId="067FF3A6" w14:textId="77777777" w:rsidR="007A0A55" w:rsidRPr="007A0A55" w:rsidRDefault="007A0A55" w:rsidP="007A0A55">
      <w:pPr>
        <w:pStyle w:val="ListBullet"/>
      </w:pPr>
      <w:r w:rsidRPr="0004520A">
        <w:t>position the engine controls to enable full take-off power prior to touchdown.</w:t>
      </w:r>
    </w:p>
    <w:p w14:paraId="75B2D1DC" w14:textId="77777777" w:rsidR="007A0A55" w:rsidRPr="0004520A" w:rsidRDefault="007A0A55" w:rsidP="007A0A55">
      <w:r w:rsidRPr="0004520A">
        <w:t>The check pilot will assess:</w:t>
      </w:r>
    </w:p>
    <w:p w14:paraId="6829EBB7" w14:textId="77777777" w:rsidR="007A0A55" w:rsidRPr="007A0A55" w:rsidRDefault="007A0A55" w:rsidP="007A0A55">
      <w:pPr>
        <w:pStyle w:val="ListBullet"/>
      </w:pPr>
      <w:r>
        <w:t>i</w:t>
      </w:r>
      <w:r w:rsidRPr="007A0A55">
        <w:t>mmediate control of the flight path and attaining optimum attitude</w:t>
      </w:r>
    </w:p>
    <w:p w14:paraId="2B44C2FE" w14:textId="77777777" w:rsidR="007A0A55" w:rsidRPr="007A0A55" w:rsidRDefault="007A0A55" w:rsidP="007A0A55">
      <w:pPr>
        <w:pStyle w:val="ListBullet"/>
      </w:pPr>
      <w:r>
        <w:t>a</w:t>
      </w:r>
      <w:r w:rsidRPr="007A0A55">
        <w:t>pplication of power and maintaining appropriate airspeed</w:t>
      </w:r>
    </w:p>
    <w:p w14:paraId="07F95940" w14:textId="77777777" w:rsidR="007A0A55" w:rsidRPr="007A0A55" w:rsidRDefault="007A0A55" w:rsidP="007A0A55">
      <w:pPr>
        <w:pStyle w:val="ListBullet"/>
      </w:pPr>
      <w:r>
        <w:t>t</w:t>
      </w:r>
      <w:r w:rsidRPr="007A0A55">
        <w:t>imely identification and nomination of ‘failed’ engine</w:t>
      </w:r>
    </w:p>
    <w:p w14:paraId="03E1B0F7" w14:textId="77777777" w:rsidR="007A0A55" w:rsidRPr="007A0A55" w:rsidRDefault="007A0A55" w:rsidP="007A0A55">
      <w:pPr>
        <w:pStyle w:val="ListBullet"/>
      </w:pPr>
      <w:r>
        <w:t>s</w:t>
      </w:r>
      <w:r w:rsidRPr="007A0A55">
        <w:t>imulated conduct of recall items/vital actions – touch drills only for feather/shutdown actions.</w:t>
      </w:r>
    </w:p>
    <w:p w14:paraId="044E9680" w14:textId="77777777" w:rsidR="007A0A55" w:rsidRPr="00272551" w:rsidRDefault="007A0A55" w:rsidP="005416E9">
      <w:r w:rsidRPr="00272551">
        <w:t>After check pilot sets zero thrust:</w:t>
      </w:r>
    </w:p>
    <w:p w14:paraId="55F06AC4" w14:textId="77777777" w:rsidR="007A0A55" w:rsidRPr="007A0A55" w:rsidRDefault="007A0A55" w:rsidP="005416E9">
      <w:pPr>
        <w:pStyle w:val="ListBullet"/>
      </w:pPr>
      <w:r>
        <w:t>c</w:t>
      </w:r>
      <w:r w:rsidRPr="007A0A55">
        <w:t>onfiguring the aircraft for appropriate performance</w:t>
      </w:r>
    </w:p>
    <w:p w14:paraId="033CB8E0" w14:textId="77777777" w:rsidR="007A0A55" w:rsidRPr="007A0A55" w:rsidRDefault="007A0A55" w:rsidP="005416E9">
      <w:pPr>
        <w:pStyle w:val="ListBullet"/>
      </w:pPr>
      <w:r>
        <w:t>s</w:t>
      </w:r>
      <w:r w:rsidRPr="007A0A55">
        <w:t>ecuring engine</w:t>
      </w:r>
    </w:p>
    <w:p w14:paraId="4B8D0A6B" w14:textId="77777777" w:rsidR="007A0A55" w:rsidRPr="007A0A55" w:rsidRDefault="007A0A55" w:rsidP="005416E9">
      <w:pPr>
        <w:pStyle w:val="ListBullet"/>
      </w:pPr>
      <w:r>
        <w:t>p</w:t>
      </w:r>
      <w:r w:rsidRPr="007A0A55">
        <w:t>lanning for continuation of flight to the circuit and safe landing</w:t>
      </w:r>
    </w:p>
    <w:p w14:paraId="7CD588AE" w14:textId="77777777" w:rsidR="007A0A55" w:rsidRPr="007A0A55" w:rsidRDefault="007A0A55" w:rsidP="005416E9">
      <w:pPr>
        <w:pStyle w:val="ListBullet"/>
      </w:pPr>
      <w:r>
        <w:t>a</w:t>
      </w:r>
      <w:r w:rsidRPr="007A0A55">
        <w:t>ppropriate circuit pattern and gear and flap extension scheduling</w:t>
      </w:r>
    </w:p>
    <w:p w14:paraId="26E97BF1" w14:textId="77777777" w:rsidR="007A0A55" w:rsidRPr="007A0A55" w:rsidRDefault="007A0A55" w:rsidP="005416E9">
      <w:pPr>
        <w:pStyle w:val="ListBullet"/>
      </w:pPr>
      <w:r>
        <w:t>k</w:t>
      </w:r>
      <w:r w:rsidRPr="007A0A55">
        <w:t>nowledge and application of asymmetric committal height considerations.</w:t>
      </w:r>
    </w:p>
    <w:p w14:paraId="6644826C" w14:textId="12BFAC6A" w:rsidR="007A0A55" w:rsidRPr="004302AD" w:rsidRDefault="007A0A55" w:rsidP="005416E9">
      <w:pPr>
        <w:rPr>
          <w:rStyle w:val="Strong"/>
        </w:rPr>
      </w:pPr>
      <w:r w:rsidRPr="00EA5BED">
        <w:lastRenderedPageBreak/>
        <w:t xml:space="preserve">IFR – </w:t>
      </w:r>
      <w:r>
        <w:t>d</w:t>
      </w:r>
      <w:r w:rsidRPr="00EA5BED">
        <w:t xml:space="preserve">eparture and climb after take-off with one engine simulated inoperative – form </w:t>
      </w:r>
      <w:r w:rsidRPr="00EA5BED">
        <w:rPr>
          <w:rStyle w:val="Strong"/>
        </w:rPr>
        <w:t>6D Multi</w:t>
      </w:r>
      <w:r>
        <w:rPr>
          <w:rStyle w:val="Strong"/>
        </w:rPr>
        <w:noBreakHyphen/>
      </w:r>
      <w:r w:rsidRPr="00EA5BED">
        <w:rPr>
          <w:rStyle w:val="Strong"/>
        </w:rPr>
        <w:t>engine aeroplane flight crew member proficiency check report</w:t>
      </w:r>
      <w:r w:rsidR="00272551" w:rsidRPr="005416E9">
        <w:t>.</w:t>
      </w:r>
    </w:p>
    <w:p w14:paraId="6D4C5A13" w14:textId="77777777" w:rsidR="007A0A55" w:rsidRPr="0004520A" w:rsidRDefault="007A0A55" w:rsidP="007A0A55">
      <w:r w:rsidRPr="0004520A">
        <w:t>The check pilot will:</w:t>
      </w:r>
    </w:p>
    <w:p w14:paraId="252879E0" w14:textId="08F6F8A5" w:rsidR="007A0A55" w:rsidRPr="007A0A55" w:rsidRDefault="007A0A55" w:rsidP="007A0A55">
      <w:pPr>
        <w:pStyle w:val="ListBullet"/>
      </w:pPr>
      <w:r>
        <w:t>i</w:t>
      </w:r>
      <w:r w:rsidRPr="007A0A55">
        <w:t>ntroduce, as soon as safe to do so after take-off, simulated instrument meteorological conditions (IMC) by day only using a hood</w:t>
      </w:r>
    </w:p>
    <w:p w14:paraId="1CD83A4E" w14:textId="77777777" w:rsidR="007A0A55" w:rsidRPr="007A0A55" w:rsidRDefault="007A0A55" w:rsidP="007A0A55">
      <w:pPr>
        <w:pStyle w:val="ListBullet"/>
      </w:pPr>
      <w:r w:rsidRPr="0004520A">
        <w:t>initiate the simulation no lower than 400ft AGL and no slower than V2 or VTOSS + 10kts</w:t>
      </w:r>
    </w:p>
    <w:p w14:paraId="2E417118" w14:textId="77777777" w:rsidR="007A0A55" w:rsidRPr="007A0A55" w:rsidRDefault="007A0A55" w:rsidP="007A0A55">
      <w:pPr>
        <w:pStyle w:val="ListBullet"/>
      </w:pPr>
      <w:r w:rsidRPr="0004520A">
        <w:t xml:space="preserve">announce </w:t>
      </w:r>
      <w:r w:rsidRPr="007A0A55">
        <w:t>‘</w:t>
      </w:r>
      <w:proofErr w:type="gramStart"/>
      <w:r w:rsidRPr="007A0A55">
        <w:t>simulation‘ and</w:t>
      </w:r>
      <w:proofErr w:type="gramEnd"/>
      <w:r w:rsidRPr="007A0A55">
        <w:t xml:space="preserve"> slowly retard the throttle/power lever of the desired engine to idle (zero thrust if applicable)</w:t>
      </w:r>
    </w:p>
    <w:p w14:paraId="1F9C6662" w14:textId="77777777" w:rsidR="007A0A55" w:rsidRPr="007A0A55" w:rsidRDefault="007A0A55" w:rsidP="007A0A55">
      <w:pPr>
        <w:pStyle w:val="ListBullet"/>
      </w:pPr>
      <w:r w:rsidRPr="0004520A">
        <w:t>return the engine controls to normal and direct the candidate to continue a normal departure on conclusion of the simulation.</w:t>
      </w:r>
    </w:p>
    <w:p w14:paraId="4E108E13" w14:textId="77777777" w:rsidR="007A0A55" w:rsidRPr="0004520A" w:rsidRDefault="007A0A55" w:rsidP="002D4956">
      <w:pPr>
        <w:pStyle w:val="normalafterlisttable"/>
      </w:pPr>
      <w:r>
        <w:t>W</w:t>
      </w:r>
      <w:r w:rsidRPr="0004520A">
        <w:t>ith the candidate controlling the aircraft solely with the flight instruments</w:t>
      </w:r>
      <w:r>
        <w:t>, t</w:t>
      </w:r>
      <w:r w:rsidRPr="0004520A">
        <w:t xml:space="preserve">he check pilot will </w:t>
      </w:r>
      <w:r w:rsidRPr="00D518E7">
        <w:t>assess</w:t>
      </w:r>
      <w:r w:rsidRPr="0004520A">
        <w:t>:</w:t>
      </w:r>
    </w:p>
    <w:p w14:paraId="6C274BE3" w14:textId="77777777" w:rsidR="007A0A55" w:rsidRPr="007A0A55" w:rsidRDefault="007A0A55" w:rsidP="007A0A55">
      <w:pPr>
        <w:pStyle w:val="ListBullet"/>
      </w:pPr>
      <w:r>
        <w:t>i</w:t>
      </w:r>
      <w:r w:rsidRPr="007A0A55">
        <w:t>mmediate control of the flight path and attaining optimum attitude</w:t>
      </w:r>
    </w:p>
    <w:p w14:paraId="3A972D44" w14:textId="77777777" w:rsidR="007A0A55" w:rsidRPr="007A0A55" w:rsidRDefault="007A0A55" w:rsidP="007A0A55">
      <w:pPr>
        <w:pStyle w:val="ListBullet"/>
      </w:pPr>
      <w:r>
        <w:t>a</w:t>
      </w:r>
      <w:r w:rsidRPr="007A0A55">
        <w:t>pplication of maximum power and maintaining appropriate airspeed</w:t>
      </w:r>
    </w:p>
    <w:p w14:paraId="54B04F76" w14:textId="77777777" w:rsidR="007A0A55" w:rsidRPr="007A0A55" w:rsidRDefault="007A0A55" w:rsidP="007A0A55">
      <w:pPr>
        <w:pStyle w:val="ListBullet"/>
      </w:pPr>
      <w:r>
        <w:t>t</w:t>
      </w:r>
      <w:r w:rsidRPr="007A0A55">
        <w:t>imely identification and nomination of 'failed’ engine</w:t>
      </w:r>
    </w:p>
    <w:p w14:paraId="0AE53FD5" w14:textId="77777777" w:rsidR="007A0A55" w:rsidRPr="007A0A55" w:rsidRDefault="007A0A55" w:rsidP="007A0A55">
      <w:pPr>
        <w:pStyle w:val="ListBullet"/>
      </w:pPr>
      <w:r>
        <w:t>s</w:t>
      </w:r>
      <w:r w:rsidRPr="007A0A55">
        <w:t>imulated conduct of recall items/vital actions – touch drills only for feather/shutdown actions.</w:t>
      </w:r>
    </w:p>
    <w:p w14:paraId="17CE7951" w14:textId="77777777" w:rsidR="007A0A55" w:rsidRPr="009E2C85" w:rsidRDefault="007A0A55" w:rsidP="005416E9">
      <w:r w:rsidRPr="009E2C85">
        <w:t>After check pilot sets zero thrust:</w:t>
      </w:r>
    </w:p>
    <w:p w14:paraId="6710CEF9" w14:textId="77777777" w:rsidR="007A0A55" w:rsidRPr="007A0A55" w:rsidRDefault="007A0A55" w:rsidP="005416E9">
      <w:pPr>
        <w:pStyle w:val="ListBullet"/>
      </w:pPr>
      <w:r>
        <w:t>c</w:t>
      </w:r>
      <w:r w:rsidRPr="007A0A55">
        <w:t>onfiguring the aircraft for best ROC</w:t>
      </w:r>
    </w:p>
    <w:p w14:paraId="0AE1094A" w14:textId="77777777" w:rsidR="007A0A55" w:rsidRPr="007A0A55" w:rsidRDefault="007A0A55" w:rsidP="005416E9">
      <w:pPr>
        <w:pStyle w:val="ListBullet"/>
      </w:pPr>
      <w:r>
        <w:t>s</w:t>
      </w:r>
      <w:r w:rsidRPr="007A0A55">
        <w:t>ecuring engine – touch drills only</w:t>
      </w:r>
    </w:p>
    <w:p w14:paraId="762E25C2" w14:textId="77777777" w:rsidR="007A0A55" w:rsidRPr="007A0A55" w:rsidRDefault="007A0A55" w:rsidP="005416E9">
      <w:pPr>
        <w:pStyle w:val="ListBullet"/>
      </w:pPr>
      <w:r>
        <w:t>m</w:t>
      </w:r>
      <w:r w:rsidRPr="007A0A55">
        <w:t>anoeuvring the aircraft for climb to MSA or LSALT clear of obstacles or use of an escape route or special procedure</w:t>
      </w:r>
    </w:p>
    <w:p w14:paraId="636B876C" w14:textId="77777777" w:rsidR="007A0A55" w:rsidRPr="007A0A55" w:rsidRDefault="007A0A55" w:rsidP="005416E9">
      <w:pPr>
        <w:pStyle w:val="ListBullet"/>
      </w:pPr>
      <w:r>
        <w:t>p</w:t>
      </w:r>
      <w:r w:rsidRPr="007A0A55">
        <w:t>lanning for continuation of flight and safe landing including radio calls.</w:t>
      </w:r>
    </w:p>
    <w:p w14:paraId="2F37357E" w14:textId="6240F4F7" w:rsidR="007A0A55" w:rsidRPr="004E3B83" w:rsidRDefault="007A0A55" w:rsidP="005416E9">
      <w:pPr>
        <w:rPr>
          <w:rStyle w:val="Strong"/>
        </w:rPr>
      </w:pPr>
      <w:r w:rsidRPr="00EA5BED">
        <w:t xml:space="preserve">IFR – </w:t>
      </w:r>
      <w:r>
        <w:t>i</w:t>
      </w:r>
      <w:r w:rsidRPr="00EA5BED">
        <w:t xml:space="preserve">nstrument approach with one engine simulated inoperative – form </w:t>
      </w:r>
      <w:r w:rsidRPr="00EA5BED">
        <w:rPr>
          <w:rStyle w:val="Strong"/>
        </w:rPr>
        <w:t xml:space="preserve">6D </w:t>
      </w:r>
      <w:proofErr w:type="gramStart"/>
      <w:r w:rsidRPr="00EA5BED">
        <w:rPr>
          <w:rStyle w:val="Strong"/>
        </w:rPr>
        <w:t>Multi-engine</w:t>
      </w:r>
      <w:proofErr w:type="gramEnd"/>
      <w:r w:rsidRPr="00EA5BED">
        <w:rPr>
          <w:rStyle w:val="Strong"/>
        </w:rPr>
        <w:t xml:space="preserve"> aeroplane flight crew member proficiency check report</w:t>
      </w:r>
      <w:r w:rsidR="009E2C85" w:rsidRPr="005416E9">
        <w:t>.</w:t>
      </w:r>
    </w:p>
    <w:p w14:paraId="740BF4E4" w14:textId="77777777" w:rsidR="007A0A55" w:rsidRPr="0004520A" w:rsidRDefault="007A0A55" w:rsidP="007A0A55">
      <w:r w:rsidRPr="0004520A">
        <w:t>The check pilot will:</w:t>
      </w:r>
    </w:p>
    <w:p w14:paraId="09BED208" w14:textId="77777777" w:rsidR="007A0A55" w:rsidRPr="0004520A" w:rsidRDefault="007A0A55" w:rsidP="007A0A55">
      <w:pPr>
        <w:pStyle w:val="ListBullet"/>
      </w:pPr>
      <w:r w:rsidRPr="0004520A">
        <w:t>initiate the simulation by day only in simulated IMC conditions at an appropriate time prior to final approach on a planned instrument approach</w:t>
      </w:r>
    </w:p>
    <w:p w14:paraId="788C327A" w14:textId="77777777" w:rsidR="007A0A55" w:rsidRPr="0004520A" w:rsidRDefault="007A0A55" w:rsidP="007A0A55">
      <w:pPr>
        <w:pStyle w:val="ListBullet"/>
      </w:pPr>
      <w:r w:rsidRPr="0004520A">
        <w:t xml:space="preserve">announce </w:t>
      </w:r>
      <w:r>
        <w:t>‘</w:t>
      </w:r>
      <w:r w:rsidRPr="0004520A">
        <w:t>simulation</w:t>
      </w:r>
      <w:r>
        <w:t xml:space="preserve">’ </w:t>
      </w:r>
      <w:r w:rsidRPr="0004520A">
        <w:t>and slowly retard the throttle/power lever of the desired engine to idle (zero thrust if applicable)</w:t>
      </w:r>
    </w:p>
    <w:p w14:paraId="35796DA7" w14:textId="77777777" w:rsidR="007A0A55" w:rsidRPr="0004520A" w:rsidRDefault="007A0A55" w:rsidP="007A0A55">
      <w:pPr>
        <w:pStyle w:val="ListBullet"/>
      </w:pPr>
      <w:r w:rsidRPr="0004520A">
        <w:t>return the engine controls to symmetric thrust and direct the candidate to continue a normal approach on conclusion of the simulation.</w:t>
      </w:r>
    </w:p>
    <w:p w14:paraId="0E7078E9" w14:textId="77777777" w:rsidR="007A0A55" w:rsidRPr="0004520A" w:rsidRDefault="007A0A55" w:rsidP="002D4956">
      <w:pPr>
        <w:pStyle w:val="normalafterlisttable"/>
      </w:pPr>
      <w:r w:rsidRPr="0004520A">
        <w:t xml:space="preserve">This exercise can </w:t>
      </w:r>
      <w:proofErr w:type="gramStart"/>
      <w:r w:rsidRPr="0004520A">
        <w:t>be continued</w:t>
      </w:r>
      <w:proofErr w:type="gramEnd"/>
      <w:r w:rsidRPr="0004520A">
        <w:t xml:space="preserve"> to become the missed approach with one engine simulated inoperative sequence</w:t>
      </w:r>
      <w:r>
        <w:t>,</w:t>
      </w:r>
      <w:r w:rsidRPr="0004520A">
        <w:t xml:space="preserve"> if desired.</w:t>
      </w:r>
    </w:p>
    <w:p w14:paraId="0BDB42F0" w14:textId="77777777" w:rsidR="007A0A55" w:rsidRPr="0004520A" w:rsidRDefault="007A0A55" w:rsidP="007A0A55">
      <w:r>
        <w:t>W</w:t>
      </w:r>
      <w:r w:rsidRPr="0004520A">
        <w:t>ith the candidate controlling the aircraft solely with the flight instruments</w:t>
      </w:r>
      <w:r>
        <w:t>, t</w:t>
      </w:r>
      <w:r w:rsidRPr="0004520A">
        <w:t>he check pilot will assess:</w:t>
      </w:r>
    </w:p>
    <w:p w14:paraId="75A39ED1" w14:textId="77777777" w:rsidR="007A0A55" w:rsidRPr="007A0A55" w:rsidRDefault="007A0A55" w:rsidP="007A0A55">
      <w:pPr>
        <w:pStyle w:val="ListBullet"/>
      </w:pPr>
      <w:r>
        <w:t>i</w:t>
      </w:r>
      <w:r w:rsidRPr="007A0A55">
        <w:t>mmediate control of the flight path and attaining optimum attitude</w:t>
      </w:r>
    </w:p>
    <w:p w14:paraId="2110A985" w14:textId="77777777" w:rsidR="007A0A55" w:rsidRPr="007A0A55" w:rsidRDefault="007A0A55" w:rsidP="007A0A55">
      <w:pPr>
        <w:pStyle w:val="ListBullet"/>
      </w:pPr>
      <w:r>
        <w:t>a</w:t>
      </w:r>
      <w:r w:rsidRPr="007A0A55">
        <w:t>pplication of power and maintaining appropriate airspeed</w:t>
      </w:r>
    </w:p>
    <w:p w14:paraId="174414E2" w14:textId="77777777" w:rsidR="007A0A55" w:rsidRPr="007A0A55" w:rsidRDefault="007A0A55" w:rsidP="007A0A55">
      <w:pPr>
        <w:pStyle w:val="ListBullet"/>
      </w:pPr>
      <w:r>
        <w:t>t</w:t>
      </w:r>
      <w:r w:rsidRPr="007A0A55">
        <w:t>imely identification and nomination of ‘failed’ engine</w:t>
      </w:r>
    </w:p>
    <w:p w14:paraId="29E1D31B" w14:textId="77777777" w:rsidR="007A0A55" w:rsidRPr="007A0A55" w:rsidRDefault="007A0A55" w:rsidP="007A0A55">
      <w:pPr>
        <w:pStyle w:val="ListBullet"/>
      </w:pPr>
      <w:r>
        <w:t>s</w:t>
      </w:r>
      <w:r w:rsidRPr="007A0A55">
        <w:t>imulated conduct of recall items/vital actions – touch drills only for feather/shutdown actions.</w:t>
      </w:r>
    </w:p>
    <w:p w14:paraId="576C84B4" w14:textId="77777777" w:rsidR="007A0A55" w:rsidRPr="00B0665C" w:rsidRDefault="007A0A55" w:rsidP="005416E9">
      <w:r w:rsidRPr="00B0665C">
        <w:t>After check pilot sets zero thrust:</w:t>
      </w:r>
    </w:p>
    <w:p w14:paraId="792BDBAF" w14:textId="05AD8FD6" w:rsidR="007A0A55" w:rsidRPr="00B0665C" w:rsidRDefault="007A0A55" w:rsidP="00B0665C">
      <w:pPr>
        <w:pStyle w:val="ListBullet"/>
      </w:pPr>
      <w:r w:rsidRPr="00B0665C">
        <w:t>as applicable, configuring the aircraft for best ROC, level flight at a safe speed, or continued descent</w:t>
      </w:r>
    </w:p>
    <w:p w14:paraId="2297B0CD" w14:textId="77777777" w:rsidR="007A0A55" w:rsidRPr="00B0665C" w:rsidRDefault="007A0A55" w:rsidP="00B0665C">
      <w:pPr>
        <w:pStyle w:val="ListBullet"/>
      </w:pPr>
      <w:r w:rsidRPr="00B0665C">
        <w:t>securing engine – touch drills only</w:t>
      </w:r>
    </w:p>
    <w:p w14:paraId="3066756D" w14:textId="77777777" w:rsidR="007A0A55" w:rsidRPr="00B0665C" w:rsidRDefault="007A0A55" w:rsidP="00B0665C">
      <w:pPr>
        <w:pStyle w:val="ListBullet"/>
      </w:pPr>
      <w:r w:rsidRPr="00B0665C">
        <w:t>manoeuvring the aircraft for continuation of the approach</w:t>
      </w:r>
    </w:p>
    <w:p w14:paraId="65B39EFA" w14:textId="77777777" w:rsidR="007A0A55" w:rsidRPr="00B0665C" w:rsidRDefault="007A0A55" w:rsidP="00B0665C">
      <w:pPr>
        <w:pStyle w:val="ListBullet"/>
      </w:pPr>
      <w:r w:rsidRPr="00B0665C">
        <w:lastRenderedPageBreak/>
        <w:t>planning for continuation of flight and safe landing including radio calls.</w:t>
      </w:r>
    </w:p>
    <w:p w14:paraId="36E6C87E" w14:textId="465C1057" w:rsidR="007A0A55" w:rsidRPr="00CD5C25" w:rsidRDefault="007A0A55" w:rsidP="005416E9">
      <w:pPr>
        <w:rPr>
          <w:rStyle w:val="Strong"/>
        </w:rPr>
      </w:pPr>
      <w:r w:rsidRPr="00EA5BED">
        <w:t>IFR – missed approach with one engine simulated inoperative – form</w:t>
      </w:r>
      <w:r w:rsidRPr="001C28DB">
        <w:rPr>
          <w:rStyle w:val="Emphasis"/>
        </w:rPr>
        <w:t xml:space="preserve"> </w:t>
      </w:r>
      <w:r w:rsidRPr="00EA5BED">
        <w:rPr>
          <w:rStyle w:val="Strong"/>
        </w:rPr>
        <w:t xml:space="preserve">6D </w:t>
      </w:r>
      <w:proofErr w:type="gramStart"/>
      <w:r w:rsidRPr="00EA5BED">
        <w:rPr>
          <w:rStyle w:val="Strong"/>
        </w:rPr>
        <w:t>Multi-engine</w:t>
      </w:r>
      <w:proofErr w:type="gramEnd"/>
      <w:r w:rsidRPr="00EA5BED">
        <w:rPr>
          <w:rStyle w:val="Strong"/>
        </w:rPr>
        <w:t xml:space="preserve"> aeroplane flight crew member proficiency check report</w:t>
      </w:r>
      <w:r w:rsidR="00B0665C" w:rsidRPr="005416E9">
        <w:t>.</w:t>
      </w:r>
    </w:p>
    <w:p w14:paraId="4EA66449" w14:textId="77777777" w:rsidR="007A0A55" w:rsidRPr="0004520A" w:rsidRDefault="007A0A55" w:rsidP="007A0A55">
      <w:r w:rsidRPr="0004520A">
        <w:t>The check pilot will:</w:t>
      </w:r>
    </w:p>
    <w:p w14:paraId="60622E8B" w14:textId="6E73B990" w:rsidR="007A0A55" w:rsidRPr="007A0A55" w:rsidRDefault="007A0A55" w:rsidP="007A0A55">
      <w:pPr>
        <w:pStyle w:val="ListBullet"/>
      </w:pPr>
      <w:r>
        <w:t xml:space="preserve">if desired, </w:t>
      </w:r>
      <w:r w:rsidRPr="007A0A55">
        <w:t>initiate the simulation by day only in simulated IMC conditions at an appropriate time on final approach during the ‘instrument approach with one engine simulated inoperative’ sequence</w:t>
      </w:r>
    </w:p>
    <w:p w14:paraId="31A06529" w14:textId="77777777" w:rsidR="007A0A55" w:rsidRPr="007A0A55" w:rsidRDefault="007A0A55" w:rsidP="007A0A55">
      <w:pPr>
        <w:pStyle w:val="ListBullet"/>
      </w:pPr>
      <w:r w:rsidRPr="0004520A">
        <w:t>direct the candidate to commence a missed approach</w:t>
      </w:r>
    </w:p>
    <w:p w14:paraId="7155A77D" w14:textId="77777777" w:rsidR="007A0A55" w:rsidRPr="007A0A55" w:rsidRDefault="007A0A55" w:rsidP="007A0A55">
      <w:pPr>
        <w:pStyle w:val="ListBullet"/>
      </w:pPr>
      <w:r w:rsidRPr="0004520A">
        <w:t>return the engine controls to normal and direct the candidate to continue a normal departure on conclusion of the simulation.</w:t>
      </w:r>
    </w:p>
    <w:p w14:paraId="7E075F31" w14:textId="77777777" w:rsidR="007A0A55" w:rsidRPr="0004520A" w:rsidRDefault="007A0A55" w:rsidP="002D4956">
      <w:pPr>
        <w:pStyle w:val="normalafterlisttable"/>
      </w:pPr>
      <w:r>
        <w:t>W</w:t>
      </w:r>
      <w:r w:rsidRPr="0004520A">
        <w:t>ith the candidate controlling the aircraft solely with the flight instruments</w:t>
      </w:r>
      <w:r>
        <w:t>,</w:t>
      </w:r>
      <w:r w:rsidRPr="0004520A">
        <w:t xml:space="preserve"> </w:t>
      </w:r>
      <w:r>
        <w:t>t</w:t>
      </w:r>
      <w:r w:rsidRPr="0004520A">
        <w:t>he check pilot will assess:</w:t>
      </w:r>
    </w:p>
    <w:p w14:paraId="7BDBD382" w14:textId="77777777" w:rsidR="007A0A55" w:rsidRPr="007A0A55" w:rsidRDefault="007A0A55" w:rsidP="007A0A55">
      <w:pPr>
        <w:pStyle w:val="ListBullet"/>
      </w:pPr>
      <w:r>
        <w:t>c</w:t>
      </w:r>
      <w:r w:rsidRPr="007A0A55">
        <w:t>ontinued directional control of the flight path and optimum attitude maintenance during power application</w:t>
      </w:r>
    </w:p>
    <w:p w14:paraId="3B4E140B" w14:textId="77777777" w:rsidR="007A0A55" w:rsidRPr="007A0A55" w:rsidRDefault="007A0A55" w:rsidP="007A0A55">
      <w:pPr>
        <w:pStyle w:val="ListBullet"/>
      </w:pPr>
      <w:r>
        <w:t>c</w:t>
      </w:r>
      <w:r w:rsidRPr="007A0A55">
        <w:t>onfiguring of the aircraft for best ROC</w:t>
      </w:r>
    </w:p>
    <w:p w14:paraId="3D63C08A" w14:textId="77777777" w:rsidR="007A0A55" w:rsidRPr="007A0A55" w:rsidRDefault="007A0A55" w:rsidP="007A0A55">
      <w:pPr>
        <w:pStyle w:val="ListBullet"/>
      </w:pPr>
      <w:r>
        <w:t>m</w:t>
      </w:r>
      <w:r w:rsidRPr="007A0A55">
        <w:t>anoeuvring the aircraft for missed approach</w:t>
      </w:r>
    </w:p>
    <w:p w14:paraId="36DE401B" w14:textId="77777777" w:rsidR="007A0A55" w:rsidRPr="007A0A55" w:rsidRDefault="007A0A55" w:rsidP="007A0A55">
      <w:pPr>
        <w:pStyle w:val="ListBullet"/>
      </w:pPr>
      <w:r>
        <w:t>p</w:t>
      </w:r>
      <w:r w:rsidRPr="007A0A55">
        <w:t>lanning for continuation of flight and safe landing including radio calls.</w:t>
      </w:r>
    </w:p>
    <w:p w14:paraId="074E1AB6" w14:textId="77777777" w:rsidR="007A0A55" w:rsidRPr="007A0A55" w:rsidRDefault="007A0A55" w:rsidP="002D4956">
      <w:pPr>
        <w:pStyle w:val="Heading5"/>
      </w:pPr>
      <w:proofErr w:type="gramStart"/>
      <w:r w:rsidRPr="00EA5BED">
        <w:t>Emergency situation</w:t>
      </w:r>
      <w:proofErr w:type="gramEnd"/>
      <w:r w:rsidRPr="00EA5BED">
        <w:t xml:space="preserve"> simulations </w:t>
      </w:r>
      <w:r w:rsidRPr="007A0A55">
        <w:t>– Rotorcraft</w:t>
      </w:r>
    </w:p>
    <w:p w14:paraId="5A6375DB" w14:textId="77777777" w:rsidR="007A0A55" w:rsidRPr="009D415B" w:rsidRDefault="007A0A55" w:rsidP="00684C76">
      <w:pPr>
        <w:pStyle w:val="WarningBoxHeading"/>
        <w:rPr>
          <w:rStyle w:val="Strong"/>
        </w:rPr>
      </w:pPr>
      <w:r w:rsidRPr="002D4956">
        <w:rPr>
          <w:rStyle w:val="Strong"/>
          <w:b/>
          <w:bCs w:val="0"/>
        </w:rPr>
        <w:t>Sample text</w:t>
      </w:r>
    </w:p>
    <w:p w14:paraId="34AD462D" w14:textId="77777777" w:rsidR="007A0A55" w:rsidRPr="002D4956" w:rsidRDefault="007A0A55" w:rsidP="002D4956">
      <w:pPr>
        <w:pStyle w:val="normalafterlisttable"/>
        <w:rPr>
          <w:rStyle w:val="bold"/>
        </w:rPr>
      </w:pPr>
      <w:proofErr w:type="gramStart"/>
      <w:r w:rsidRPr="002D4956">
        <w:rPr>
          <w:rStyle w:val="bold"/>
        </w:rPr>
        <w:t>Single-engine</w:t>
      </w:r>
      <w:proofErr w:type="gramEnd"/>
    </w:p>
    <w:p w14:paraId="7669EA3C" w14:textId="77777777" w:rsidR="007A0A55" w:rsidRPr="00DB34EC" w:rsidRDefault="007A0A55" w:rsidP="00AA32AD">
      <w:pPr>
        <w:rPr>
          <w:rStyle w:val="Strong"/>
        </w:rPr>
      </w:pPr>
      <w:r w:rsidRPr="00EA5BED">
        <w:t xml:space="preserve">VFR – </w:t>
      </w:r>
      <w:r>
        <w:t>s</w:t>
      </w:r>
      <w:r w:rsidRPr="00EA5BED">
        <w:t xml:space="preserve">imulated complete engine failure and forced landing in cruise – form </w:t>
      </w:r>
      <w:r w:rsidRPr="00EA5BED">
        <w:rPr>
          <w:rStyle w:val="Strong"/>
        </w:rPr>
        <w:t>6A Single-engine helicopter flight crew member proficiency check report</w:t>
      </w:r>
      <w:r w:rsidRPr="005416E9">
        <w:t>.</w:t>
      </w:r>
    </w:p>
    <w:p w14:paraId="584C0159" w14:textId="77777777" w:rsidR="007A0A55" w:rsidRPr="0004520A" w:rsidRDefault="007A0A55" w:rsidP="007A0A55">
      <w:r w:rsidRPr="0004520A">
        <w:t>The check pilot will:</w:t>
      </w:r>
    </w:p>
    <w:p w14:paraId="76DC8F6A" w14:textId="77777777" w:rsidR="007A0A55" w:rsidRPr="007A0A55" w:rsidRDefault="007A0A55" w:rsidP="007A0A55">
      <w:pPr>
        <w:pStyle w:val="ListBullet"/>
      </w:pPr>
      <w:r w:rsidRPr="0004520A">
        <w:t xml:space="preserve">initiate the simulation by day only in an aircraft position where the candidate can demonstrate sufficient procedures for carrying out a safe forced landing to enable a </w:t>
      </w:r>
      <w:r w:rsidRPr="007A0A55">
        <w:t>‘competent’ assessment</w:t>
      </w:r>
    </w:p>
    <w:p w14:paraId="0676DEC8" w14:textId="77777777" w:rsidR="007A0A55" w:rsidRPr="007A0A55" w:rsidRDefault="007A0A55" w:rsidP="007A0A55">
      <w:pPr>
        <w:pStyle w:val="ListBullet"/>
      </w:pPr>
      <w:r w:rsidRPr="0004520A">
        <w:t>commence the simulation no lower than 1000ft AGL to allow conduct and assessment of emergency procedures</w:t>
      </w:r>
    </w:p>
    <w:p w14:paraId="194D4925" w14:textId="77777777" w:rsidR="007A0A55" w:rsidRPr="007A0A55" w:rsidRDefault="007A0A55" w:rsidP="007A0A55">
      <w:pPr>
        <w:pStyle w:val="ListBullet"/>
      </w:pPr>
      <w:r w:rsidRPr="0004520A">
        <w:t>ensure the engine remains in the correct operating temperature range for the missed approach</w:t>
      </w:r>
    </w:p>
    <w:p w14:paraId="44FBC38B" w14:textId="68A2CBB0" w:rsidR="007A0A55" w:rsidRPr="007A0A55" w:rsidRDefault="007A0A55" w:rsidP="007A0A55">
      <w:pPr>
        <w:pStyle w:val="ListBullet"/>
      </w:pPr>
      <w:r w:rsidRPr="0004520A">
        <w:t>direct the candidate to execute a missed approach to ensure the aircraft remains above 500ft AGL unless aligned with a suitable aerodrome or low flying area.</w:t>
      </w:r>
    </w:p>
    <w:p w14:paraId="098980B1" w14:textId="77777777" w:rsidR="007A0A55" w:rsidRDefault="007A0A55" w:rsidP="002D4956">
      <w:pPr>
        <w:pStyle w:val="normalafterlisttable"/>
      </w:pPr>
      <w:r w:rsidRPr="0004520A">
        <w:t>The check pilot will announce the simulation and retard</w:t>
      </w:r>
      <w:r>
        <w:t xml:space="preserve"> </w:t>
      </w:r>
      <w:r w:rsidRPr="0004520A">
        <w:t xml:space="preserve">the throttle to idle (or simulate </w:t>
      </w:r>
      <w:r>
        <w:t xml:space="preserve">an </w:t>
      </w:r>
      <w:r w:rsidRPr="0004520A">
        <w:t>emergency as per RFM)</w:t>
      </w:r>
      <w:r>
        <w:t>.</w:t>
      </w:r>
    </w:p>
    <w:p w14:paraId="7B1ACDEE" w14:textId="77777777" w:rsidR="007A0A55" w:rsidRPr="0004520A" w:rsidRDefault="007A0A55" w:rsidP="007A0A55">
      <w:r w:rsidRPr="0004520A">
        <w:t xml:space="preserve">The check pilot </w:t>
      </w:r>
      <w:r>
        <w:t xml:space="preserve">will </w:t>
      </w:r>
      <w:r w:rsidRPr="0004520A">
        <w:t>assess:</w:t>
      </w:r>
    </w:p>
    <w:p w14:paraId="4E5B162D" w14:textId="77777777" w:rsidR="007A0A55" w:rsidRPr="007A0A55" w:rsidRDefault="007A0A55" w:rsidP="007A0A55">
      <w:pPr>
        <w:pStyle w:val="ListBullet"/>
      </w:pPr>
      <w:r>
        <w:t>i</w:t>
      </w:r>
      <w:r w:rsidRPr="007A0A55">
        <w:t>mmediate control of RRPM and initiation of autorotative flight</w:t>
      </w:r>
    </w:p>
    <w:p w14:paraId="176E99C9" w14:textId="77777777" w:rsidR="007A0A55" w:rsidRPr="007A0A55" w:rsidRDefault="007A0A55" w:rsidP="007A0A55">
      <w:pPr>
        <w:pStyle w:val="ListBullet"/>
      </w:pPr>
      <w:r>
        <w:t>i</w:t>
      </w:r>
      <w:r w:rsidRPr="007A0A55">
        <w:t>mmediate control of the flight path attaining optimum glide attitude and IAS</w:t>
      </w:r>
    </w:p>
    <w:p w14:paraId="090E7AE8" w14:textId="77777777" w:rsidR="007A0A55" w:rsidRPr="007A0A55" w:rsidRDefault="007A0A55" w:rsidP="007A0A55">
      <w:pPr>
        <w:pStyle w:val="ListBullet"/>
      </w:pPr>
      <w:r>
        <w:t>s</w:t>
      </w:r>
      <w:r w:rsidRPr="007A0A55">
        <w:t>imulated conduct of recall items/vital actions</w:t>
      </w:r>
    </w:p>
    <w:p w14:paraId="0B8DC351" w14:textId="17E13859" w:rsidR="007A0A55" w:rsidRPr="007A0A55" w:rsidRDefault="00956089" w:rsidP="007A0A55">
      <w:pPr>
        <w:pStyle w:val="ListBullet"/>
      </w:pPr>
      <w:r>
        <w:t>c</w:t>
      </w:r>
      <w:r w:rsidRPr="007A0A55">
        <w:t>onfigur</w:t>
      </w:r>
      <w:r>
        <w:t>ing</w:t>
      </w:r>
      <w:r w:rsidRPr="007A0A55">
        <w:t xml:space="preserve"> </w:t>
      </w:r>
      <w:r w:rsidR="007A0A55" w:rsidRPr="007A0A55">
        <w:t>of the rotorcraft for appropriate range</w:t>
      </w:r>
    </w:p>
    <w:p w14:paraId="588AB445" w14:textId="77777777" w:rsidR="007A0A55" w:rsidRPr="007A0A55" w:rsidRDefault="007A0A55" w:rsidP="007A0A55">
      <w:pPr>
        <w:pStyle w:val="ListBullet"/>
      </w:pPr>
      <w:r>
        <w:t>s</w:t>
      </w:r>
      <w:r w:rsidRPr="007A0A55">
        <w:t>election of a landing area</w:t>
      </w:r>
    </w:p>
    <w:p w14:paraId="5C329D99" w14:textId="3D9834E1" w:rsidR="007A0A55" w:rsidRPr="007A0A55" w:rsidRDefault="007A0A55" w:rsidP="007A0A55">
      <w:pPr>
        <w:pStyle w:val="ListBullet"/>
      </w:pPr>
      <w:r>
        <w:t>p</w:t>
      </w:r>
      <w:r w:rsidRPr="007A0A55">
        <w:t>lan</w:t>
      </w:r>
      <w:r w:rsidR="00956089">
        <w:t>ning</w:t>
      </w:r>
      <w:r w:rsidRPr="007A0A55">
        <w:t xml:space="preserve"> of the approach and diversion to intercept the approach path as required</w:t>
      </w:r>
    </w:p>
    <w:p w14:paraId="1CD4CAF4" w14:textId="77777777" w:rsidR="007A0A55" w:rsidRPr="007A0A55" w:rsidRDefault="007A0A55" w:rsidP="007A0A55">
      <w:pPr>
        <w:pStyle w:val="ListBullet"/>
      </w:pPr>
      <w:r>
        <w:t>c</w:t>
      </w:r>
      <w:r w:rsidRPr="007A0A55">
        <w:t>hecklist review and restart if time permits</w:t>
      </w:r>
    </w:p>
    <w:p w14:paraId="2A7ABA59" w14:textId="77777777" w:rsidR="007A0A55" w:rsidRPr="007A0A55" w:rsidRDefault="007A0A55" w:rsidP="007A0A55">
      <w:pPr>
        <w:pStyle w:val="ListBullet"/>
      </w:pPr>
      <w:r>
        <w:lastRenderedPageBreak/>
        <w:t>p</w:t>
      </w:r>
      <w:r w:rsidRPr="007A0A55">
        <w:t>assenger briefing and mayday call</w:t>
      </w:r>
    </w:p>
    <w:p w14:paraId="414BBBA7" w14:textId="77777777" w:rsidR="007A0A55" w:rsidRPr="007A0A55" w:rsidRDefault="007A0A55" w:rsidP="007A0A55">
      <w:pPr>
        <w:pStyle w:val="ListBullet"/>
      </w:pPr>
      <w:r>
        <w:t>a</w:t>
      </w:r>
      <w:r w:rsidRPr="007A0A55">
        <w:t>pproach path adjustments as necessary</w:t>
      </w:r>
    </w:p>
    <w:p w14:paraId="116ACEE9" w14:textId="1F07552B" w:rsidR="007A0A55" w:rsidRPr="007A0A55" w:rsidRDefault="00336E6A" w:rsidP="007A0A55">
      <w:pPr>
        <w:pStyle w:val="ListBullet"/>
      </w:pPr>
      <w:r>
        <w:t>c</w:t>
      </w:r>
      <w:r w:rsidRPr="007A0A55">
        <w:t>onfigur</w:t>
      </w:r>
      <w:r>
        <w:t>ing</w:t>
      </w:r>
      <w:r w:rsidRPr="007A0A55">
        <w:t xml:space="preserve"> </w:t>
      </w:r>
      <w:r w:rsidR="007A0A55" w:rsidRPr="007A0A55">
        <w:t>of aircraft for landing</w:t>
      </w:r>
    </w:p>
    <w:p w14:paraId="499080EF" w14:textId="77777777" w:rsidR="007A0A55" w:rsidRPr="007A0A55" w:rsidRDefault="007A0A55" w:rsidP="007A0A55">
      <w:pPr>
        <w:pStyle w:val="ListBullet"/>
      </w:pPr>
      <w:r>
        <w:t>s</w:t>
      </w:r>
      <w:r w:rsidRPr="007A0A55">
        <w:t>hutdown and pre-impact actions</w:t>
      </w:r>
    </w:p>
    <w:p w14:paraId="47AF24D2" w14:textId="77777777" w:rsidR="007A0A55" w:rsidRPr="007A0A55" w:rsidRDefault="007A0A55" w:rsidP="007A0A55">
      <w:pPr>
        <w:pStyle w:val="ListBullet"/>
      </w:pPr>
      <w:r>
        <w:t>l</w:t>
      </w:r>
      <w:r w:rsidRPr="007A0A55">
        <w:t>ikelihood of achieving planned touchdown point.</w:t>
      </w:r>
    </w:p>
    <w:p w14:paraId="25245785" w14:textId="77777777" w:rsidR="007A0A55" w:rsidRPr="002D4956" w:rsidRDefault="007A0A55" w:rsidP="002D4956">
      <w:pPr>
        <w:pStyle w:val="normalafterlisttable"/>
        <w:rPr>
          <w:rStyle w:val="bold"/>
        </w:rPr>
      </w:pPr>
      <w:r w:rsidRPr="002D4956">
        <w:rPr>
          <w:rStyle w:val="bold"/>
        </w:rPr>
        <w:t>Multi-engine</w:t>
      </w:r>
    </w:p>
    <w:p w14:paraId="7E3E4AE0" w14:textId="77777777" w:rsidR="007A0A55" w:rsidRPr="00821DEF" w:rsidRDefault="007A0A55" w:rsidP="00336E6A">
      <w:pPr>
        <w:rPr>
          <w:rStyle w:val="Strong"/>
        </w:rPr>
      </w:pPr>
      <w:r w:rsidRPr="00EA5BED">
        <w:t xml:space="preserve">VFR – </w:t>
      </w:r>
      <w:r>
        <w:t>s</w:t>
      </w:r>
      <w:r w:rsidRPr="00EA5BED">
        <w:t>imulated complete engine failure during take-off – form</w:t>
      </w:r>
      <w:r w:rsidRPr="00251C70">
        <w:rPr>
          <w:rStyle w:val="Emphasis"/>
        </w:rPr>
        <w:t xml:space="preserve"> </w:t>
      </w:r>
      <w:r w:rsidRPr="00EA5BED">
        <w:rPr>
          <w:rStyle w:val="Strong"/>
        </w:rPr>
        <w:t xml:space="preserve">6B </w:t>
      </w:r>
      <w:proofErr w:type="gramStart"/>
      <w:r w:rsidRPr="00EA5BED">
        <w:rPr>
          <w:rStyle w:val="Strong"/>
        </w:rPr>
        <w:t>Multi-engine</w:t>
      </w:r>
      <w:proofErr w:type="gramEnd"/>
      <w:r w:rsidRPr="00EA5BED">
        <w:rPr>
          <w:rStyle w:val="Strong"/>
        </w:rPr>
        <w:t xml:space="preserve"> helicopter flight crew member proficiency check report</w:t>
      </w:r>
      <w:r w:rsidRPr="005416E9">
        <w:t>.</w:t>
      </w:r>
    </w:p>
    <w:p w14:paraId="36CB711B" w14:textId="77777777" w:rsidR="007A0A55" w:rsidRPr="0004520A" w:rsidRDefault="007A0A55" w:rsidP="007A0A55">
      <w:r w:rsidRPr="0004520A">
        <w:t>The check pilot will:</w:t>
      </w:r>
    </w:p>
    <w:p w14:paraId="35BEEADB" w14:textId="6AD8CA27" w:rsidR="007A0A55" w:rsidRPr="007A0A55" w:rsidRDefault="007A0A55" w:rsidP="007A0A55">
      <w:pPr>
        <w:pStyle w:val="ListBullet"/>
      </w:pPr>
      <w:r w:rsidRPr="0004520A">
        <w:t xml:space="preserve">initiate the simulation by day either prior to </w:t>
      </w:r>
      <w:r w:rsidR="007C78AF" w:rsidRPr="0004520A">
        <w:t>V</w:t>
      </w:r>
      <w:r w:rsidR="007C78AF">
        <w:t>TOSS</w:t>
      </w:r>
      <w:r w:rsidR="007C78AF" w:rsidRPr="0004520A">
        <w:t xml:space="preserve"> </w:t>
      </w:r>
      <w:r w:rsidRPr="0004520A">
        <w:t xml:space="preserve">(allowing for an aborted take-off) or post </w:t>
      </w:r>
      <w:r w:rsidR="007C78AF" w:rsidRPr="0004520A">
        <w:t>V</w:t>
      </w:r>
      <w:r w:rsidR="007C78AF">
        <w:t>TOSS</w:t>
      </w:r>
      <w:r w:rsidR="007C78AF" w:rsidRPr="0004520A">
        <w:t xml:space="preserve"> </w:t>
      </w:r>
      <w:r w:rsidRPr="0004520A">
        <w:t>(expecting to fly-away)</w:t>
      </w:r>
    </w:p>
    <w:p w14:paraId="7844A96C" w14:textId="7A61BA9D" w:rsidR="007A0A55" w:rsidRPr="007A0A55" w:rsidRDefault="007A0A55" w:rsidP="007A0A55">
      <w:pPr>
        <w:pStyle w:val="ListBullet"/>
      </w:pPr>
      <w:r w:rsidRPr="0004520A">
        <w:t xml:space="preserve">announce </w:t>
      </w:r>
      <w:r w:rsidRPr="007A0A55">
        <w:t>’</w:t>
      </w:r>
      <w:proofErr w:type="gramStart"/>
      <w:r w:rsidRPr="007A0A55">
        <w:t>simulation‘ and</w:t>
      </w:r>
      <w:proofErr w:type="gramEnd"/>
      <w:r w:rsidRPr="007A0A55">
        <w:t xml:space="preserve"> retard the power lever of the desired engine to idle (RFM procedure for simulating an engine failure)</w:t>
      </w:r>
    </w:p>
    <w:p w14:paraId="7D249A94" w14:textId="77777777" w:rsidR="007A0A55" w:rsidRPr="007A0A55" w:rsidRDefault="007A0A55" w:rsidP="007A0A55">
      <w:pPr>
        <w:pStyle w:val="ListBullet"/>
      </w:pPr>
      <w:r w:rsidRPr="0004520A">
        <w:t>return the engine controls to normal operations and direct the candidate to continue a normal departure (in the event of a fly-away) on conclusion of the simulation.</w:t>
      </w:r>
    </w:p>
    <w:p w14:paraId="004B13D5" w14:textId="77777777" w:rsidR="007A0A55" w:rsidRPr="0004520A" w:rsidRDefault="007A0A55" w:rsidP="002D4956">
      <w:pPr>
        <w:pStyle w:val="normalafterlisttable"/>
      </w:pPr>
      <w:r w:rsidRPr="0004520A">
        <w:t>The check pilot will assess:</w:t>
      </w:r>
    </w:p>
    <w:p w14:paraId="5B4493CA" w14:textId="77777777" w:rsidR="007A0A55" w:rsidRPr="007A0A55" w:rsidRDefault="007A0A55" w:rsidP="007A0A55">
      <w:pPr>
        <w:pStyle w:val="ListBullet"/>
      </w:pPr>
      <w:r>
        <w:t>i</w:t>
      </w:r>
      <w:r w:rsidRPr="007A0A55">
        <w:t>n rotorcraft – immediate control of RRPM and abort or flyaway</w:t>
      </w:r>
    </w:p>
    <w:p w14:paraId="70E69C2D" w14:textId="77777777" w:rsidR="007A0A55" w:rsidRPr="007A0A55" w:rsidRDefault="007A0A55" w:rsidP="007A0A55">
      <w:pPr>
        <w:pStyle w:val="ListBullet"/>
      </w:pPr>
      <w:r>
        <w:t>i</w:t>
      </w:r>
      <w:r w:rsidRPr="007A0A55">
        <w:t>mmediate control of the flight path and attaining optimum airspeed</w:t>
      </w:r>
    </w:p>
    <w:p w14:paraId="5A0252DF" w14:textId="77777777" w:rsidR="007A0A55" w:rsidRPr="007A0A55" w:rsidRDefault="007A0A55" w:rsidP="007A0A55">
      <w:pPr>
        <w:pStyle w:val="ListBullet"/>
      </w:pPr>
      <w:r>
        <w:t>t</w:t>
      </w:r>
      <w:r w:rsidRPr="007A0A55">
        <w:t>imely identification and nomination of ‘failed’ engine</w:t>
      </w:r>
    </w:p>
    <w:p w14:paraId="26321DD7" w14:textId="77777777" w:rsidR="007A0A55" w:rsidRPr="007A0A55" w:rsidRDefault="007A0A55" w:rsidP="007A0A55">
      <w:pPr>
        <w:pStyle w:val="ListBullet"/>
      </w:pPr>
      <w:r>
        <w:t>s</w:t>
      </w:r>
      <w:r w:rsidRPr="007A0A55">
        <w:t>imulated conduct of recall items/vital actions – touch drills only for shutdown actions</w:t>
      </w:r>
    </w:p>
    <w:p w14:paraId="6BAF7900" w14:textId="77777777" w:rsidR="007A0A55" w:rsidRPr="007A0A55" w:rsidRDefault="007A0A55" w:rsidP="007A0A55">
      <w:pPr>
        <w:pStyle w:val="ListBullet"/>
      </w:pPr>
      <w:r>
        <w:t>p</w:t>
      </w:r>
      <w:r w:rsidRPr="007A0A55">
        <w:t>lanning for continuation of flight and safe landing including radio calls.</w:t>
      </w:r>
    </w:p>
    <w:p w14:paraId="45C1E22C" w14:textId="77777777" w:rsidR="007A0A55" w:rsidRPr="00EA5BED" w:rsidRDefault="007A0A55" w:rsidP="005416E9">
      <w:pPr>
        <w:rPr>
          <w:rStyle w:val="Strong"/>
        </w:rPr>
      </w:pPr>
      <w:r w:rsidRPr="00EA5BED">
        <w:t xml:space="preserve">VFR – </w:t>
      </w:r>
      <w:r>
        <w:t>s</w:t>
      </w:r>
      <w:r w:rsidRPr="00EA5BED">
        <w:t xml:space="preserve">imulated engine failure with approach and landing – form </w:t>
      </w:r>
      <w:r w:rsidRPr="00EA5BED">
        <w:rPr>
          <w:rStyle w:val="Strong"/>
        </w:rPr>
        <w:t xml:space="preserve">6B </w:t>
      </w:r>
      <w:proofErr w:type="gramStart"/>
      <w:r w:rsidRPr="00EA5BED">
        <w:rPr>
          <w:rStyle w:val="Strong"/>
        </w:rPr>
        <w:t>Multi-engine</w:t>
      </w:r>
      <w:proofErr w:type="gramEnd"/>
      <w:r w:rsidRPr="00EA5BED">
        <w:rPr>
          <w:rStyle w:val="Strong"/>
        </w:rPr>
        <w:t xml:space="preserve"> helicopter flight crew member proficiency check report</w:t>
      </w:r>
      <w:r w:rsidRPr="005416E9">
        <w:t>.</w:t>
      </w:r>
    </w:p>
    <w:p w14:paraId="3A0E7E7D" w14:textId="77777777" w:rsidR="007A0A55" w:rsidRPr="0004520A" w:rsidRDefault="007A0A55" w:rsidP="007A0A55">
      <w:r w:rsidRPr="0004520A">
        <w:t>The check pilot will:</w:t>
      </w:r>
    </w:p>
    <w:p w14:paraId="59174658" w14:textId="12410828" w:rsidR="007A0A55" w:rsidRPr="007A0A55" w:rsidRDefault="007A0A55" w:rsidP="007A0A55">
      <w:pPr>
        <w:pStyle w:val="ListBullet"/>
      </w:pPr>
      <w:r w:rsidRPr="0004520A">
        <w:t>initiate the simulation by day only in normal all-engines flight at a nominated speed and height</w:t>
      </w:r>
    </w:p>
    <w:p w14:paraId="6CF27C00" w14:textId="77777777" w:rsidR="007A0A55" w:rsidRPr="007A0A55" w:rsidRDefault="007A0A55" w:rsidP="007A0A55">
      <w:pPr>
        <w:pStyle w:val="ListBullet"/>
      </w:pPr>
      <w:r w:rsidRPr="0004520A">
        <w:t xml:space="preserve">announce </w:t>
      </w:r>
      <w:r w:rsidRPr="007A0A55">
        <w:t>‘simulation’ and retard the power lever of the desired engine in accordance with the RFM procedure</w:t>
      </w:r>
    </w:p>
    <w:p w14:paraId="2D8C0AA1" w14:textId="77777777" w:rsidR="007A0A55" w:rsidRPr="007A0A55" w:rsidRDefault="007A0A55" w:rsidP="007A0A55">
      <w:pPr>
        <w:pStyle w:val="ListBullet"/>
      </w:pPr>
      <w:r w:rsidRPr="0004520A">
        <w:t xml:space="preserve">monitor the engine position to return to </w:t>
      </w:r>
      <w:r w:rsidRPr="007A0A55">
        <w:t>flight position if necessary.</w:t>
      </w:r>
    </w:p>
    <w:p w14:paraId="70809B6D" w14:textId="77777777" w:rsidR="007A0A55" w:rsidRPr="0004520A" w:rsidRDefault="007A0A55" w:rsidP="002D4956">
      <w:pPr>
        <w:pStyle w:val="normalafterlisttable"/>
      </w:pPr>
      <w:r w:rsidRPr="0004520A">
        <w:t>The check pilot will assess:</w:t>
      </w:r>
    </w:p>
    <w:p w14:paraId="10D795BE" w14:textId="77777777" w:rsidR="007A0A55" w:rsidRPr="00A3491C" w:rsidRDefault="007A0A55" w:rsidP="007A0A55">
      <w:pPr>
        <w:pStyle w:val="ListBullet"/>
      </w:pPr>
      <w:r>
        <w:t>i</w:t>
      </w:r>
      <w:r w:rsidRPr="00A3491C">
        <w:t>mmediate control of RRPM and attain correct airspeed</w:t>
      </w:r>
    </w:p>
    <w:p w14:paraId="3998584A" w14:textId="77777777" w:rsidR="007A0A55" w:rsidRPr="0004520A" w:rsidRDefault="007A0A55" w:rsidP="007A0A55">
      <w:pPr>
        <w:pStyle w:val="ListBullet"/>
      </w:pPr>
      <w:r>
        <w:t>i</w:t>
      </w:r>
      <w:r w:rsidRPr="0004520A">
        <w:t>mmediate control of the flight path and attaining optimum attitude</w:t>
      </w:r>
    </w:p>
    <w:p w14:paraId="247FE68D" w14:textId="77777777" w:rsidR="007A0A55" w:rsidRPr="0004520A" w:rsidRDefault="007A0A55" w:rsidP="007A0A55">
      <w:pPr>
        <w:pStyle w:val="ListBullet"/>
      </w:pPr>
      <w:r>
        <w:t>t</w:t>
      </w:r>
      <w:r w:rsidRPr="0004520A">
        <w:t xml:space="preserve">imely identification and nomination of </w:t>
      </w:r>
      <w:r>
        <w:t>‘</w:t>
      </w:r>
      <w:r w:rsidRPr="0004520A">
        <w:t>failed</w:t>
      </w:r>
      <w:r>
        <w:t xml:space="preserve">’ </w:t>
      </w:r>
      <w:r w:rsidRPr="0004520A">
        <w:t>engine</w:t>
      </w:r>
    </w:p>
    <w:p w14:paraId="59BC76A1" w14:textId="77777777" w:rsidR="007A0A55" w:rsidRPr="0004520A" w:rsidRDefault="007A0A55" w:rsidP="007A0A55">
      <w:pPr>
        <w:pStyle w:val="ListBullet"/>
      </w:pPr>
      <w:r>
        <w:t>s</w:t>
      </w:r>
      <w:r w:rsidRPr="0004520A">
        <w:t>imulated conduct of recall items/vital actions – touch drills only for shutdown actions</w:t>
      </w:r>
    </w:p>
    <w:p w14:paraId="2E1FDC4D" w14:textId="77777777" w:rsidR="007A0A55" w:rsidRPr="0004520A" w:rsidRDefault="007A0A55" w:rsidP="007A0A55">
      <w:pPr>
        <w:pStyle w:val="ListBullet"/>
      </w:pPr>
      <w:r>
        <w:t>p</w:t>
      </w:r>
      <w:r w:rsidRPr="0004520A">
        <w:t>lanning for continuation of flight to the circuit and safe landing</w:t>
      </w:r>
    </w:p>
    <w:p w14:paraId="17533956" w14:textId="77777777" w:rsidR="007A0A55" w:rsidRPr="0004520A" w:rsidRDefault="007A0A55" w:rsidP="007A0A55">
      <w:pPr>
        <w:pStyle w:val="ListBullet"/>
      </w:pPr>
      <w:r>
        <w:t>a</w:t>
      </w:r>
      <w:r w:rsidRPr="0004520A">
        <w:t>ppropriate circuit pattern and OEI approach procedures</w:t>
      </w:r>
    </w:p>
    <w:p w14:paraId="6ECB5708" w14:textId="77777777" w:rsidR="007A0A55" w:rsidRPr="0004520A" w:rsidRDefault="007A0A55" w:rsidP="007A0A55">
      <w:pPr>
        <w:pStyle w:val="ListBullet"/>
      </w:pPr>
      <w:r>
        <w:t>k</w:t>
      </w:r>
      <w:r w:rsidRPr="0004520A">
        <w:t>nowledge and application of OEI committal height considerations.</w:t>
      </w:r>
    </w:p>
    <w:p w14:paraId="09D6AFFE" w14:textId="77777777" w:rsidR="007A0A55" w:rsidRPr="00EA5BED" w:rsidRDefault="007A0A55" w:rsidP="008627A7">
      <w:pPr>
        <w:keepNext/>
        <w:keepLines/>
        <w:rPr>
          <w:rStyle w:val="Strong"/>
        </w:rPr>
      </w:pPr>
      <w:r w:rsidRPr="00EA5BED">
        <w:lastRenderedPageBreak/>
        <w:t xml:space="preserve">IFR – </w:t>
      </w:r>
      <w:r>
        <w:t>d</w:t>
      </w:r>
      <w:r w:rsidRPr="00EA5BED">
        <w:t xml:space="preserve">eparture and climb after take-off with one engine simulated inoperative – form </w:t>
      </w:r>
      <w:r w:rsidRPr="00EA5BED">
        <w:rPr>
          <w:rStyle w:val="Strong"/>
        </w:rPr>
        <w:t xml:space="preserve">6B </w:t>
      </w:r>
      <w:proofErr w:type="gramStart"/>
      <w:r w:rsidRPr="00EA5BED">
        <w:rPr>
          <w:rStyle w:val="Strong"/>
        </w:rPr>
        <w:t>Multi-engine</w:t>
      </w:r>
      <w:proofErr w:type="gramEnd"/>
      <w:r w:rsidRPr="00EA5BED">
        <w:rPr>
          <w:rStyle w:val="Strong"/>
        </w:rPr>
        <w:t xml:space="preserve"> helicopter flight crew member proficiency check report</w:t>
      </w:r>
      <w:r w:rsidRPr="005416E9">
        <w:t>.</w:t>
      </w:r>
    </w:p>
    <w:p w14:paraId="0C2A4DE9" w14:textId="77777777" w:rsidR="007A0A55" w:rsidRPr="0004520A" w:rsidRDefault="007A0A55" w:rsidP="008627A7">
      <w:pPr>
        <w:keepNext/>
        <w:keepLines/>
      </w:pPr>
      <w:r w:rsidRPr="0004520A">
        <w:t>The check pilot will:</w:t>
      </w:r>
    </w:p>
    <w:p w14:paraId="4DFBA4AF" w14:textId="77777777" w:rsidR="007A0A55" w:rsidRPr="007A0A55" w:rsidRDefault="007A0A55" w:rsidP="008627A7">
      <w:pPr>
        <w:pStyle w:val="ListBullet"/>
        <w:keepNext/>
        <w:keepLines/>
      </w:pPr>
      <w:r w:rsidRPr="0004520A">
        <w:t>introduce simulated IMC conditions by day using a hood (or similar) as soon as practicable after take-off</w:t>
      </w:r>
    </w:p>
    <w:p w14:paraId="49E99A86" w14:textId="77777777" w:rsidR="007A0A55" w:rsidRPr="007A0A55" w:rsidRDefault="007A0A55" w:rsidP="008627A7">
      <w:pPr>
        <w:pStyle w:val="ListBullet"/>
        <w:keepNext/>
        <w:keepLines/>
      </w:pPr>
      <w:r w:rsidRPr="0004520A">
        <w:t>initiate the simulation no lower than 400ft AGL and post VTOSS + 10kts or VMINI + 10kts (whichever the higher)</w:t>
      </w:r>
    </w:p>
    <w:p w14:paraId="21D9F56D" w14:textId="77777777" w:rsidR="007A0A55" w:rsidRPr="007A0A55" w:rsidRDefault="007A0A55" w:rsidP="008627A7">
      <w:pPr>
        <w:pStyle w:val="ListBullet"/>
        <w:keepNext/>
        <w:keepLines/>
      </w:pPr>
      <w:r w:rsidRPr="0004520A">
        <w:t xml:space="preserve">announce </w:t>
      </w:r>
      <w:r w:rsidRPr="007A0A55">
        <w:t>‘simulation’ and retard the power lever of the desired engine to idle</w:t>
      </w:r>
    </w:p>
    <w:p w14:paraId="41A91BE8" w14:textId="77777777" w:rsidR="007A0A55" w:rsidRPr="007A0A55" w:rsidRDefault="007A0A55" w:rsidP="008627A7">
      <w:pPr>
        <w:pStyle w:val="ListBullet"/>
        <w:keepNext/>
        <w:keepLines/>
      </w:pPr>
      <w:r w:rsidRPr="0004520A">
        <w:t>return the engine controls to normal operations and direct the candidate to continue a normal departure on conclusion of the simulation.</w:t>
      </w:r>
    </w:p>
    <w:p w14:paraId="0FA06DCC" w14:textId="77777777" w:rsidR="007A0A55" w:rsidRPr="0004520A" w:rsidRDefault="007A0A55" w:rsidP="002D4956">
      <w:pPr>
        <w:pStyle w:val="normalafterlisttable"/>
      </w:pPr>
      <w:r>
        <w:t>W</w:t>
      </w:r>
      <w:r w:rsidRPr="0004520A">
        <w:t>ith the candidate controlling the aircraft solely with the flight instruments</w:t>
      </w:r>
      <w:r>
        <w:t>, t</w:t>
      </w:r>
      <w:r w:rsidRPr="0004520A">
        <w:t>he check pilot will assess:</w:t>
      </w:r>
    </w:p>
    <w:p w14:paraId="18A0EEC6" w14:textId="77777777" w:rsidR="007A0A55" w:rsidRPr="007A0A55" w:rsidRDefault="007A0A55" w:rsidP="007A0A55">
      <w:pPr>
        <w:pStyle w:val="ListBullet"/>
      </w:pPr>
      <w:r>
        <w:t>c</w:t>
      </w:r>
      <w:r w:rsidRPr="007A0A55">
        <w:t>ontrol of RRPM</w:t>
      </w:r>
    </w:p>
    <w:p w14:paraId="70F4D63A" w14:textId="77777777" w:rsidR="007A0A55" w:rsidRPr="007A0A55" w:rsidRDefault="007A0A55" w:rsidP="007A0A55">
      <w:pPr>
        <w:pStyle w:val="ListBullet"/>
      </w:pPr>
      <w:r>
        <w:t>c</w:t>
      </w:r>
      <w:r w:rsidRPr="007A0A55">
        <w:t>ontrol of the flight path and attaining optimum attitude</w:t>
      </w:r>
    </w:p>
    <w:p w14:paraId="7BCB6707" w14:textId="77777777" w:rsidR="007A0A55" w:rsidRPr="007A0A55" w:rsidRDefault="007A0A55" w:rsidP="007A0A55">
      <w:pPr>
        <w:pStyle w:val="ListBullet"/>
      </w:pPr>
      <w:r>
        <w:t>a</w:t>
      </w:r>
      <w:r w:rsidRPr="007A0A55">
        <w:t>pplication of power and maintaining appropriate airspeed</w:t>
      </w:r>
    </w:p>
    <w:p w14:paraId="453C7067" w14:textId="77777777" w:rsidR="007A0A55" w:rsidRPr="007A0A55" w:rsidRDefault="007A0A55" w:rsidP="007A0A55">
      <w:pPr>
        <w:pStyle w:val="ListBullet"/>
      </w:pPr>
      <w:r>
        <w:t>t</w:t>
      </w:r>
      <w:r w:rsidRPr="007A0A55">
        <w:t>imely identification and nomination of ‘failed’ engine</w:t>
      </w:r>
    </w:p>
    <w:p w14:paraId="3AB0F8CF" w14:textId="77777777" w:rsidR="007A0A55" w:rsidRPr="007A0A55" w:rsidRDefault="007A0A55" w:rsidP="007A0A55">
      <w:pPr>
        <w:pStyle w:val="ListBullet"/>
      </w:pPr>
      <w:r>
        <w:t>s</w:t>
      </w:r>
      <w:r w:rsidRPr="007A0A55">
        <w:t>imulated conduct of recall items/vital actions – touch drills only for shutdown actions</w:t>
      </w:r>
    </w:p>
    <w:p w14:paraId="3245EB6D" w14:textId="77777777" w:rsidR="007A0A55" w:rsidRPr="007A0A55" w:rsidRDefault="007A0A55" w:rsidP="007A0A55">
      <w:pPr>
        <w:pStyle w:val="ListBullet"/>
      </w:pPr>
      <w:r>
        <w:t>m</w:t>
      </w:r>
      <w:r w:rsidRPr="007A0A55">
        <w:t>anoeuvring the aircraft for climb to MSA or LSALT clear of obstacles or use of an escape route</w:t>
      </w:r>
    </w:p>
    <w:p w14:paraId="3F65805A" w14:textId="77777777" w:rsidR="007A0A55" w:rsidRPr="007A0A55" w:rsidRDefault="007A0A55" w:rsidP="007A0A55">
      <w:pPr>
        <w:pStyle w:val="ListBullet"/>
      </w:pPr>
      <w:r>
        <w:t>p</w:t>
      </w:r>
      <w:r w:rsidRPr="007A0A55">
        <w:t>lanning for continuation of flight and safe landing including radio calls.</w:t>
      </w:r>
    </w:p>
    <w:p w14:paraId="33F9C8AC" w14:textId="77777777" w:rsidR="007A0A55" w:rsidRPr="00EA5BED" w:rsidRDefault="007A0A55" w:rsidP="002D4956">
      <w:pPr>
        <w:pStyle w:val="normalafterlisttable"/>
        <w:rPr>
          <w:rStyle w:val="Strong"/>
        </w:rPr>
      </w:pPr>
      <w:r w:rsidRPr="00EA5BED">
        <w:t xml:space="preserve">IFR – </w:t>
      </w:r>
      <w:r>
        <w:t>i</w:t>
      </w:r>
      <w:r w:rsidRPr="00EA5BED">
        <w:t>nstrument approach with one engine simulated inoperative – form</w:t>
      </w:r>
      <w:r w:rsidRPr="00321E7A">
        <w:rPr>
          <w:rStyle w:val="Emphasis"/>
        </w:rPr>
        <w:t xml:space="preserve"> </w:t>
      </w:r>
      <w:r w:rsidRPr="00EA5BED">
        <w:rPr>
          <w:rStyle w:val="Strong"/>
        </w:rPr>
        <w:t xml:space="preserve">6B </w:t>
      </w:r>
      <w:proofErr w:type="gramStart"/>
      <w:r w:rsidRPr="00EA5BED">
        <w:rPr>
          <w:rStyle w:val="Strong"/>
        </w:rPr>
        <w:t>Multi-engine</w:t>
      </w:r>
      <w:proofErr w:type="gramEnd"/>
      <w:r w:rsidRPr="00EA5BED">
        <w:rPr>
          <w:rStyle w:val="Strong"/>
        </w:rPr>
        <w:t xml:space="preserve"> helicopter flight crew member proficiency check report</w:t>
      </w:r>
      <w:r w:rsidRPr="00EA5BED">
        <w:t>.</w:t>
      </w:r>
    </w:p>
    <w:p w14:paraId="10944F5F" w14:textId="77777777" w:rsidR="007A0A55" w:rsidRPr="0004520A" w:rsidRDefault="007A0A55" w:rsidP="007A0A55">
      <w:r w:rsidRPr="0004520A">
        <w:t>The check pilot will:</w:t>
      </w:r>
    </w:p>
    <w:p w14:paraId="24B59DAB" w14:textId="77777777" w:rsidR="007A0A55" w:rsidRPr="007A0A55" w:rsidRDefault="007A0A55" w:rsidP="007A0A55">
      <w:pPr>
        <w:pStyle w:val="ListBullet"/>
      </w:pPr>
      <w:r w:rsidRPr="0004520A">
        <w:t>initiate the simulation by day only in simulated IMC conditions at an appropriate time prior to final approach on a planned instrument approach</w:t>
      </w:r>
    </w:p>
    <w:p w14:paraId="666E7EC3" w14:textId="77777777" w:rsidR="007A0A55" w:rsidRPr="007A0A55" w:rsidRDefault="007A0A55" w:rsidP="007A0A55">
      <w:pPr>
        <w:pStyle w:val="ListBullet"/>
      </w:pPr>
      <w:r w:rsidRPr="0004520A">
        <w:t xml:space="preserve">announce </w:t>
      </w:r>
      <w:r w:rsidRPr="007A0A55">
        <w:t>‘simulation’ and slowly retard the power lever of the desired engine to idle</w:t>
      </w:r>
    </w:p>
    <w:p w14:paraId="3801F048" w14:textId="63E2A864" w:rsidR="007A0A55" w:rsidRPr="007A0A55" w:rsidRDefault="007A0A55" w:rsidP="007A0A55">
      <w:pPr>
        <w:pStyle w:val="ListBullet"/>
      </w:pPr>
      <w:r w:rsidRPr="0004520A">
        <w:t xml:space="preserve">monitor power requirements to ensure remaining engine remains within </w:t>
      </w:r>
      <w:r w:rsidRPr="007A0A55">
        <w:t>‘maximum continuous range’ and direct the candidate to continue a normal approach on conclusion of the simulation.</w:t>
      </w:r>
    </w:p>
    <w:p w14:paraId="3D6BD425" w14:textId="77777777" w:rsidR="007A0A55" w:rsidRPr="0004520A" w:rsidRDefault="007A0A55" w:rsidP="002D4956">
      <w:pPr>
        <w:pStyle w:val="normalafterlisttable"/>
      </w:pPr>
      <w:r>
        <w:t>If desired, t</w:t>
      </w:r>
      <w:r w:rsidRPr="0004520A">
        <w:t xml:space="preserve">his exercise can </w:t>
      </w:r>
      <w:proofErr w:type="gramStart"/>
      <w:r w:rsidRPr="0004520A">
        <w:t>be continued</w:t>
      </w:r>
      <w:proofErr w:type="gramEnd"/>
      <w:r w:rsidRPr="0004520A">
        <w:t xml:space="preserve"> to become the missed approach one engine simulated inoperative sequence check.</w:t>
      </w:r>
    </w:p>
    <w:p w14:paraId="6CB66F0C" w14:textId="77777777" w:rsidR="007A0A55" w:rsidRPr="0004520A" w:rsidRDefault="007A0A55" w:rsidP="007A0A55">
      <w:r>
        <w:t>W</w:t>
      </w:r>
      <w:r w:rsidRPr="0004520A">
        <w:t xml:space="preserve">ith the candidate controlling the aircraft solely with the </w:t>
      </w:r>
      <w:r>
        <w:t>flight</w:t>
      </w:r>
      <w:r w:rsidRPr="0004520A">
        <w:t xml:space="preserve"> instruments</w:t>
      </w:r>
      <w:r>
        <w:t>, t</w:t>
      </w:r>
      <w:r w:rsidRPr="0004520A">
        <w:t>he check pilot will assess:</w:t>
      </w:r>
    </w:p>
    <w:p w14:paraId="2DCF16DF" w14:textId="77777777" w:rsidR="007A0A55" w:rsidRPr="007A0A55" w:rsidRDefault="007A0A55" w:rsidP="007A0A55">
      <w:pPr>
        <w:pStyle w:val="ListBullet"/>
      </w:pPr>
      <w:r>
        <w:t>c</w:t>
      </w:r>
      <w:r w:rsidRPr="007A0A55">
        <w:t>ontrol of RRPM</w:t>
      </w:r>
    </w:p>
    <w:p w14:paraId="7CAD380F" w14:textId="77777777" w:rsidR="007A0A55" w:rsidRPr="007A0A55" w:rsidRDefault="007A0A55" w:rsidP="007A0A55">
      <w:pPr>
        <w:pStyle w:val="ListBullet"/>
      </w:pPr>
      <w:r>
        <w:t>c</w:t>
      </w:r>
      <w:r w:rsidRPr="007A0A55">
        <w:t>ontrol of the flight path and attaining optimum attitude</w:t>
      </w:r>
    </w:p>
    <w:p w14:paraId="1C4C897E" w14:textId="77777777" w:rsidR="007A0A55" w:rsidRPr="007A0A55" w:rsidRDefault="007A0A55" w:rsidP="007A0A55">
      <w:pPr>
        <w:pStyle w:val="ListBullet"/>
      </w:pPr>
      <w:r>
        <w:t>a</w:t>
      </w:r>
      <w:r w:rsidRPr="007A0A55">
        <w:t>pplication of power and maintaining appropriate airspeed</w:t>
      </w:r>
    </w:p>
    <w:p w14:paraId="3F436BEF" w14:textId="77777777" w:rsidR="007A0A55" w:rsidRPr="007A0A55" w:rsidRDefault="007A0A55" w:rsidP="007A0A55">
      <w:pPr>
        <w:pStyle w:val="ListBullet"/>
      </w:pPr>
      <w:r>
        <w:t>t</w:t>
      </w:r>
      <w:r w:rsidRPr="007A0A55">
        <w:t>imely identification and nomination of ‘failed’ engine</w:t>
      </w:r>
    </w:p>
    <w:p w14:paraId="18907C67" w14:textId="77777777" w:rsidR="007A0A55" w:rsidRPr="007A0A55" w:rsidRDefault="007A0A55" w:rsidP="007A0A55">
      <w:pPr>
        <w:pStyle w:val="ListBullet"/>
      </w:pPr>
      <w:r>
        <w:t>s</w:t>
      </w:r>
      <w:r w:rsidRPr="007A0A55">
        <w:t>imulated conduct of recall items/vital actions – touch drills only for shutdown actions</w:t>
      </w:r>
    </w:p>
    <w:p w14:paraId="7A014751" w14:textId="77777777" w:rsidR="007A0A55" w:rsidRPr="007A0A55" w:rsidRDefault="007A0A55" w:rsidP="007A0A55">
      <w:pPr>
        <w:pStyle w:val="ListBullet"/>
      </w:pPr>
      <w:r>
        <w:t>m</w:t>
      </w:r>
      <w:r w:rsidRPr="007A0A55">
        <w:t>anoeuvring the aircraft for continuation of the approach</w:t>
      </w:r>
    </w:p>
    <w:p w14:paraId="1E19EEB5" w14:textId="77777777" w:rsidR="007A0A55" w:rsidRPr="007A0A55" w:rsidRDefault="007A0A55" w:rsidP="007A0A55">
      <w:pPr>
        <w:pStyle w:val="ListBullet"/>
      </w:pPr>
      <w:r>
        <w:t>p</w:t>
      </w:r>
      <w:r w:rsidRPr="007A0A55">
        <w:t>lanning for continuation of flight and safe landing including radio calls.</w:t>
      </w:r>
    </w:p>
    <w:p w14:paraId="63E74807" w14:textId="77777777" w:rsidR="007A0A55" w:rsidRPr="00CB6BEE" w:rsidRDefault="007A0A55" w:rsidP="002D4956">
      <w:pPr>
        <w:pStyle w:val="normalafterlisttable"/>
        <w:rPr>
          <w:rStyle w:val="Strong"/>
        </w:rPr>
      </w:pPr>
      <w:r w:rsidRPr="00EA5BED">
        <w:t>IFR – missed approach with one engine simulated inoperative – form</w:t>
      </w:r>
      <w:r w:rsidRPr="007A0A55">
        <w:t xml:space="preserve"> </w:t>
      </w:r>
      <w:r w:rsidRPr="00EA5BED">
        <w:rPr>
          <w:rStyle w:val="Strong"/>
        </w:rPr>
        <w:t xml:space="preserve">6B </w:t>
      </w:r>
      <w:proofErr w:type="gramStart"/>
      <w:r w:rsidRPr="00EA5BED">
        <w:rPr>
          <w:rStyle w:val="Strong"/>
        </w:rPr>
        <w:t>Multi-engine</w:t>
      </w:r>
      <w:proofErr w:type="gramEnd"/>
      <w:r w:rsidRPr="00EA5BED">
        <w:rPr>
          <w:rStyle w:val="Strong"/>
        </w:rPr>
        <w:t xml:space="preserve"> helicopter flight crew member proficiency check report</w:t>
      </w:r>
      <w:r w:rsidRPr="00EA5BED">
        <w:t>.</w:t>
      </w:r>
    </w:p>
    <w:p w14:paraId="3AC3302D" w14:textId="0B989CAF" w:rsidR="007A0A55" w:rsidRPr="0004520A" w:rsidRDefault="007A0A55" w:rsidP="007A0A55">
      <w:r w:rsidRPr="0004520A">
        <w:t>The check pilot will:</w:t>
      </w:r>
    </w:p>
    <w:p w14:paraId="6D1BFCF2" w14:textId="0962F792" w:rsidR="007A0A55" w:rsidRPr="007A0A55" w:rsidRDefault="007A0A55" w:rsidP="007A0A55">
      <w:pPr>
        <w:pStyle w:val="ListBullet"/>
      </w:pPr>
      <w:r w:rsidRPr="0004520A">
        <w:t>initiate the simulation by day only</w:t>
      </w:r>
      <w:r w:rsidRPr="007A0A55">
        <w:t>, in simulated IMC conditions, if desired and at an appropriate time on final approach during the ‘instrument approach with one engine simulated inoperative’ sequence</w:t>
      </w:r>
    </w:p>
    <w:p w14:paraId="65C3BE82" w14:textId="77777777" w:rsidR="007A0A55" w:rsidRPr="007A0A55" w:rsidRDefault="007A0A55" w:rsidP="007A0A55">
      <w:pPr>
        <w:pStyle w:val="ListBullet"/>
      </w:pPr>
      <w:r w:rsidRPr="0004520A">
        <w:lastRenderedPageBreak/>
        <w:t xml:space="preserve">direct the candidate to </w:t>
      </w:r>
      <w:r w:rsidRPr="007A0A55">
        <w:t>commence a missed approach</w:t>
      </w:r>
    </w:p>
    <w:p w14:paraId="21705EF7" w14:textId="77777777" w:rsidR="007A0A55" w:rsidRPr="007A0A55" w:rsidRDefault="007A0A55" w:rsidP="007A0A55">
      <w:pPr>
        <w:pStyle w:val="ListBullet"/>
      </w:pPr>
      <w:r w:rsidRPr="0004520A">
        <w:t>return the engine controls to normal and direct the candidate to continue a normal departure on conclusion of the simulation.</w:t>
      </w:r>
    </w:p>
    <w:p w14:paraId="6EF7E61F" w14:textId="77777777" w:rsidR="007A0A55" w:rsidRPr="0004520A" w:rsidRDefault="007A0A55" w:rsidP="002D4956">
      <w:pPr>
        <w:pStyle w:val="normalafterlisttable"/>
      </w:pPr>
      <w:r>
        <w:t>W</w:t>
      </w:r>
      <w:r w:rsidRPr="0004520A">
        <w:t xml:space="preserve">ith the candidate controlling the aircraft solely with the </w:t>
      </w:r>
      <w:r>
        <w:t>flight</w:t>
      </w:r>
      <w:r w:rsidRPr="0004520A">
        <w:t xml:space="preserve"> instruments</w:t>
      </w:r>
      <w:r>
        <w:t>, t</w:t>
      </w:r>
      <w:r w:rsidRPr="0004520A">
        <w:t>he check pilot will assess:</w:t>
      </w:r>
    </w:p>
    <w:p w14:paraId="37441C89" w14:textId="77777777" w:rsidR="007A0A55" w:rsidRPr="007A0A55" w:rsidRDefault="007A0A55" w:rsidP="007A0A55">
      <w:pPr>
        <w:pStyle w:val="ListBullet"/>
      </w:pPr>
      <w:r>
        <w:t>c</w:t>
      </w:r>
      <w:r w:rsidRPr="007A0A55">
        <w:t>ontrol of RRPM</w:t>
      </w:r>
    </w:p>
    <w:p w14:paraId="4B07958D" w14:textId="77777777" w:rsidR="007A0A55" w:rsidRPr="007A0A55" w:rsidRDefault="007A0A55" w:rsidP="007A0A55">
      <w:pPr>
        <w:pStyle w:val="ListBullet"/>
      </w:pPr>
      <w:r>
        <w:t>c</w:t>
      </w:r>
      <w:r w:rsidRPr="007A0A55">
        <w:t>ontinued directional control of the flight path and optimum attitude maintenance during power application</w:t>
      </w:r>
    </w:p>
    <w:p w14:paraId="7D011DA2" w14:textId="77777777" w:rsidR="007A0A55" w:rsidRPr="007A0A55" w:rsidRDefault="007A0A55" w:rsidP="007A0A55">
      <w:pPr>
        <w:pStyle w:val="ListBullet"/>
      </w:pPr>
      <w:r>
        <w:t>c</w:t>
      </w:r>
      <w:r w:rsidRPr="007A0A55">
        <w:t>onfiguring the aircraft for best ROC</w:t>
      </w:r>
    </w:p>
    <w:p w14:paraId="2EDAC0C5" w14:textId="77777777" w:rsidR="007A0A55" w:rsidRPr="007A0A55" w:rsidRDefault="007A0A55" w:rsidP="007A0A55">
      <w:pPr>
        <w:pStyle w:val="ListBullet"/>
      </w:pPr>
      <w:r>
        <w:t>m</w:t>
      </w:r>
      <w:r w:rsidRPr="007A0A55">
        <w:t>anoeuvring the aircraft for missed approach</w:t>
      </w:r>
    </w:p>
    <w:p w14:paraId="19221538" w14:textId="77777777" w:rsidR="007A0A55" w:rsidRPr="007A0A55" w:rsidRDefault="007A0A55" w:rsidP="007A0A55">
      <w:pPr>
        <w:pStyle w:val="ListBullet"/>
      </w:pPr>
      <w:r>
        <w:t>p</w:t>
      </w:r>
      <w:r w:rsidRPr="007A0A55">
        <w:t>lanning for continuation of flight and safe landing including radio calls.</w:t>
      </w:r>
    </w:p>
    <w:p w14:paraId="4B94BC0B" w14:textId="77777777" w:rsidR="007A0A55" w:rsidRPr="007A0A55" w:rsidRDefault="007A0A55" w:rsidP="005416E9">
      <w:pPr>
        <w:pStyle w:val="Heading5"/>
      </w:pPr>
      <w:r w:rsidRPr="00D01CCB">
        <w:t>Actions in the event of a genuine emergency</w:t>
      </w:r>
    </w:p>
    <w:p w14:paraId="23FEBC67" w14:textId="77777777" w:rsidR="007A0A55" w:rsidRPr="002D4956" w:rsidRDefault="007A0A55" w:rsidP="00684C76">
      <w:pPr>
        <w:pStyle w:val="WarningBoxHeading"/>
        <w:rPr>
          <w:rStyle w:val="Strong"/>
          <w:b/>
          <w:bCs w:val="0"/>
        </w:rPr>
      </w:pPr>
      <w:r w:rsidRPr="002D4956">
        <w:rPr>
          <w:rStyle w:val="Strong"/>
          <w:b/>
          <w:bCs w:val="0"/>
        </w:rPr>
        <w:t>Sample text</w:t>
      </w:r>
    </w:p>
    <w:p w14:paraId="7E8E7D0D" w14:textId="77777777" w:rsidR="007A0A55" w:rsidRPr="0004520A" w:rsidRDefault="007A0A55" w:rsidP="007A0A55">
      <w:r>
        <w:t>If the</w:t>
      </w:r>
      <w:r w:rsidRPr="0004520A">
        <w:t xml:space="preserve"> candidate </w:t>
      </w:r>
      <w:r>
        <w:t xml:space="preserve">does </w:t>
      </w:r>
      <w:r w:rsidRPr="0004520A">
        <w:t>not initiate the</w:t>
      </w:r>
      <w:r>
        <w:t xml:space="preserve"> following</w:t>
      </w:r>
      <w:r w:rsidRPr="0004520A">
        <w:t xml:space="preserve"> in a timely manner</w:t>
      </w:r>
      <w:r>
        <w:t>, the</w:t>
      </w:r>
      <w:r w:rsidRPr="0004520A">
        <w:t xml:space="preserve"> training or check pilot will:</w:t>
      </w:r>
    </w:p>
    <w:p w14:paraId="3B60606C" w14:textId="34C05D74" w:rsidR="007A0A55" w:rsidRPr="007A0A55" w:rsidRDefault="007A0A55" w:rsidP="007A0A55">
      <w:pPr>
        <w:pStyle w:val="ListBullet"/>
      </w:pPr>
      <w:r>
        <w:t>a</w:t>
      </w:r>
      <w:r w:rsidRPr="007A0A55">
        <w:t>pply appropriate control inputs as necessary to ensure immediate control of the flight path and correct IAS</w:t>
      </w:r>
    </w:p>
    <w:p w14:paraId="7B5FDD15" w14:textId="77777777" w:rsidR="007A0A55" w:rsidRPr="007A0A55" w:rsidRDefault="007A0A55" w:rsidP="007A0A55">
      <w:pPr>
        <w:pStyle w:val="ListBullet"/>
      </w:pPr>
      <w:r>
        <w:t>i</w:t>
      </w:r>
      <w:r w:rsidRPr="007A0A55">
        <w:t>dentify the failure/emergency and initiate recall items/vital actions.</w:t>
      </w:r>
    </w:p>
    <w:p w14:paraId="27B16445" w14:textId="77777777" w:rsidR="007A0A55" w:rsidRPr="0004520A" w:rsidRDefault="007A0A55" w:rsidP="007A0A55">
      <w:r w:rsidRPr="0004520A">
        <w:t xml:space="preserve">If the candidate </w:t>
      </w:r>
      <w:proofErr w:type="gramStart"/>
      <w:r w:rsidRPr="0004520A">
        <w:t>is assessed</w:t>
      </w:r>
      <w:proofErr w:type="gramEnd"/>
      <w:r w:rsidRPr="0004520A">
        <w:t xml:space="preserve"> as managing the situation correctly and circumstances permit</w:t>
      </w:r>
      <w:r>
        <w:t>, the training or check pilot will</w:t>
      </w:r>
      <w:r w:rsidRPr="0004520A">
        <w:t>:</w:t>
      </w:r>
    </w:p>
    <w:p w14:paraId="5B60656F" w14:textId="77777777" w:rsidR="007A0A55" w:rsidRPr="007A0A55" w:rsidRDefault="007A0A55" w:rsidP="007A0A55">
      <w:pPr>
        <w:pStyle w:val="ListBullet"/>
      </w:pPr>
      <w:r>
        <w:t>a</w:t>
      </w:r>
      <w:r w:rsidRPr="007A0A55">
        <w:t>nnounce that the emergency is real</w:t>
      </w:r>
    </w:p>
    <w:p w14:paraId="1C204046" w14:textId="52CDF492" w:rsidR="007A0A55" w:rsidRPr="007A0A55" w:rsidRDefault="007A0A55" w:rsidP="007A0A55">
      <w:pPr>
        <w:pStyle w:val="ListBullet"/>
      </w:pPr>
      <w:r>
        <w:t>a</w:t>
      </w:r>
      <w:r w:rsidRPr="007A0A55">
        <w:t>dvise the candidate to continue to act as flying pilot</w:t>
      </w:r>
    </w:p>
    <w:p w14:paraId="1C4E74F4" w14:textId="77777777" w:rsidR="007A0A55" w:rsidRPr="007A0A55" w:rsidRDefault="007A0A55" w:rsidP="007A0A55">
      <w:pPr>
        <w:pStyle w:val="ListBullet"/>
      </w:pPr>
      <w:r>
        <w:t>m</w:t>
      </w:r>
      <w:r w:rsidRPr="007A0A55">
        <w:t>onitor the candidate's actions and assist where required</w:t>
      </w:r>
    </w:p>
    <w:p w14:paraId="08E97EF9" w14:textId="77777777" w:rsidR="007A0A55" w:rsidRPr="007A0A55" w:rsidRDefault="007A0A55" w:rsidP="007A0A55">
      <w:pPr>
        <w:pStyle w:val="ListBullet"/>
      </w:pPr>
      <w:r>
        <w:t>c</w:t>
      </w:r>
      <w:r w:rsidRPr="007A0A55">
        <w:t>onfirm shutdown actions prior to allowing the candidate to execute them.</w:t>
      </w:r>
    </w:p>
    <w:p w14:paraId="00B8D121" w14:textId="77777777" w:rsidR="007A0A55" w:rsidRPr="0004520A" w:rsidRDefault="007A0A55" w:rsidP="002D4956">
      <w:pPr>
        <w:pStyle w:val="normalafterlisttable"/>
      </w:pPr>
      <w:r w:rsidRPr="0004520A">
        <w:t xml:space="preserve">If the candidate is not likely to manage the situation effectively or </w:t>
      </w:r>
      <w:r>
        <w:t xml:space="preserve">if the </w:t>
      </w:r>
      <w:r w:rsidRPr="0004520A">
        <w:t>safety of the flight is in doubt</w:t>
      </w:r>
      <w:r>
        <w:t>, the training or check pilot will</w:t>
      </w:r>
      <w:r w:rsidRPr="0004520A">
        <w:t>:</w:t>
      </w:r>
    </w:p>
    <w:p w14:paraId="4D3B9B15" w14:textId="77777777" w:rsidR="007A0A55" w:rsidRPr="007A0A55" w:rsidRDefault="007A0A55" w:rsidP="007A0A55">
      <w:pPr>
        <w:pStyle w:val="ListBullet"/>
      </w:pPr>
      <w:r>
        <w:t>u</w:t>
      </w:r>
      <w:r w:rsidRPr="007A0A55">
        <w:t>se the handover/takeover drill to become flying pilot</w:t>
      </w:r>
    </w:p>
    <w:p w14:paraId="02B94209" w14:textId="77777777" w:rsidR="007A0A55" w:rsidRPr="007A0A55" w:rsidRDefault="007A0A55" w:rsidP="007A0A55">
      <w:pPr>
        <w:pStyle w:val="ListBullet"/>
      </w:pPr>
      <w:r>
        <w:t>a</w:t>
      </w:r>
      <w:r w:rsidRPr="007A0A55">
        <w:t>dvise the candidate to continue to act as non-flying pilot</w:t>
      </w:r>
    </w:p>
    <w:p w14:paraId="18270433" w14:textId="77777777" w:rsidR="007A0A55" w:rsidRPr="007A0A55" w:rsidRDefault="007A0A55" w:rsidP="007A0A55">
      <w:pPr>
        <w:pStyle w:val="ListBullet"/>
      </w:pPr>
      <w:r>
        <w:t>r</w:t>
      </w:r>
      <w:r w:rsidRPr="007A0A55">
        <w:t>equest assistance from the candidate where necessary</w:t>
      </w:r>
    </w:p>
    <w:p w14:paraId="2BD8E376" w14:textId="77777777" w:rsidR="007A0A55" w:rsidRPr="007A0A55" w:rsidRDefault="007A0A55" w:rsidP="007A0A55">
      <w:pPr>
        <w:pStyle w:val="ListBullet"/>
      </w:pPr>
      <w:r>
        <w:t>if feasible, s</w:t>
      </w:r>
      <w:r w:rsidRPr="007A0A55">
        <w:t>eek confirmation prior to shutdown actions.</w:t>
      </w:r>
    </w:p>
    <w:p w14:paraId="3A9AE28F" w14:textId="77777777" w:rsidR="007A0A55" w:rsidRPr="007A0A55" w:rsidRDefault="007A0A55" w:rsidP="007A0A55">
      <w:pPr>
        <w:pStyle w:val="Heading4"/>
      </w:pPr>
      <w:r w:rsidRPr="00081709">
        <w:t>Human factors principles and non-technical skills training</w:t>
      </w:r>
    </w:p>
    <w:p w14:paraId="62F266BB" w14:textId="77777777" w:rsidR="007A0A55" w:rsidRPr="00626FC5" w:rsidRDefault="007A0A55" w:rsidP="007A0A55">
      <w:r>
        <w:t>RESERVED</w:t>
      </w:r>
    </w:p>
    <w:p w14:paraId="085C0B86" w14:textId="77777777" w:rsidR="007A0A55" w:rsidRPr="007A0A55" w:rsidRDefault="007A0A55" w:rsidP="007A0A55">
      <w:pPr>
        <w:pStyle w:val="Heading4"/>
      </w:pPr>
      <w:r w:rsidRPr="00081709">
        <w:t xml:space="preserve">Safety </w:t>
      </w:r>
      <w:r w:rsidRPr="007A0A55">
        <w:t>management system training</w:t>
      </w:r>
    </w:p>
    <w:p w14:paraId="4E32C342" w14:textId="77777777" w:rsidR="007A0A55" w:rsidRPr="00067FAE" w:rsidRDefault="007A0A55" w:rsidP="007A0A55">
      <w:r>
        <w:t>RESERVED</w:t>
      </w:r>
    </w:p>
    <w:p w14:paraId="0C79A1EE" w14:textId="77777777" w:rsidR="007A0A55" w:rsidRDefault="007A0A55" w:rsidP="007A0A55">
      <w:pPr>
        <w:pStyle w:val="Heading4"/>
      </w:pPr>
      <w:r w:rsidRPr="00081709">
        <w:t>Dangerous goods training</w:t>
      </w:r>
    </w:p>
    <w:p w14:paraId="3145F0F8" w14:textId="77777777" w:rsidR="007A0A55" w:rsidRPr="00686ACE" w:rsidRDefault="007A0A55" w:rsidP="007A0A55">
      <w:r>
        <w:t>RESERVED</w:t>
      </w:r>
    </w:p>
    <w:p w14:paraId="633A14D6" w14:textId="77777777" w:rsidR="007A0A55" w:rsidRPr="007A0A55" w:rsidRDefault="007A0A55" w:rsidP="007A0A55">
      <w:pPr>
        <w:pStyle w:val="Heading4"/>
      </w:pPr>
      <w:r w:rsidRPr="00081709">
        <w:lastRenderedPageBreak/>
        <w:t xml:space="preserve">Prescribed </w:t>
      </w:r>
      <w:r w:rsidRPr="007A0A55">
        <w:t>single-engine operations</w:t>
      </w:r>
    </w:p>
    <w:p w14:paraId="463E3F2B" w14:textId="77777777" w:rsidR="007A0A55" w:rsidRPr="00B630C1" w:rsidRDefault="007A0A55" w:rsidP="007A0A55">
      <w:r>
        <w:t>RESERVED</w:t>
      </w:r>
    </w:p>
    <w:p w14:paraId="5D0A1DE6" w14:textId="77777777" w:rsidR="007A0A55" w:rsidRPr="00B630C1" w:rsidRDefault="007A0A55" w:rsidP="007A0A55">
      <w:pPr>
        <w:pStyle w:val="Heading3"/>
      </w:pPr>
      <w:bookmarkStart w:id="72" w:name="_Toc165291510"/>
      <w:bookmarkStart w:id="73" w:name="_Toc166167247"/>
      <w:bookmarkStart w:id="74" w:name="_Toc167958754"/>
      <w:r w:rsidRPr="00B630C1">
        <w:t>Task specialist training</w:t>
      </w:r>
      <w:bookmarkEnd w:id="72"/>
      <w:bookmarkEnd w:id="73"/>
      <w:bookmarkEnd w:id="74"/>
    </w:p>
    <w:p w14:paraId="6829F31E" w14:textId="77777777" w:rsidR="007A0A55" w:rsidRPr="00691958" w:rsidRDefault="007A0A55" w:rsidP="007A0A55">
      <w:r>
        <w:t>RESERVED</w:t>
      </w:r>
    </w:p>
    <w:p w14:paraId="2C60BBB0" w14:textId="77777777" w:rsidR="007A0A55" w:rsidRPr="00545350" w:rsidRDefault="007A0A55" w:rsidP="007A0A55">
      <w:pPr>
        <w:pStyle w:val="Heading3"/>
      </w:pPr>
      <w:bookmarkStart w:id="75" w:name="_Toc165291511"/>
      <w:bookmarkStart w:id="76" w:name="_Toc166167248"/>
      <w:bookmarkStart w:id="77" w:name="_Toc167958755"/>
      <w:r w:rsidRPr="00545350">
        <w:t>Air crew member training and checking events</w:t>
      </w:r>
      <w:bookmarkEnd w:id="75"/>
      <w:bookmarkEnd w:id="76"/>
      <w:bookmarkEnd w:id="77"/>
    </w:p>
    <w:p w14:paraId="160D1719" w14:textId="77777777" w:rsidR="007A0A55" w:rsidRPr="002D4956" w:rsidRDefault="007A0A55" w:rsidP="00684C76">
      <w:pPr>
        <w:pStyle w:val="WarningBoxHeading"/>
        <w:rPr>
          <w:rStyle w:val="Strong"/>
          <w:b/>
          <w:bCs w:val="0"/>
        </w:rPr>
      </w:pPr>
      <w:r w:rsidRPr="002D4956">
        <w:rPr>
          <w:rStyle w:val="Strong"/>
          <w:b/>
          <w:bCs w:val="0"/>
        </w:rPr>
        <w:t>Sample text</w:t>
      </w:r>
    </w:p>
    <w:p w14:paraId="0F3BCA7D" w14:textId="77777777" w:rsidR="007A0A55" w:rsidRPr="008627A7" w:rsidRDefault="007A0A55" w:rsidP="008627A7">
      <w:pPr>
        <w:rPr>
          <w:rStyle w:val="bold"/>
        </w:rPr>
      </w:pPr>
      <w:r w:rsidRPr="008627A7">
        <w:rPr>
          <w:rStyle w:val="bold"/>
        </w:rPr>
        <w:t>Training and checking sequence</w:t>
      </w:r>
    </w:p>
    <w:p w14:paraId="03D3DDED" w14:textId="77777777" w:rsidR="007A0A55" w:rsidRPr="00F77220" w:rsidRDefault="007A0A55" w:rsidP="007A0A55">
      <w:r>
        <w:t>A</w:t>
      </w:r>
      <w:r w:rsidRPr="00F77220">
        <w:t xml:space="preserve">ll required components must </w:t>
      </w:r>
      <w:proofErr w:type="gramStart"/>
      <w:r w:rsidRPr="00F77220">
        <w:t>be completed</w:t>
      </w:r>
      <w:proofErr w:type="gramEnd"/>
      <w:r w:rsidRPr="00F77220">
        <w:t xml:space="preserve"> prior to commencement of unsupervised line operations. </w:t>
      </w:r>
      <w:r>
        <w:t xml:space="preserve">If operationally required, the </w:t>
      </w:r>
      <w:r w:rsidRPr="00F77220">
        <w:t xml:space="preserve">HOTC may </w:t>
      </w:r>
      <w:r>
        <w:t>alter</w:t>
      </w:r>
      <w:r w:rsidRPr="00F77220">
        <w:t xml:space="preserve"> the training sequence</w:t>
      </w:r>
      <w:r>
        <w:t>.</w:t>
      </w:r>
    </w:p>
    <w:p w14:paraId="71F58FA2" w14:textId="06DE6249" w:rsidR="007A0A55" w:rsidRPr="007A0A55" w:rsidRDefault="007A0A55" w:rsidP="002D4956">
      <w:pPr>
        <w:pStyle w:val="TableTitle"/>
      </w:pPr>
      <w:r w:rsidRPr="007A0A55">
        <w:t>Air crew member training and checking sequence</w:t>
      </w:r>
    </w:p>
    <w:tbl>
      <w:tblPr>
        <w:tblStyle w:val="SD-MOStable"/>
        <w:tblW w:w="9493" w:type="dxa"/>
        <w:tblLook w:val="0620" w:firstRow="1" w:lastRow="0" w:firstColumn="0" w:lastColumn="0" w:noHBand="1" w:noVBand="1"/>
      </w:tblPr>
      <w:tblGrid>
        <w:gridCol w:w="3033"/>
        <w:gridCol w:w="3058"/>
        <w:gridCol w:w="3402"/>
      </w:tblGrid>
      <w:tr w:rsidR="007A0A55" w:rsidRPr="002D4956" w14:paraId="36EFCEB7" w14:textId="77777777" w:rsidTr="002D4956">
        <w:trPr>
          <w:cnfStyle w:val="100000000000" w:firstRow="1" w:lastRow="0" w:firstColumn="0" w:lastColumn="0" w:oddVBand="0" w:evenVBand="0" w:oddHBand="0" w:evenHBand="0" w:firstRowFirstColumn="0" w:firstRowLastColumn="0" w:lastRowFirstColumn="0" w:lastRowLastColumn="0"/>
          <w:tblHeader/>
        </w:trPr>
        <w:tc>
          <w:tcPr>
            <w:tcW w:w="3033" w:type="dxa"/>
          </w:tcPr>
          <w:p w14:paraId="74941F14" w14:textId="77777777" w:rsidR="007A0A55" w:rsidRPr="002D4956" w:rsidRDefault="007A0A55" w:rsidP="002D4956">
            <w:r w:rsidRPr="002D4956">
              <w:t>Event</w:t>
            </w:r>
          </w:p>
        </w:tc>
        <w:tc>
          <w:tcPr>
            <w:tcW w:w="3058" w:type="dxa"/>
          </w:tcPr>
          <w:p w14:paraId="71792B63" w14:textId="77777777" w:rsidR="007A0A55" w:rsidRPr="002D4956" w:rsidRDefault="007A0A55" w:rsidP="002D4956">
            <w:r w:rsidRPr="002D4956">
              <w:t>As part of/when</w:t>
            </w:r>
          </w:p>
        </w:tc>
        <w:tc>
          <w:tcPr>
            <w:tcW w:w="3402" w:type="dxa"/>
          </w:tcPr>
          <w:p w14:paraId="50826F2C" w14:textId="77777777" w:rsidR="007A0A55" w:rsidRPr="002D4956" w:rsidRDefault="007A0A55" w:rsidP="002D4956">
            <w:r w:rsidRPr="002D4956">
              <w:t>Occurrence</w:t>
            </w:r>
          </w:p>
        </w:tc>
      </w:tr>
      <w:tr w:rsidR="007A0A55" w:rsidRPr="00A9548C" w14:paraId="2913F0AB" w14:textId="77777777" w:rsidTr="002D4956">
        <w:trPr>
          <w:trHeight w:val="283"/>
        </w:trPr>
        <w:tc>
          <w:tcPr>
            <w:tcW w:w="3033" w:type="dxa"/>
          </w:tcPr>
          <w:p w14:paraId="28DA1341" w14:textId="77777777" w:rsidR="007A0A55" w:rsidRPr="007A0A55" w:rsidRDefault="007A0A55" w:rsidP="002D4956">
            <w:pPr>
              <w:pStyle w:val="Tabletext"/>
            </w:pPr>
            <w:r w:rsidRPr="00AE448E">
              <w:t>Induction</w:t>
            </w:r>
          </w:p>
        </w:tc>
        <w:tc>
          <w:tcPr>
            <w:tcW w:w="3058" w:type="dxa"/>
          </w:tcPr>
          <w:p w14:paraId="5121771C" w14:textId="77777777" w:rsidR="007A0A55" w:rsidRPr="007A0A55" w:rsidRDefault="007A0A55" w:rsidP="002D4956">
            <w:pPr>
              <w:pStyle w:val="Tabletext"/>
            </w:pPr>
            <w:r w:rsidRPr="00AE448E">
              <w:t>Induction</w:t>
            </w:r>
            <w:r w:rsidRPr="007A0A55">
              <w:t xml:space="preserve"> </w:t>
            </w:r>
          </w:p>
        </w:tc>
        <w:tc>
          <w:tcPr>
            <w:tcW w:w="3402" w:type="dxa"/>
          </w:tcPr>
          <w:p w14:paraId="0BE3467D" w14:textId="77777777" w:rsidR="007A0A55" w:rsidRPr="007A0A55" w:rsidRDefault="007A0A55" w:rsidP="002D4956">
            <w:pPr>
              <w:pStyle w:val="Tabletext"/>
            </w:pPr>
            <w:r>
              <w:t>On c</w:t>
            </w:r>
            <w:r w:rsidRPr="007A0A55">
              <w:t>ommencing employment</w:t>
            </w:r>
          </w:p>
        </w:tc>
      </w:tr>
      <w:tr w:rsidR="007A0A55" w:rsidRPr="00A9548C" w14:paraId="532BF24F" w14:textId="77777777" w:rsidTr="002D4956">
        <w:trPr>
          <w:trHeight w:val="1510"/>
        </w:trPr>
        <w:tc>
          <w:tcPr>
            <w:tcW w:w="3033" w:type="dxa"/>
          </w:tcPr>
          <w:p w14:paraId="7D049FFE" w14:textId="77777777" w:rsidR="007A0A55" w:rsidRPr="007A0A55" w:rsidRDefault="007A0A55" w:rsidP="002D4956">
            <w:pPr>
              <w:pStyle w:val="Tabletext"/>
            </w:pPr>
            <w:r w:rsidRPr="00AE448E">
              <w:t xml:space="preserve">General emergency training </w:t>
            </w:r>
            <w:r w:rsidRPr="007A0A55">
              <w:t>and check of competency</w:t>
            </w:r>
          </w:p>
        </w:tc>
        <w:tc>
          <w:tcPr>
            <w:tcW w:w="3058" w:type="dxa"/>
          </w:tcPr>
          <w:p w14:paraId="357AC53E" w14:textId="77777777" w:rsidR="007A0A55" w:rsidRPr="007A0A55" w:rsidRDefault="007A0A55" w:rsidP="002D4956">
            <w:pPr>
              <w:pStyle w:val="Tabletext"/>
            </w:pPr>
            <w:r w:rsidRPr="00AE448E">
              <w:t>Induction</w:t>
            </w:r>
          </w:p>
        </w:tc>
        <w:tc>
          <w:tcPr>
            <w:tcW w:w="3402" w:type="dxa"/>
          </w:tcPr>
          <w:p w14:paraId="41ED99A4" w14:textId="77777777" w:rsidR="007A0A55" w:rsidRPr="007A0A55" w:rsidRDefault="007A0A55" w:rsidP="002D4956">
            <w:pPr>
              <w:pStyle w:val="Tabletext"/>
            </w:pPr>
            <w:r>
              <w:t>On commencing employment</w:t>
            </w:r>
          </w:p>
        </w:tc>
      </w:tr>
      <w:tr w:rsidR="007A0A55" w:rsidRPr="00A9548C" w14:paraId="360674B8" w14:textId="77777777" w:rsidTr="002D4956">
        <w:trPr>
          <w:trHeight w:val="283"/>
        </w:trPr>
        <w:tc>
          <w:tcPr>
            <w:tcW w:w="3033" w:type="dxa"/>
          </w:tcPr>
          <w:p w14:paraId="57FB9059" w14:textId="77777777" w:rsidR="007A0A55" w:rsidRPr="007A0A55" w:rsidRDefault="007A0A55" w:rsidP="002D4956">
            <w:pPr>
              <w:pStyle w:val="Tabletext"/>
            </w:pPr>
            <w:r w:rsidRPr="00AE448E">
              <w:t>Conversion training</w:t>
            </w:r>
          </w:p>
        </w:tc>
        <w:tc>
          <w:tcPr>
            <w:tcW w:w="3058" w:type="dxa"/>
          </w:tcPr>
          <w:p w14:paraId="68DD8364" w14:textId="77777777" w:rsidR="007A0A55" w:rsidRPr="007A0A55" w:rsidRDefault="007A0A55" w:rsidP="002D4956">
            <w:pPr>
              <w:pStyle w:val="Tabletext"/>
            </w:pPr>
            <w:r w:rsidRPr="00AE448E">
              <w:t xml:space="preserve">Conversion </w:t>
            </w:r>
            <w:r w:rsidRPr="007A0A55" w:rsidDel="00E45C75">
              <w:t>training</w:t>
            </w:r>
          </w:p>
        </w:tc>
        <w:tc>
          <w:tcPr>
            <w:tcW w:w="3402" w:type="dxa"/>
          </w:tcPr>
          <w:p w14:paraId="15068419" w14:textId="422C5F2E" w:rsidR="007A0A55" w:rsidRPr="007A0A55" w:rsidRDefault="007A0A55" w:rsidP="002D4956">
            <w:pPr>
              <w:pStyle w:val="Tabletext"/>
            </w:pPr>
            <w:r w:rsidRPr="00AE448E">
              <w:t>Induction and when assigned duties to a new aircraft type</w:t>
            </w:r>
            <w:r w:rsidRPr="007A0A55">
              <w:t xml:space="preserve"> or a new kind of aerial work operation</w:t>
            </w:r>
          </w:p>
        </w:tc>
      </w:tr>
      <w:tr w:rsidR="007A0A55" w:rsidRPr="00A9548C" w14:paraId="34F0932F" w14:textId="77777777" w:rsidTr="002D4956">
        <w:trPr>
          <w:trHeight w:val="1280"/>
        </w:trPr>
        <w:tc>
          <w:tcPr>
            <w:tcW w:w="3033" w:type="dxa"/>
          </w:tcPr>
          <w:p w14:paraId="30B8952E" w14:textId="77777777" w:rsidR="007A0A55" w:rsidRPr="007A0A55" w:rsidRDefault="007A0A55" w:rsidP="002D4956">
            <w:pPr>
              <w:pStyle w:val="Tabletext"/>
            </w:pPr>
            <w:r w:rsidRPr="00AE448E">
              <w:t>Aircrew member proficiency check</w:t>
            </w:r>
          </w:p>
        </w:tc>
        <w:tc>
          <w:tcPr>
            <w:tcW w:w="3058" w:type="dxa"/>
          </w:tcPr>
          <w:p w14:paraId="343FD37D" w14:textId="77777777" w:rsidR="007A0A55" w:rsidRPr="007A0A55" w:rsidRDefault="007A0A55" w:rsidP="002D4956">
            <w:pPr>
              <w:pStyle w:val="Tabletext"/>
            </w:pPr>
            <w:r w:rsidRPr="00D00FF1">
              <w:t>Prior to commencing unsupervised line operations</w:t>
            </w:r>
            <w:r w:rsidRPr="007A0A55">
              <w:t xml:space="preserve"> </w:t>
            </w:r>
          </w:p>
        </w:tc>
        <w:tc>
          <w:tcPr>
            <w:tcW w:w="3402" w:type="dxa"/>
          </w:tcPr>
          <w:p w14:paraId="0FA12AB8" w14:textId="77777777" w:rsidR="007A0A55" w:rsidRPr="007A0A55" w:rsidRDefault="007A0A55" w:rsidP="002D4956">
            <w:pPr>
              <w:pStyle w:val="Tabletext"/>
            </w:pPr>
            <w:r w:rsidRPr="00AE448E">
              <w:t>Induction and when assigned duties to a new aircraft type</w:t>
            </w:r>
            <w:r w:rsidRPr="007A0A55">
              <w:t xml:space="preserve"> or a new kind of aerial work operation</w:t>
            </w:r>
          </w:p>
        </w:tc>
      </w:tr>
      <w:tr w:rsidR="007A0A55" w:rsidRPr="00A9548C" w14:paraId="7FCE4659" w14:textId="77777777" w:rsidTr="002D4956">
        <w:trPr>
          <w:trHeight w:val="283"/>
        </w:trPr>
        <w:tc>
          <w:tcPr>
            <w:tcW w:w="3033" w:type="dxa"/>
          </w:tcPr>
          <w:p w14:paraId="0C4B50B6" w14:textId="77777777" w:rsidR="007A0A55" w:rsidRPr="007A0A55" w:rsidRDefault="007A0A55" w:rsidP="002D4956">
            <w:pPr>
              <w:pStyle w:val="Tabletext"/>
            </w:pPr>
            <w:r w:rsidRPr="00AE448E">
              <w:t>Line training and line check</w:t>
            </w:r>
          </w:p>
          <w:p w14:paraId="40641967" w14:textId="77777777" w:rsidR="007A0A55" w:rsidRPr="007A0A55" w:rsidRDefault="007A0A55" w:rsidP="002D4956">
            <w:pPr>
              <w:pStyle w:val="Tabletext"/>
            </w:pPr>
            <w:r>
              <w:t>(air transport only)</w:t>
            </w:r>
          </w:p>
        </w:tc>
        <w:tc>
          <w:tcPr>
            <w:tcW w:w="3058" w:type="dxa"/>
          </w:tcPr>
          <w:p w14:paraId="5B2F629A" w14:textId="77777777" w:rsidR="007A0A55" w:rsidRPr="007A0A55" w:rsidRDefault="007A0A55" w:rsidP="002D4956">
            <w:pPr>
              <w:pStyle w:val="Tabletext"/>
            </w:pPr>
            <w:r w:rsidRPr="00AE448E">
              <w:t>Line training and line check</w:t>
            </w:r>
          </w:p>
        </w:tc>
        <w:tc>
          <w:tcPr>
            <w:tcW w:w="3402" w:type="dxa"/>
          </w:tcPr>
          <w:p w14:paraId="43E69426" w14:textId="77777777" w:rsidR="007A0A55" w:rsidRPr="007A0A55" w:rsidRDefault="007A0A55" w:rsidP="002D4956">
            <w:pPr>
              <w:pStyle w:val="Tabletext"/>
            </w:pPr>
            <w:r w:rsidRPr="00AE448E">
              <w:t>Induction and when assigned duties to a new aircraft type</w:t>
            </w:r>
          </w:p>
        </w:tc>
      </w:tr>
      <w:tr w:rsidR="007A0A55" w:rsidRPr="00A9548C" w14:paraId="2E0F14C4" w14:textId="77777777" w:rsidTr="002D4956">
        <w:trPr>
          <w:trHeight w:val="283"/>
        </w:trPr>
        <w:tc>
          <w:tcPr>
            <w:tcW w:w="3033" w:type="dxa"/>
          </w:tcPr>
          <w:p w14:paraId="276DCEA7" w14:textId="77777777" w:rsidR="007A0A55" w:rsidRPr="007A0A55" w:rsidRDefault="007A0A55" w:rsidP="002D4956">
            <w:pPr>
              <w:pStyle w:val="Tabletext"/>
            </w:pPr>
            <w:r w:rsidRPr="00AE448E">
              <w:t xml:space="preserve">Differences training </w:t>
            </w:r>
          </w:p>
          <w:p w14:paraId="3A9D9C22" w14:textId="77777777" w:rsidR="007A0A55" w:rsidRPr="007A0A55" w:rsidRDefault="007A0A55" w:rsidP="002D4956">
            <w:pPr>
              <w:pStyle w:val="Tabletext"/>
            </w:pPr>
            <w:r>
              <w:t>(air transport only)</w:t>
            </w:r>
          </w:p>
        </w:tc>
        <w:tc>
          <w:tcPr>
            <w:tcW w:w="3058" w:type="dxa"/>
          </w:tcPr>
          <w:p w14:paraId="4B7B986C" w14:textId="3B4C2EE5" w:rsidR="007A0A55" w:rsidRPr="007A0A55" w:rsidRDefault="007A0A55" w:rsidP="002D4956">
            <w:pPr>
              <w:pStyle w:val="Tabletext"/>
            </w:pPr>
            <w:r w:rsidRPr="00AE448E">
              <w:t>Differences training</w:t>
            </w:r>
          </w:p>
        </w:tc>
        <w:tc>
          <w:tcPr>
            <w:tcW w:w="3402" w:type="dxa"/>
          </w:tcPr>
          <w:p w14:paraId="5F93396E" w14:textId="77777777" w:rsidR="007A0A55" w:rsidRPr="007A0A55" w:rsidRDefault="007A0A55" w:rsidP="002D4956">
            <w:pPr>
              <w:pStyle w:val="Tabletext"/>
            </w:pPr>
            <w:r w:rsidRPr="00AE448E">
              <w:t>When assigned duties in relation to an aircraft</w:t>
            </w:r>
            <w:r w:rsidRPr="007A0A55">
              <w:t xml:space="preserve"> type, equipment or area of operations with differences to what the crew member has previously qualified on</w:t>
            </w:r>
          </w:p>
        </w:tc>
      </w:tr>
      <w:tr w:rsidR="007A0A55" w:rsidRPr="00A9548C" w14:paraId="31A47F37" w14:textId="77777777" w:rsidTr="002D4956">
        <w:trPr>
          <w:trHeight w:val="283"/>
        </w:trPr>
        <w:tc>
          <w:tcPr>
            <w:tcW w:w="3033" w:type="dxa"/>
          </w:tcPr>
          <w:p w14:paraId="139C7AF2" w14:textId="77777777" w:rsidR="007A0A55" w:rsidRPr="007A0A55" w:rsidRDefault="007A0A55" w:rsidP="002D4956">
            <w:pPr>
              <w:pStyle w:val="Tabletext"/>
            </w:pPr>
            <w:r w:rsidRPr="00AE448E">
              <w:t>General emergency check of competency</w:t>
            </w:r>
          </w:p>
        </w:tc>
        <w:tc>
          <w:tcPr>
            <w:tcW w:w="3058" w:type="dxa"/>
          </w:tcPr>
          <w:p w14:paraId="75256449" w14:textId="77777777" w:rsidR="007A0A55" w:rsidRPr="007A0A55" w:rsidRDefault="007A0A55" w:rsidP="002D4956">
            <w:pPr>
              <w:pStyle w:val="Tabletext"/>
            </w:pPr>
            <w:r w:rsidRPr="00AE448E">
              <w:t>Recurrent training and checking</w:t>
            </w:r>
          </w:p>
        </w:tc>
        <w:tc>
          <w:tcPr>
            <w:tcW w:w="3402" w:type="dxa"/>
          </w:tcPr>
          <w:p w14:paraId="36854493" w14:textId="77777777" w:rsidR="007A0A55" w:rsidRPr="007A0A55" w:rsidRDefault="007A0A55" w:rsidP="002D4956">
            <w:pPr>
              <w:pStyle w:val="Tabletext"/>
            </w:pPr>
            <w:r>
              <w:t>I</w:t>
            </w:r>
            <w:r w:rsidRPr="007A0A55">
              <w:t>n relation to HUET or the use of life raft – every 3 years, otherwise 1 year after previous check of competency</w:t>
            </w:r>
          </w:p>
        </w:tc>
      </w:tr>
      <w:tr w:rsidR="007A0A55" w:rsidRPr="00A9548C" w14:paraId="59C6C1D4" w14:textId="77777777" w:rsidTr="002D4956">
        <w:trPr>
          <w:trHeight w:val="283"/>
        </w:trPr>
        <w:tc>
          <w:tcPr>
            <w:tcW w:w="3033" w:type="dxa"/>
          </w:tcPr>
          <w:p w14:paraId="0EB12338" w14:textId="77777777" w:rsidR="007A0A55" w:rsidRPr="007A0A55" w:rsidRDefault="007A0A55" w:rsidP="002D4956">
            <w:pPr>
              <w:pStyle w:val="Tabletext"/>
            </w:pPr>
            <w:r w:rsidRPr="00AE448E">
              <w:lastRenderedPageBreak/>
              <w:t xml:space="preserve">Aircrew member </w:t>
            </w:r>
            <w:r w:rsidRPr="007A0A55">
              <w:t>proficiency check</w:t>
            </w:r>
          </w:p>
        </w:tc>
        <w:tc>
          <w:tcPr>
            <w:tcW w:w="3058" w:type="dxa"/>
          </w:tcPr>
          <w:p w14:paraId="3CA0E4B3" w14:textId="77777777" w:rsidR="007A0A55" w:rsidRPr="007A0A55" w:rsidRDefault="007A0A55" w:rsidP="002D4956">
            <w:pPr>
              <w:pStyle w:val="Tabletext"/>
            </w:pPr>
            <w:r w:rsidRPr="00AE448E">
              <w:t>Recurrent training and checking</w:t>
            </w:r>
          </w:p>
        </w:tc>
        <w:tc>
          <w:tcPr>
            <w:tcW w:w="3402" w:type="dxa"/>
          </w:tcPr>
          <w:p w14:paraId="03727A34" w14:textId="74AFD018" w:rsidR="007A0A55" w:rsidRPr="007A0A55" w:rsidRDefault="007A0A55" w:rsidP="002D4956">
            <w:pPr>
              <w:pStyle w:val="Tabletext"/>
            </w:pPr>
            <w:r>
              <w:t>1 year a</w:t>
            </w:r>
            <w:r w:rsidRPr="007A0A55">
              <w:t>fter commencing unsupervised line operations - then every 12 months</w:t>
            </w:r>
          </w:p>
        </w:tc>
      </w:tr>
      <w:tr w:rsidR="007A0A55" w:rsidRPr="00A9548C" w14:paraId="6E5707DA" w14:textId="77777777" w:rsidTr="002D4956">
        <w:trPr>
          <w:trHeight w:val="283"/>
        </w:trPr>
        <w:tc>
          <w:tcPr>
            <w:tcW w:w="3033" w:type="dxa"/>
          </w:tcPr>
          <w:p w14:paraId="3906D0E9" w14:textId="77777777" w:rsidR="007A0A55" w:rsidRPr="007A0A55" w:rsidRDefault="007A0A55" w:rsidP="002D4956">
            <w:pPr>
              <w:pStyle w:val="Tabletext"/>
            </w:pPr>
            <w:r w:rsidRPr="00AE448E">
              <w:t>Remedial training</w:t>
            </w:r>
          </w:p>
        </w:tc>
        <w:tc>
          <w:tcPr>
            <w:tcW w:w="3058" w:type="dxa"/>
          </w:tcPr>
          <w:p w14:paraId="55894DE4" w14:textId="77777777" w:rsidR="007A0A55" w:rsidRPr="007A0A55" w:rsidRDefault="007A0A55" w:rsidP="002D4956">
            <w:pPr>
              <w:pStyle w:val="Tabletext"/>
            </w:pPr>
            <w:r w:rsidRPr="00AE448E">
              <w:t>Prior to conducting unsupervised operation following an unsuccessful check of competency or proficiency check</w:t>
            </w:r>
          </w:p>
        </w:tc>
        <w:tc>
          <w:tcPr>
            <w:tcW w:w="3402" w:type="dxa"/>
          </w:tcPr>
          <w:p w14:paraId="0F7DF61A" w14:textId="77777777" w:rsidR="007A0A55" w:rsidRPr="007A0A55" w:rsidRDefault="007A0A55" w:rsidP="002D4956">
            <w:pPr>
              <w:pStyle w:val="Tabletext"/>
            </w:pPr>
            <w:r>
              <w:t>As requi</w:t>
            </w:r>
            <w:r w:rsidRPr="007A0A55">
              <w:t>red</w:t>
            </w:r>
          </w:p>
        </w:tc>
      </w:tr>
      <w:tr w:rsidR="007A0A55" w:rsidRPr="00A9548C" w14:paraId="002AFAC4" w14:textId="77777777" w:rsidTr="002D4956">
        <w:trPr>
          <w:trHeight w:val="283"/>
        </w:trPr>
        <w:tc>
          <w:tcPr>
            <w:tcW w:w="3033" w:type="dxa"/>
          </w:tcPr>
          <w:p w14:paraId="1BD5302E" w14:textId="77777777" w:rsidR="007A0A55" w:rsidRPr="007A0A55" w:rsidRDefault="007A0A55" w:rsidP="002D4956">
            <w:pPr>
              <w:pStyle w:val="Tabletext"/>
            </w:pPr>
            <w:r w:rsidRPr="00AE448E">
              <w:t xml:space="preserve">HFP and NTS - </w:t>
            </w:r>
            <w:r w:rsidRPr="007A0A55">
              <w:t>not required until CASA determined implementation date</w:t>
            </w:r>
          </w:p>
        </w:tc>
        <w:tc>
          <w:tcPr>
            <w:tcW w:w="3058" w:type="dxa"/>
          </w:tcPr>
          <w:p w14:paraId="5CA62376" w14:textId="77777777" w:rsidR="007A0A55" w:rsidRPr="007A0A55" w:rsidRDefault="007A0A55" w:rsidP="002D4956">
            <w:pPr>
              <w:pStyle w:val="Tabletext"/>
            </w:pPr>
            <w:r w:rsidRPr="00AE448E">
              <w:t xml:space="preserve">Induction </w:t>
            </w:r>
            <w:r w:rsidRPr="007A0A55">
              <w:t>training and recurrent training and checking</w:t>
            </w:r>
          </w:p>
        </w:tc>
        <w:tc>
          <w:tcPr>
            <w:tcW w:w="3402" w:type="dxa"/>
          </w:tcPr>
          <w:p w14:paraId="6CAB3C08" w14:textId="77777777" w:rsidR="007A0A55" w:rsidRPr="007A0A55" w:rsidRDefault="007A0A55" w:rsidP="002D4956">
            <w:pPr>
              <w:pStyle w:val="Tabletext"/>
            </w:pPr>
            <w:r w:rsidRPr="00AE448E">
              <w:t>Induction</w:t>
            </w:r>
            <w:r w:rsidRPr="007A0A55">
              <w:t xml:space="preserve"> and as stated in the </w:t>
            </w:r>
            <w:r w:rsidRPr="002D4956">
              <w:rPr>
                <w:rStyle w:val="Authorinstruction"/>
              </w:rPr>
              <w:t>[Sample Aviation]</w:t>
            </w:r>
            <w:r w:rsidRPr="007A0A55">
              <w:t xml:space="preserve"> exposition/operations manual</w:t>
            </w:r>
          </w:p>
        </w:tc>
      </w:tr>
      <w:tr w:rsidR="007A0A55" w:rsidRPr="00A9548C" w14:paraId="2695E88E" w14:textId="77777777" w:rsidTr="002D4956">
        <w:trPr>
          <w:trHeight w:val="283"/>
        </w:trPr>
        <w:tc>
          <w:tcPr>
            <w:tcW w:w="3033" w:type="dxa"/>
          </w:tcPr>
          <w:p w14:paraId="0BE2EE6C" w14:textId="77777777" w:rsidR="007A0A55" w:rsidRPr="007A0A55" w:rsidRDefault="007A0A55" w:rsidP="002D4956">
            <w:pPr>
              <w:pStyle w:val="Tabletext"/>
            </w:pPr>
            <w:r w:rsidRPr="00AE448E">
              <w:t xml:space="preserve">SMS training - </w:t>
            </w:r>
            <w:r w:rsidRPr="007A0A55">
              <w:t>not required until CASA determined implementation date</w:t>
            </w:r>
          </w:p>
        </w:tc>
        <w:tc>
          <w:tcPr>
            <w:tcW w:w="3058" w:type="dxa"/>
          </w:tcPr>
          <w:p w14:paraId="1BE16813" w14:textId="77777777" w:rsidR="007A0A55" w:rsidRPr="007A0A55" w:rsidRDefault="007A0A55" w:rsidP="002D4956">
            <w:pPr>
              <w:pStyle w:val="Tabletext"/>
            </w:pPr>
            <w:r w:rsidRPr="00AE448E">
              <w:t xml:space="preserve">Induction </w:t>
            </w:r>
            <w:r w:rsidRPr="007A0A55">
              <w:t>training and recurrent training and checking</w:t>
            </w:r>
          </w:p>
        </w:tc>
        <w:tc>
          <w:tcPr>
            <w:tcW w:w="3402" w:type="dxa"/>
          </w:tcPr>
          <w:p w14:paraId="316263A8" w14:textId="77777777" w:rsidR="007A0A55" w:rsidRPr="007A0A55" w:rsidRDefault="007A0A55" w:rsidP="002D4956">
            <w:pPr>
              <w:pStyle w:val="Tabletext"/>
            </w:pPr>
            <w:r w:rsidRPr="00AE448E">
              <w:t>Induction</w:t>
            </w:r>
            <w:r w:rsidRPr="007A0A55">
              <w:t xml:space="preserve"> and as stated in the </w:t>
            </w:r>
            <w:r w:rsidRPr="002D4956">
              <w:rPr>
                <w:rStyle w:val="Authorinstruction"/>
              </w:rPr>
              <w:t>[Sample Aviation]</w:t>
            </w:r>
            <w:r w:rsidRPr="007A0A55">
              <w:t xml:space="preserve"> exposition/operations manual</w:t>
            </w:r>
          </w:p>
        </w:tc>
      </w:tr>
      <w:tr w:rsidR="007A0A55" w:rsidRPr="00A9548C" w14:paraId="2F8F6237" w14:textId="77777777" w:rsidTr="002D4956">
        <w:trPr>
          <w:trHeight w:val="283"/>
        </w:trPr>
        <w:tc>
          <w:tcPr>
            <w:tcW w:w="3033" w:type="dxa"/>
          </w:tcPr>
          <w:p w14:paraId="60075A7A" w14:textId="77777777" w:rsidR="007A0A55" w:rsidRPr="007A0A55" w:rsidRDefault="007A0A55" w:rsidP="002D4956">
            <w:pPr>
              <w:pStyle w:val="Tabletext"/>
              <w:rPr>
                <w:highlight w:val="yellow"/>
              </w:rPr>
            </w:pPr>
            <w:r w:rsidRPr="00AE448E">
              <w:t>Dangerous good</w:t>
            </w:r>
            <w:r w:rsidRPr="007A0A55">
              <w:t xml:space="preserve">s awareness training </w:t>
            </w:r>
          </w:p>
        </w:tc>
        <w:tc>
          <w:tcPr>
            <w:tcW w:w="3058" w:type="dxa"/>
          </w:tcPr>
          <w:p w14:paraId="1526D613" w14:textId="77777777" w:rsidR="007A0A55" w:rsidRPr="007A0A55" w:rsidRDefault="007A0A55" w:rsidP="002D4956">
            <w:pPr>
              <w:pStyle w:val="Tabletext"/>
            </w:pPr>
            <w:r w:rsidRPr="00AE448E">
              <w:t xml:space="preserve">Induction </w:t>
            </w:r>
            <w:r w:rsidRPr="007A0A55">
              <w:t>training and recurrent training and checking</w:t>
            </w:r>
          </w:p>
        </w:tc>
        <w:tc>
          <w:tcPr>
            <w:tcW w:w="3402" w:type="dxa"/>
          </w:tcPr>
          <w:p w14:paraId="0DEF474F" w14:textId="77777777" w:rsidR="007A0A55" w:rsidRPr="007A0A55" w:rsidRDefault="007A0A55" w:rsidP="002D4956">
            <w:pPr>
              <w:pStyle w:val="Tabletext"/>
            </w:pPr>
            <w:r w:rsidRPr="00AE448E">
              <w:t xml:space="preserve">Induction then every </w:t>
            </w:r>
            <w:r w:rsidRPr="007A0A55">
              <w:t>2 years.</w:t>
            </w:r>
          </w:p>
        </w:tc>
      </w:tr>
    </w:tbl>
    <w:p w14:paraId="2AB79A85" w14:textId="5DD14632" w:rsidR="007A0A55" w:rsidRPr="007A0A55" w:rsidRDefault="007A0A55" w:rsidP="007A0A55">
      <w:pPr>
        <w:pStyle w:val="Heading4"/>
      </w:pPr>
      <w:r>
        <w:t>Induction</w:t>
      </w:r>
    </w:p>
    <w:p w14:paraId="60AF9F2E" w14:textId="77777777" w:rsidR="007A0A55" w:rsidRPr="002D4956" w:rsidRDefault="007A0A55" w:rsidP="00684C76">
      <w:pPr>
        <w:pStyle w:val="WarningBoxHeading"/>
        <w:rPr>
          <w:rStyle w:val="Strong"/>
          <w:b/>
          <w:bCs w:val="0"/>
        </w:rPr>
      </w:pPr>
      <w:r w:rsidRPr="002D4956">
        <w:rPr>
          <w:rStyle w:val="Strong"/>
          <w:b/>
          <w:bCs w:val="0"/>
        </w:rPr>
        <w:t>Sample text</w:t>
      </w:r>
    </w:p>
    <w:p w14:paraId="4C7A90C3" w14:textId="17CF1ECF" w:rsidR="007A0A55" w:rsidRPr="00FC2A51" w:rsidRDefault="007A0A55" w:rsidP="002D4956">
      <w:r w:rsidRPr="00381750">
        <w:t xml:space="preserve">Induction training will </w:t>
      </w:r>
      <w:proofErr w:type="gramStart"/>
      <w:r w:rsidRPr="00381750">
        <w:t>be delivered</w:t>
      </w:r>
      <w:proofErr w:type="gramEnd"/>
      <w:r w:rsidRPr="00381750">
        <w:t xml:space="preserve"> to </w:t>
      </w:r>
      <w:r>
        <w:t>any air</w:t>
      </w:r>
      <w:r w:rsidRPr="00381750">
        <w:t xml:space="preserve"> crew member </w:t>
      </w:r>
      <w:r>
        <w:t xml:space="preserve">(ACM) </w:t>
      </w:r>
      <w:r w:rsidRPr="00381750">
        <w:t xml:space="preserve">joining </w:t>
      </w:r>
      <w:r w:rsidRPr="002D4956">
        <w:rPr>
          <w:rStyle w:val="Authorinstruction"/>
        </w:rPr>
        <w:t>[Sample Aviation]</w:t>
      </w:r>
      <w:r w:rsidRPr="00381750">
        <w:t>.</w:t>
      </w:r>
      <w:r w:rsidRPr="00FC2A51">
        <w:t xml:space="preserve"> </w:t>
      </w:r>
      <w:r w:rsidRPr="00381750">
        <w:t xml:space="preserve">The syllabus of training and course topics </w:t>
      </w:r>
      <w:proofErr w:type="gramStart"/>
      <w:r w:rsidRPr="00381750">
        <w:t>are listed</w:t>
      </w:r>
      <w:proofErr w:type="gramEnd"/>
      <w:r w:rsidRPr="00381750">
        <w:t xml:space="preserve"> </w:t>
      </w:r>
      <w:r>
        <w:t>on</w:t>
      </w:r>
      <w:r w:rsidRPr="00381750">
        <w:t xml:space="preserve"> </w:t>
      </w:r>
      <w:r w:rsidRPr="002D4956">
        <w:t>form</w:t>
      </w:r>
      <w:r w:rsidRPr="008042C6">
        <w:rPr>
          <w:rStyle w:val="Emphasis"/>
        </w:rPr>
        <w:t xml:space="preserve"> </w:t>
      </w:r>
      <w:r w:rsidRPr="002D4956">
        <w:rPr>
          <w:rStyle w:val="bold"/>
        </w:rPr>
        <w:t>TC08 ACM/MTS member induction checklist</w:t>
      </w:r>
      <w:r>
        <w:rPr>
          <w:rStyle w:val="Emphasis"/>
        </w:rPr>
        <w:t>.</w:t>
      </w:r>
      <w:r w:rsidRPr="00381750">
        <w:t xml:space="preserve"> </w:t>
      </w:r>
      <w:r w:rsidRPr="00FC2A51">
        <w:t xml:space="preserve">Where a new employee has previous experience as an air crew member, the recognition of prior learning (RPL) </w:t>
      </w:r>
      <w:r>
        <w:t xml:space="preserve">process </w:t>
      </w:r>
      <w:r w:rsidRPr="00FC2A51">
        <w:t xml:space="preserve">may </w:t>
      </w:r>
      <w:r>
        <w:t>occur</w:t>
      </w:r>
      <w:r w:rsidRPr="00FC2A51">
        <w:t xml:space="preserve"> at the discretion of the HOTC. The HOTC will record in the air crew member’s training records any RPL applied to their training requirements.</w:t>
      </w:r>
    </w:p>
    <w:p w14:paraId="151055A5" w14:textId="77777777" w:rsidR="007A0A55" w:rsidRPr="00FC2A51" w:rsidRDefault="007A0A55" w:rsidP="007A0A55">
      <w:r>
        <w:t>Training plan</w:t>
      </w:r>
      <w:r w:rsidRPr="00FC2A51">
        <w:t xml:space="preserve"> for new air crew:</w:t>
      </w:r>
    </w:p>
    <w:p w14:paraId="2EB25563" w14:textId="77777777" w:rsidR="007A0A55" w:rsidRPr="007A0A55" w:rsidRDefault="007A0A55" w:rsidP="002D4956">
      <w:pPr>
        <w:pStyle w:val="List2Numbered1"/>
        <w:numPr>
          <w:ilvl w:val="0"/>
          <w:numId w:val="34"/>
        </w:numPr>
      </w:pPr>
      <w:r w:rsidRPr="00031E5E">
        <w:t xml:space="preserve">induction </w:t>
      </w:r>
      <w:r w:rsidRPr="007A0A55">
        <w:t>and additional specialist training required as determined by HOTC</w:t>
      </w:r>
    </w:p>
    <w:p w14:paraId="0A828485" w14:textId="77777777" w:rsidR="007A0A55" w:rsidRPr="007A0A55" w:rsidRDefault="007A0A55" w:rsidP="002D4956">
      <w:pPr>
        <w:pStyle w:val="List2Numbered1"/>
      </w:pPr>
      <w:r w:rsidRPr="00031E5E">
        <w:t xml:space="preserve">general </w:t>
      </w:r>
      <w:r w:rsidRPr="007A0A55">
        <w:t>emergency training and general emergency check of competency</w:t>
      </w:r>
    </w:p>
    <w:p w14:paraId="4C2295B8" w14:textId="77777777" w:rsidR="007A0A55" w:rsidRPr="007A0A55" w:rsidRDefault="007A0A55" w:rsidP="002D4956">
      <w:pPr>
        <w:pStyle w:val="List2Numbered1"/>
      </w:pPr>
      <w:r w:rsidRPr="00031E5E">
        <w:t xml:space="preserve">conversion </w:t>
      </w:r>
      <w:r w:rsidRPr="007A0A55">
        <w:t>training</w:t>
      </w:r>
    </w:p>
    <w:p w14:paraId="65D67E8C" w14:textId="77777777" w:rsidR="007A0A55" w:rsidRPr="007A0A55" w:rsidRDefault="007A0A55" w:rsidP="002D4956">
      <w:pPr>
        <w:pStyle w:val="List2Numbered1"/>
      </w:pPr>
      <w:r w:rsidRPr="00031E5E">
        <w:t xml:space="preserve">air </w:t>
      </w:r>
      <w:r w:rsidRPr="007A0A55">
        <w:t>crew member proficiency check</w:t>
      </w:r>
    </w:p>
    <w:p w14:paraId="70C19E5E" w14:textId="77777777" w:rsidR="007A0A55" w:rsidRPr="007A0A55" w:rsidRDefault="007A0A55" w:rsidP="002D4956">
      <w:pPr>
        <w:pStyle w:val="List2Numbered1"/>
      </w:pPr>
      <w:r w:rsidRPr="00031E5E">
        <w:t xml:space="preserve">line </w:t>
      </w:r>
      <w:r w:rsidRPr="007A0A55">
        <w:t>training and line check (air transport).</w:t>
      </w:r>
    </w:p>
    <w:p w14:paraId="4EE5705D" w14:textId="77777777" w:rsidR="007A0A55" w:rsidRPr="00FC2A51" w:rsidRDefault="007A0A55" w:rsidP="002D4956">
      <w:pPr>
        <w:pStyle w:val="normalafterlisttable"/>
      </w:pPr>
      <w:r w:rsidRPr="00FC2A51">
        <w:t xml:space="preserve">Elements of the air crew member general emergency training and conversion training may </w:t>
      </w:r>
      <w:proofErr w:type="gramStart"/>
      <w:r w:rsidRPr="00FC2A51">
        <w:t>be conducted</w:t>
      </w:r>
      <w:proofErr w:type="gramEnd"/>
      <w:r w:rsidRPr="00FC2A51">
        <w:t xml:space="preserve"> concurrently during induction training</w:t>
      </w:r>
      <w:r>
        <w:t>. For example,</w:t>
      </w:r>
      <w:r w:rsidRPr="00FC2A51">
        <w:t xml:space="preserve"> the use of fire extinguishers and firefighting procedures.</w:t>
      </w:r>
    </w:p>
    <w:p w14:paraId="53146F22" w14:textId="77777777" w:rsidR="007A0A55" w:rsidRPr="007A0A55" w:rsidRDefault="007A0A55" w:rsidP="007A0A55">
      <w:pPr>
        <w:pStyle w:val="Heading4"/>
      </w:pPr>
      <w:r>
        <w:t>General emergency training and check of competency</w:t>
      </w:r>
    </w:p>
    <w:p w14:paraId="51F852E7" w14:textId="77777777" w:rsidR="007A0A55" w:rsidRPr="002D4956" w:rsidRDefault="007A0A55" w:rsidP="00684C76">
      <w:pPr>
        <w:pStyle w:val="WarningBoxHeading"/>
        <w:rPr>
          <w:rStyle w:val="Strong"/>
          <w:b/>
          <w:bCs w:val="0"/>
        </w:rPr>
      </w:pPr>
      <w:r w:rsidRPr="002D4956">
        <w:rPr>
          <w:rStyle w:val="Strong"/>
          <w:b/>
          <w:bCs w:val="0"/>
        </w:rPr>
        <w:t>Sample text</w:t>
      </w:r>
    </w:p>
    <w:p w14:paraId="3E9142CE" w14:textId="77777777" w:rsidR="007A0A55" w:rsidRPr="001E7C81" w:rsidRDefault="007A0A55" w:rsidP="007A0A55">
      <w:r w:rsidRPr="001E7C81">
        <w:t xml:space="preserve">The </w:t>
      </w:r>
      <w:r w:rsidRPr="002D4956">
        <w:rPr>
          <w:rStyle w:val="Authorinstruction"/>
        </w:rPr>
        <w:t>[Sample Aviation]</w:t>
      </w:r>
      <w:r w:rsidRPr="001E7C81">
        <w:t xml:space="preserve"> general emergency training and check of competency </w:t>
      </w:r>
      <w:proofErr w:type="gramStart"/>
      <w:r w:rsidRPr="001E7C81">
        <w:t>is conducted</w:t>
      </w:r>
      <w:proofErr w:type="gramEnd"/>
      <w:r w:rsidRPr="001E7C81">
        <w:t xml:space="preserve"> as part of induction training. It is specific to the type of aircraft and operation the air crew member has </w:t>
      </w:r>
      <w:proofErr w:type="gramStart"/>
      <w:r w:rsidRPr="001E7C81">
        <w:t>been assigned</w:t>
      </w:r>
      <w:proofErr w:type="gramEnd"/>
      <w:r w:rsidRPr="001E7C81">
        <w:t xml:space="preserve"> duties.</w:t>
      </w:r>
    </w:p>
    <w:p w14:paraId="65BCBF56" w14:textId="77777777" w:rsidR="007A0A55" w:rsidRPr="001E7C81" w:rsidRDefault="007A0A55" w:rsidP="002D4956">
      <w:r w:rsidRPr="002D4956">
        <w:lastRenderedPageBreak/>
        <w:t>Form</w:t>
      </w:r>
      <w:r w:rsidRPr="00081709">
        <w:rPr>
          <w:rStyle w:val="Emphasis"/>
        </w:rPr>
        <w:t xml:space="preserve"> </w:t>
      </w:r>
      <w:r w:rsidRPr="002D4956">
        <w:rPr>
          <w:rStyle w:val="bold"/>
        </w:rPr>
        <w:t>TC02A General emergency training course record</w:t>
      </w:r>
      <w:r>
        <w:t xml:space="preserve"> </w:t>
      </w:r>
      <w:r w:rsidRPr="001E7C81">
        <w:t xml:space="preserve">contains the training </w:t>
      </w:r>
      <w:r>
        <w:t>items</w:t>
      </w:r>
      <w:r w:rsidRPr="001E7C81">
        <w:t xml:space="preserve"> to </w:t>
      </w:r>
      <w:proofErr w:type="gramStart"/>
      <w:r w:rsidRPr="001E7C81">
        <w:t>be covered</w:t>
      </w:r>
      <w:proofErr w:type="gramEnd"/>
      <w:r w:rsidRPr="001E7C81">
        <w:t xml:space="preserve"> and is used to record the training. Training </w:t>
      </w:r>
      <w:r>
        <w:t>items</w:t>
      </w:r>
      <w:r w:rsidRPr="001E7C81">
        <w:t xml:space="preserve"> on the form that are generic across the aircraft fleet and operational activities do not need to </w:t>
      </w:r>
      <w:proofErr w:type="gramStart"/>
      <w:r w:rsidRPr="001E7C81">
        <w:t>be repeated</w:t>
      </w:r>
      <w:proofErr w:type="gramEnd"/>
      <w:r w:rsidRPr="001E7C81">
        <w:t xml:space="preserve"> for each aircraft type.</w:t>
      </w:r>
    </w:p>
    <w:p w14:paraId="150532AB" w14:textId="77777777" w:rsidR="007A0A55" w:rsidRPr="001E7C81" w:rsidRDefault="007A0A55" w:rsidP="002D4956">
      <w:r w:rsidRPr="002D4956">
        <w:t>Form</w:t>
      </w:r>
      <w:r w:rsidRPr="00444C72">
        <w:rPr>
          <w:rStyle w:val="Emphasis"/>
        </w:rPr>
        <w:t xml:space="preserve"> </w:t>
      </w:r>
      <w:r w:rsidRPr="002D4956">
        <w:rPr>
          <w:rStyle w:val="bold"/>
        </w:rPr>
        <w:t>TC02B General emergency check of competency report</w:t>
      </w:r>
      <w:r>
        <w:t xml:space="preserve"> </w:t>
      </w:r>
      <w:proofErr w:type="gramStart"/>
      <w:r w:rsidRPr="001E7C81">
        <w:t>is used</w:t>
      </w:r>
      <w:proofErr w:type="gramEnd"/>
      <w:r w:rsidRPr="001E7C81">
        <w:t xml:space="preserve"> to re</w:t>
      </w:r>
      <w:r>
        <w:t>port on the outcome of</w:t>
      </w:r>
      <w:r w:rsidRPr="001E7C81">
        <w:t xml:space="preserve"> the check of competency and includes the </w:t>
      </w:r>
      <w:r>
        <w:t>items</w:t>
      </w:r>
      <w:r w:rsidRPr="001E7C81">
        <w:t xml:space="preserve"> covered in training.</w:t>
      </w:r>
    </w:p>
    <w:p w14:paraId="0375773B" w14:textId="77777777" w:rsidR="007A0A55" w:rsidRPr="001E7C81" w:rsidRDefault="007A0A55" w:rsidP="007A0A55">
      <w:r w:rsidRPr="001E7C81">
        <w:t>HUET</w:t>
      </w:r>
      <w:r>
        <w:t xml:space="preserve"> </w:t>
      </w:r>
      <w:r w:rsidRPr="001E7C81">
        <w:t xml:space="preserve">and emergency breathing systems (EBS) </w:t>
      </w:r>
      <w:r>
        <w:t xml:space="preserve">training </w:t>
      </w:r>
      <w:r w:rsidRPr="001E7C81">
        <w:t>can be carried out</w:t>
      </w:r>
      <w:r>
        <w:t xml:space="preserve">, </w:t>
      </w:r>
      <w:proofErr w:type="gramStart"/>
      <w:r>
        <w:t>if and when</w:t>
      </w:r>
      <w:proofErr w:type="gramEnd"/>
      <w:r>
        <w:t xml:space="preserve"> required,</w:t>
      </w:r>
      <w:r w:rsidRPr="001E7C81">
        <w:t xml:space="preserve"> by a third-party contractor.</w:t>
      </w:r>
    </w:p>
    <w:p w14:paraId="4C6BD33F" w14:textId="77777777" w:rsidR="007A0A55" w:rsidRDefault="007A0A55" w:rsidP="007A0A55">
      <w:r w:rsidRPr="001E7C81">
        <w:t xml:space="preserve">Representative training equipment should </w:t>
      </w:r>
      <w:proofErr w:type="gramStart"/>
      <w:r w:rsidRPr="001E7C81">
        <w:t>be used</w:t>
      </w:r>
      <w:proofErr w:type="gramEnd"/>
      <w:r w:rsidRPr="001E7C81">
        <w:t xml:space="preserve"> for the practical demonstration of the use of safety and emergency equipment where possible. When </w:t>
      </w:r>
      <w:r>
        <w:t xml:space="preserve">either </w:t>
      </w:r>
      <w:r w:rsidRPr="001E7C81">
        <w:t xml:space="preserve">emergency exits </w:t>
      </w:r>
      <w:proofErr w:type="gramStart"/>
      <w:r w:rsidRPr="001E7C81">
        <w:t>are operated</w:t>
      </w:r>
      <w:proofErr w:type="gramEnd"/>
      <w:r w:rsidRPr="001E7C81">
        <w:t xml:space="preserve">, or aircraft equipment </w:t>
      </w:r>
      <w:r>
        <w:t xml:space="preserve">is </w:t>
      </w:r>
      <w:r w:rsidRPr="001E7C81">
        <w:t xml:space="preserve">used </w:t>
      </w:r>
      <w:r>
        <w:t xml:space="preserve">for training purposes and </w:t>
      </w:r>
      <w:r w:rsidRPr="001E7C81">
        <w:t xml:space="preserve">cannot be restored </w:t>
      </w:r>
      <w:r>
        <w:t>to</w:t>
      </w:r>
      <w:r w:rsidRPr="001E7C81">
        <w:t xml:space="preserve"> a serviceable condition, the trainer/checker is to ensure that an entry is made in the appropriate maintenance documentation and the </w:t>
      </w:r>
      <w:r w:rsidRPr="002D4956">
        <w:rPr>
          <w:rStyle w:val="Authorinstruction"/>
        </w:rPr>
        <w:t>[Sample Aviation]</w:t>
      </w:r>
      <w:r w:rsidRPr="001E7C81">
        <w:t xml:space="preserve"> procedure for management of an unserviceability is followed.</w:t>
      </w:r>
    </w:p>
    <w:p w14:paraId="5F93F64B" w14:textId="77777777" w:rsidR="007A0A55" w:rsidRPr="007A0A55" w:rsidRDefault="007A0A55" w:rsidP="007A0A55">
      <w:pPr>
        <w:pStyle w:val="Heading4"/>
      </w:pPr>
      <w:r>
        <w:t>Conversion training and air crew member proficiency check</w:t>
      </w:r>
    </w:p>
    <w:p w14:paraId="4A5C965A" w14:textId="77777777" w:rsidR="007A0A55" w:rsidRPr="002D4956" w:rsidRDefault="007A0A55" w:rsidP="000669A5">
      <w:pPr>
        <w:pStyle w:val="WarningBoxHeading"/>
        <w:rPr>
          <w:rStyle w:val="Strong"/>
          <w:b/>
          <w:bCs w:val="0"/>
        </w:rPr>
      </w:pPr>
      <w:r w:rsidRPr="002D4956">
        <w:rPr>
          <w:rStyle w:val="Strong"/>
          <w:b/>
          <w:bCs w:val="0"/>
        </w:rPr>
        <w:t>Sample text</w:t>
      </w:r>
    </w:p>
    <w:p w14:paraId="5D00E53E" w14:textId="77777777" w:rsidR="007A0A55" w:rsidRPr="00214457" w:rsidRDefault="007A0A55" w:rsidP="007A0A55">
      <w:r w:rsidRPr="00214457">
        <w:t xml:space="preserve">Each </w:t>
      </w:r>
      <w:r w:rsidRPr="002D4956">
        <w:rPr>
          <w:rStyle w:val="Authorinstruction"/>
        </w:rPr>
        <w:t>[Sample Aviation]</w:t>
      </w:r>
      <w:r w:rsidRPr="00B161F7">
        <w:t xml:space="preserve"> </w:t>
      </w:r>
      <w:r w:rsidRPr="00214457">
        <w:t xml:space="preserve">air crew member </w:t>
      </w:r>
      <w:proofErr w:type="gramStart"/>
      <w:r w:rsidRPr="00214457">
        <w:t>is required</w:t>
      </w:r>
      <w:proofErr w:type="gramEnd"/>
      <w:r w:rsidRPr="00214457">
        <w:t xml:space="preserve"> to undergo conversion training as part of induction training and when assigned duties for a new aircraft type.</w:t>
      </w:r>
    </w:p>
    <w:p w14:paraId="0667609B" w14:textId="77777777" w:rsidR="007A0A55" w:rsidRPr="00214457" w:rsidRDefault="007A0A55" w:rsidP="007A0A55">
      <w:r w:rsidRPr="00214457">
        <w:t xml:space="preserve">The recognition of prior learning (RPL) </w:t>
      </w:r>
      <w:r>
        <w:t>process occurs</w:t>
      </w:r>
      <w:r w:rsidRPr="00214457">
        <w:t xml:space="preserve"> at the discretion of the HOTC. The HOTC will record in the air crew member’s training records any RPL applied to their training requirements.</w:t>
      </w:r>
    </w:p>
    <w:p w14:paraId="46F1CF0F" w14:textId="77777777" w:rsidR="007A0A55" w:rsidRPr="00214457" w:rsidRDefault="007A0A55" w:rsidP="002D4956">
      <w:r w:rsidRPr="002D4956">
        <w:t>Form</w:t>
      </w:r>
      <w:r w:rsidRPr="00444C72">
        <w:rPr>
          <w:rStyle w:val="Emphasis"/>
        </w:rPr>
        <w:t xml:space="preserve"> </w:t>
      </w:r>
      <w:r w:rsidRPr="002D4956">
        <w:rPr>
          <w:rStyle w:val="bold"/>
        </w:rPr>
        <w:t>TC09A ACM/MTS conversion training record</w:t>
      </w:r>
      <w:r>
        <w:t xml:space="preserve"> </w:t>
      </w:r>
      <w:r w:rsidRPr="00214457">
        <w:t xml:space="preserve">contains the training </w:t>
      </w:r>
      <w:r>
        <w:t>items</w:t>
      </w:r>
      <w:r w:rsidRPr="00214457">
        <w:t xml:space="preserve"> to </w:t>
      </w:r>
      <w:proofErr w:type="gramStart"/>
      <w:r w:rsidRPr="00214457">
        <w:t>be covered</w:t>
      </w:r>
      <w:proofErr w:type="gramEnd"/>
      <w:r w:rsidRPr="00214457">
        <w:t xml:space="preserve"> and is used to record the training.</w:t>
      </w:r>
    </w:p>
    <w:p w14:paraId="45A1477E" w14:textId="77777777" w:rsidR="007A0A55" w:rsidRPr="00214457" w:rsidRDefault="007A0A55" w:rsidP="007A0A55">
      <w:r>
        <w:t>A</w:t>
      </w:r>
      <w:r w:rsidRPr="00214457">
        <w:t xml:space="preserve">t the conclusion of their conversion training </w:t>
      </w:r>
      <w:r>
        <w:t xml:space="preserve">and </w:t>
      </w:r>
      <w:r w:rsidRPr="00214457">
        <w:t xml:space="preserve">prior to commencing unsupervised line operations </w:t>
      </w:r>
      <w:r>
        <w:t>t</w:t>
      </w:r>
      <w:r w:rsidRPr="00214457">
        <w:t>he air crew member will undergo a proficiency check.</w:t>
      </w:r>
    </w:p>
    <w:p w14:paraId="57408CD5" w14:textId="77777777" w:rsidR="007A0A55" w:rsidRPr="00214457" w:rsidRDefault="007A0A55" w:rsidP="002D4956">
      <w:r w:rsidRPr="002D4956">
        <w:t>Form</w:t>
      </w:r>
      <w:r w:rsidRPr="00444C72">
        <w:rPr>
          <w:rStyle w:val="Emphasis"/>
        </w:rPr>
        <w:t xml:space="preserve"> </w:t>
      </w:r>
      <w:r w:rsidRPr="002D4956">
        <w:rPr>
          <w:rStyle w:val="bold"/>
        </w:rPr>
        <w:t>TC09B ACM/MTS conversion proficiency check</w:t>
      </w:r>
      <w:r w:rsidRPr="007A0A55">
        <w:t xml:space="preserve"> </w:t>
      </w:r>
      <w:r w:rsidRPr="00EA5BED">
        <w:rPr>
          <w:rStyle w:val="Strong"/>
        </w:rPr>
        <w:t>report</w:t>
      </w:r>
      <w:r w:rsidRPr="007A0A55">
        <w:t xml:space="preserve"> </w:t>
      </w:r>
      <w:proofErr w:type="gramStart"/>
      <w:r w:rsidRPr="00214457">
        <w:t>is used</w:t>
      </w:r>
      <w:proofErr w:type="gramEnd"/>
      <w:r w:rsidRPr="00214457">
        <w:t xml:space="preserve"> to record the </w:t>
      </w:r>
      <w:r>
        <w:t xml:space="preserve">outcome of the </w:t>
      </w:r>
      <w:r w:rsidRPr="00214457">
        <w:t xml:space="preserve">air crew member proficiency check and includes the </w:t>
      </w:r>
      <w:r>
        <w:t>items</w:t>
      </w:r>
      <w:r w:rsidRPr="00214457">
        <w:t xml:space="preserve"> covered in conversion training.</w:t>
      </w:r>
    </w:p>
    <w:p w14:paraId="62679BF9" w14:textId="77777777" w:rsidR="007A0A55" w:rsidRPr="007A0A55" w:rsidRDefault="007A0A55" w:rsidP="007A0A55">
      <w:pPr>
        <w:pStyle w:val="Heading4"/>
      </w:pPr>
      <w:r>
        <w:t>Line training and air crew member line check</w:t>
      </w:r>
    </w:p>
    <w:p w14:paraId="3BD77C12" w14:textId="77777777" w:rsidR="007A0A55" w:rsidRPr="002D4956" w:rsidRDefault="007A0A55" w:rsidP="000669A5">
      <w:pPr>
        <w:pStyle w:val="WarningBoxHeading"/>
        <w:rPr>
          <w:rStyle w:val="Strong"/>
          <w:b/>
          <w:bCs w:val="0"/>
        </w:rPr>
      </w:pPr>
      <w:r w:rsidRPr="002D4956">
        <w:rPr>
          <w:rStyle w:val="Strong"/>
          <w:b/>
          <w:bCs w:val="0"/>
        </w:rPr>
        <w:t>Sample text</w:t>
      </w:r>
    </w:p>
    <w:p w14:paraId="54BF857F" w14:textId="77777777" w:rsidR="007A0A55" w:rsidRPr="00475F81" w:rsidRDefault="007A0A55" w:rsidP="007A0A55">
      <w:r w:rsidRPr="002D4956">
        <w:rPr>
          <w:rStyle w:val="Authorinstruction"/>
        </w:rPr>
        <w:t>[Sample Aviation]</w:t>
      </w:r>
      <w:r w:rsidRPr="00475F81">
        <w:t xml:space="preserve"> line training </w:t>
      </w:r>
      <w:proofErr w:type="gramStart"/>
      <w:r w:rsidRPr="00475F81">
        <w:t>is undertaken</w:t>
      </w:r>
      <w:proofErr w:type="gramEnd"/>
      <w:r w:rsidRPr="00475F81">
        <w:t xml:space="preserve"> as part of induction training and when assigned duties on a new aircraft type. The training is specific to the area of operations the air crew member </w:t>
      </w:r>
      <w:proofErr w:type="gramStart"/>
      <w:r w:rsidRPr="00475F81">
        <w:t>is assigned</w:t>
      </w:r>
      <w:proofErr w:type="gramEnd"/>
      <w:r w:rsidRPr="00475F81">
        <w:t xml:space="preserve"> duties.</w:t>
      </w:r>
    </w:p>
    <w:p w14:paraId="52713380" w14:textId="77777777" w:rsidR="007A0A55" w:rsidRPr="00475F81" w:rsidRDefault="007A0A55" w:rsidP="007A0A55">
      <w:r w:rsidRPr="00475F81">
        <w:t xml:space="preserve">The recognition of </w:t>
      </w:r>
      <w:r>
        <w:t>prior learning (</w:t>
      </w:r>
      <w:r w:rsidRPr="00475F81">
        <w:t>RPL</w:t>
      </w:r>
      <w:r>
        <w:t>)</w:t>
      </w:r>
      <w:r w:rsidRPr="00475F81">
        <w:t xml:space="preserve"> </w:t>
      </w:r>
      <w:r>
        <w:t>process occurs</w:t>
      </w:r>
      <w:r w:rsidRPr="00475F81">
        <w:t xml:space="preserve"> at the discretion of the HOTC. The HOTC will record in the air crew member’s training records any RPL applied to their training requirements.</w:t>
      </w:r>
    </w:p>
    <w:p w14:paraId="5BD19196" w14:textId="77777777" w:rsidR="007A0A55" w:rsidRPr="00475F81" w:rsidRDefault="007A0A55" w:rsidP="007A0A55">
      <w:r w:rsidRPr="00475F81">
        <w:t xml:space="preserve">Line training will </w:t>
      </w:r>
      <w:proofErr w:type="gramStart"/>
      <w:r w:rsidRPr="00475F81">
        <w:t>be conducted</w:t>
      </w:r>
      <w:proofErr w:type="gramEnd"/>
      <w:r w:rsidRPr="00475F81">
        <w:t xml:space="preserve"> as part of normal operations and include</w:t>
      </w:r>
      <w:r>
        <w:t>s</w:t>
      </w:r>
      <w:r w:rsidRPr="00475F81">
        <w:t xml:space="preserve"> </w:t>
      </w:r>
      <w:r>
        <w:t xml:space="preserve">both </w:t>
      </w:r>
      <w:r w:rsidRPr="00475F81">
        <w:t>ground and line flying elements.</w:t>
      </w:r>
    </w:p>
    <w:p w14:paraId="11CB0A67" w14:textId="7C989F63" w:rsidR="007A0A55" w:rsidRPr="007A0A55" w:rsidRDefault="007A0A55" w:rsidP="002D4956">
      <w:pPr>
        <w:pStyle w:val="TableTitle"/>
      </w:pPr>
      <w:r w:rsidRPr="007A0A55">
        <w:t>Line training requirements</w:t>
      </w:r>
    </w:p>
    <w:tbl>
      <w:tblPr>
        <w:tblStyle w:val="SD-MOStable"/>
        <w:tblW w:w="9493" w:type="dxa"/>
        <w:tblLook w:val="0620" w:firstRow="1" w:lastRow="0" w:firstColumn="0" w:lastColumn="0" w:noHBand="1" w:noVBand="1"/>
      </w:tblPr>
      <w:tblGrid>
        <w:gridCol w:w="4815"/>
        <w:gridCol w:w="1559"/>
        <w:gridCol w:w="1559"/>
        <w:gridCol w:w="1560"/>
      </w:tblGrid>
      <w:tr w:rsidR="007A0A55" w:rsidRPr="002D4956" w14:paraId="20651C53" w14:textId="77777777" w:rsidTr="002D4956">
        <w:trPr>
          <w:cnfStyle w:val="100000000000" w:firstRow="1" w:lastRow="0" w:firstColumn="0" w:lastColumn="0" w:oddVBand="0" w:evenVBand="0" w:oddHBand="0" w:evenHBand="0" w:firstRowFirstColumn="0" w:firstRowLastColumn="0" w:lastRowFirstColumn="0" w:lastRowLastColumn="0"/>
          <w:tblHeader/>
        </w:trPr>
        <w:tc>
          <w:tcPr>
            <w:tcW w:w="4815" w:type="dxa"/>
          </w:tcPr>
          <w:p w14:paraId="355ABBE7" w14:textId="77777777" w:rsidR="007A0A55" w:rsidRPr="002D4956" w:rsidRDefault="007A0A55" w:rsidP="002D4956">
            <w:r w:rsidRPr="002D4956">
              <w:t>Line training required</w:t>
            </w:r>
          </w:p>
        </w:tc>
        <w:tc>
          <w:tcPr>
            <w:tcW w:w="1559" w:type="dxa"/>
          </w:tcPr>
          <w:p w14:paraId="74E76661" w14:textId="77777777" w:rsidR="007A0A55" w:rsidRPr="002D4956" w:rsidRDefault="007A0A55" w:rsidP="002D4956">
            <w:r w:rsidRPr="002D4956">
              <w:t>Ground</w:t>
            </w:r>
          </w:p>
        </w:tc>
        <w:tc>
          <w:tcPr>
            <w:tcW w:w="1559" w:type="dxa"/>
          </w:tcPr>
          <w:p w14:paraId="6C4F92CB" w14:textId="77777777" w:rsidR="007A0A55" w:rsidRPr="002D4956" w:rsidRDefault="007A0A55" w:rsidP="002D4956">
            <w:r w:rsidRPr="002D4956">
              <w:t>Sectors</w:t>
            </w:r>
          </w:p>
        </w:tc>
        <w:tc>
          <w:tcPr>
            <w:tcW w:w="1560" w:type="dxa"/>
          </w:tcPr>
          <w:p w14:paraId="43BF63D1" w14:textId="7FDDA8DD" w:rsidR="007A0A55" w:rsidRPr="002D4956" w:rsidRDefault="007A0A55" w:rsidP="002D4956">
            <w:r w:rsidRPr="002D4956">
              <w:t xml:space="preserve">Aircraft </w:t>
            </w:r>
            <w:r w:rsidR="00E218B5">
              <w:t>h</w:t>
            </w:r>
            <w:r w:rsidR="00E218B5" w:rsidRPr="002D4956">
              <w:t>rs</w:t>
            </w:r>
          </w:p>
        </w:tc>
      </w:tr>
      <w:tr w:rsidR="007A0A55" w14:paraId="33629A81" w14:textId="77777777" w:rsidTr="002D4956">
        <w:tc>
          <w:tcPr>
            <w:tcW w:w="4815" w:type="dxa"/>
          </w:tcPr>
          <w:p w14:paraId="61FC55FF" w14:textId="75A412EE" w:rsidR="007A0A55" w:rsidRPr="007A0A55" w:rsidRDefault="007A0A55" w:rsidP="002D4956">
            <w:pPr>
              <w:pStyle w:val="Tabletext"/>
            </w:pPr>
            <w:r>
              <w:t xml:space="preserve">Day </w:t>
            </w:r>
            <w:r w:rsidR="00E218B5">
              <w:t>operations</w:t>
            </w:r>
          </w:p>
        </w:tc>
        <w:tc>
          <w:tcPr>
            <w:tcW w:w="1559" w:type="dxa"/>
          </w:tcPr>
          <w:p w14:paraId="287BFA2B" w14:textId="77777777" w:rsidR="007A0A55" w:rsidRDefault="007A0A55" w:rsidP="002D4956">
            <w:pPr>
              <w:pStyle w:val="Tabletext"/>
            </w:pPr>
          </w:p>
        </w:tc>
        <w:tc>
          <w:tcPr>
            <w:tcW w:w="1559" w:type="dxa"/>
          </w:tcPr>
          <w:p w14:paraId="373917FE" w14:textId="77777777" w:rsidR="007A0A55" w:rsidRDefault="007A0A55" w:rsidP="002D4956">
            <w:pPr>
              <w:pStyle w:val="Tabletext"/>
            </w:pPr>
          </w:p>
        </w:tc>
        <w:tc>
          <w:tcPr>
            <w:tcW w:w="1560" w:type="dxa"/>
          </w:tcPr>
          <w:p w14:paraId="245A32FB" w14:textId="77777777" w:rsidR="007A0A55" w:rsidRDefault="007A0A55" w:rsidP="002D4956">
            <w:pPr>
              <w:pStyle w:val="Tabletext"/>
            </w:pPr>
          </w:p>
        </w:tc>
      </w:tr>
      <w:tr w:rsidR="007A0A55" w14:paraId="3B3EB2B3" w14:textId="77777777" w:rsidTr="002D4956">
        <w:tc>
          <w:tcPr>
            <w:tcW w:w="4815" w:type="dxa"/>
          </w:tcPr>
          <w:p w14:paraId="68CE201A" w14:textId="32771CFD" w:rsidR="007A0A55" w:rsidRPr="007A0A55" w:rsidRDefault="007A0A55" w:rsidP="002D4956">
            <w:pPr>
              <w:pStyle w:val="Tabletext"/>
            </w:pPr>
            <w:r>
              <w:t xml:space="preserve">Night </w:t>
            </w:r>
            <w:r w:rsidR="00E218B5">
              <w:t>operations</w:t>
            </w:r>
          </w:p>
        </w:tc>
        <w:tc>
          <w:tcPr>
            <w:tcW w:w="1559" w:type="dxa"/>
          </w:tcPr>
          <w:p w14:paraId="46B26C19" w14:textId="77777777" w:rsidR="007A0A55" w:rsidRDefault="007A0A55" w:rsidP="002D4956">
            <w:pPr>
              <w:pStyle w:val="Tabletext"/>
            </w:pPr>
          </w:p>
        </w:tc>
        <w:tc>
          <w:tcPr>
            <w:tcW w:w="1559" w:type="dxa"/>
          </w:tcPr>
          <w:p w14:paraId="45E9CF14" w14:textId="77777777" w:rsidR="007A0A55" w:rsidRDefault="007A0A55" w:rsidP="002D4956">
            <w:pPr>
              <w:pStyle w:val="Tabletext"/>
            </w:pPr>
          </w:p>
        </w:tc>
        <w:tc>
          <w:tcPr>
            <w:tcW w:w="1560" w:type="dxa"/>
          </w:tcPr>
          <w:p w14:paraId="35B9FD7F" w14:textId="77777777" w:rsidR="007A0A55" w:rsidRDefault="007A0A55" w:rsidP="002D4956">
            <w:pPr>
              <w:pStyle w:val="Tabletext"/>
            </w:pPr>
          </w:p>
        </w:tc>
      </w:tr>
      <w:tr w:rsidR="007A0A55" w14:paraId="10561287" w14:textId="77777777" w:rsidTr="002D4956">
        <w:tc>
          <w:tcPr>
            <w:tcW w:w="4815" w:type="dxa"/>
          </w:tcPr>
          <w:p w14:paraId="6F5A5464" w14:textId="77777777" w:rsidR="007A0A55" w:rsidRPr="007A0A55" w:rsidRDefault="007A0A55" w:rsidP="002D4956">
            <w:pPr>
              <w:pStyle w:val="Tabletext"/>
            </w:pPr>
            <w:r>
              <w:t>NVIS</w:t>
            </w:r>
          </w:p>
        </w:tc>
        <w:tc>
          <w:tcPr>
            <w:tcW w:w="1559" w:type="dxa"/>
          </w:tcPr>
          <w:p w14:paraId="77647896" w14:textId="77777777" w:rsidR="007A0A55" w:rsidRDefault="007A0A55" w:rsidP="002D4956">
            <w:pPr>
              <w:pStyle w:val="Tabletext"/>
            </w:pPr>
          </w:p>
        </w:tc>
        <w:tc>
          <w:tcPr>
            <w:tcW w:w="1559" w:type="dxa"/>
          </w:tcPr>
          <w:p w14:paraId="647300DC" w14:textId="77777777" w:rsidR="007A0A55" w:rsidRDefault="007A0A55" w:rsidP="002D4956">
            <w:pPr>
              <w:pStyle w:val="Tabletext"/>
            </w:pPr>
          </w:p>
        </w:tc>
        <w:tc>
          <w:tcPr>
            <w:tcW w:w="1560" w:type="dxa"/>
          </w:tcPr>
          <w:p w14:paraId="2AF4E731" w14:textId="77777777" w:rsidR="007A0A55" w:rsidRDefault="007A0A55" w:rsidP="002D4956">
            <w:pPr>
              <w:pStyle w:val="Tabletext"/>
            </w:pPr>
          </w:p>
        </w:tc>
      </w:tr>
      <w:tr w:rsidR="007A0A55" w14:paraId="27A7A077" w14:textId="77777777" w:rsidTr="002D4956">
        <w:tc>
          <w:tcPr>
            <w:tcW w:w="4815" w:type="dxa"/>
          </w:tcPr>
          <w:p w14:paraId="511182B5" w14:textId="77777777" w:rsidR="007A0A55" w:rsidRPr="007A0A55" w:rsidRDefault="007A0A55" w:rsidP="002D4956">
            <w:pPr>
              <w:pStyle w:val="Tabletext"/>
            </w:pPr>
            <w:r>
              <w:lastRenderedPageBreak/>
              <w:t>Total</w:t>
            </w:r>
          </w:p>
        </w:tc>
        <w:tc>
          <w:tcPr>
            <w:tcW w:w="1559" w:type="dxa"/>
          </w:tcPr>
          <w:p w14:paraId="27D04667" w14:textId="77777777" w:rsidR="007A0A55" w:rsidRDefault="007A0A55" w:rsidP="002D4956">
            <w:pPr>
              <w:pStyle w:val="Tabletext"/>
            </w:pPr>
          </w:p>
        </w:tc>
        <w:tc>
          <w:tcPr>
            <w:tcW w:w="1559" w:type="dxa"/>
          </w:tcPr>
          <w:p w14:paraId="7C299F6D" w14:textId="77777777" w:rsidR="007A0A55" w:rsidRDefault="007A0A55" w:rsidP="002D4956">
            <w:pPr>
              <w:pStyle w:val="Tabletext"/>
            </w:pPr>
          </w:p>
        </w:tc>
        <w:tc>
          <w:tcPr>
            <w:tcW w:w="1560" w:type="dxa"/>
          </w:tcPr>
          <w:p w14:paraId="63D619C6" w14:textId="77777777" w:rsidR="007A0A55" w:rsidRDefault="007A0A55" w:rsidP="002D4956">
            <w:pPr>
              <w:pStyle w:val="Tabletext"/>
            </w:pPr>
          </w:p>
        </w:tc>
      </w:tr>
    </w:tbl>
    <w:p w14:paraId="64C3BF68" w14:textId="77777777" w:rsidR="007A0A55" w:rsidRDefault="007A0A55" w:rsidP="007A0A55">
      <w:r>
        <w:t>The HOTC may reduce the number of hours and sectors based on the air crew members previous experience in the aircraft type or area of operation. The HOTC will record in the air crew member’s training records any reduction applied to their line training requirements.</w:t>
      </w:r>
    </w:p>
    <w:p w14:paraId="4492F23D" w14:textId="77777777" w:rsidR="007A0A55" w:rsidRDefault="007A0A55" w:rsidP="002D4956">
      <w:r w:rsidRPr="002D4956">
        <w:t>Form</w:t>
      </w:r>
      <w:r w:rsidRPr="002A1855">
        <w:rPr>
          <w:rStyle w:val="Emphasis"/>
        </w:rPr>
        <w:t xml:space="preserve"> </w:t>
      </w:r>
      <w:r w:rsidRPr="002D4956">
        <w:rPr>
          <w:rStyle w:val="bold"/>
        </w:rPr>
        <w:t>TC10A ACM/MTS line training record</w:t>
      </w:r>
      <w:r>
        <w:t xml:space="preserve"> contains the line training items and </w:t>
      </w:r>
      <w:proofErr w:type="gramStart"/>
      <w:r>
        <w:t>is used</w:t>
      </w:r>
      <w:proofErr w:type="gramEnd"/>
      <w:r>
        <w:t xml:space="preserve"> to record the training.</w:t>
      </w:r>
    </w:p>
    <w:p w14:paraId="5463F8DB" w14:textId="77777777" w:rsidR="007A0A55" w:rsidRDefault="007A0A55" w:rsidP="007A0A55">
      <w:r>
        <w:t xml:space="preserve">A line check </w:t>
      </w:r>
      <w:proofErr w:type="gramStart"/>
      <w:r>
        <w:t>is required</w:t>
      </w:r>
      <w:proofErr w:type="gramEnd"/>
      <w:r>
        <w:t xml:space="preserve"> prior to commencing unsupervised line operations.</w:t>
      </w:r>
    </w:p>
    <w:p w14:paraId="1A4EDC93" w14:textId="77777777" w:rsidR="007A0A55" w:rsidRDefault="007A0A55" w:rsidP="007A0A55">
      <w:r>
        <w:t xml:space="preserve">A line check will </w:t>
      </w:r>
      <w:proofErr w:type="gramStart"/>
      <w:r>
        <w:t>be conducted</w:t>
      </w:r>
      <w:proofErr w:type="gramEnd"/>
      <w:r>
        <w:t xml:space="preserve"> as part of a normal operation with the air crew member making all operational decisions about the conduct of their duties as if they were the air crew member on duty.</w:t>
      </w:r>
    </w:p>
    <w:p w14:paraId="5E70C646" w14:textId="77777777" w:rsidR="007A0A55" w:rsidRDefault="007A0A55" w:rsidP="002D4956">
      <w:r w:rsidRPr="002D4956">
        <w:t>Form</w:t>
      </w:r>
      <w:r w:rsidRPr="002A1855">
        <w:rPr>
          <w:rStyle w:val="Emphasis"/>
        </w:rPr>
        <w:t xml:space="preserve"> </w:t>
      </w:r>
      <w:r w:rsidRPr="002D4956">
        <w:rPr>
          <w:rStyle w:val="bold"/>
        </w:rPr>
        <w:t>TC10B ACM/MTS line check report</w:t>
      </w:r>
      <w:r>
        <w:t xml:space="preserve"> contains the line check items and reports on the outcome of the check.</w:t>
      </w:r>
    </w:p>
    <w:p w14:paraId="27734139" w14:textId="77777777" w:rsidR="007A0A55" w:rsidRPr="007A0A55" w:rsidRDefault="007A0A55" w:rsidP="007A0A55">
      <w:pPr>
        <w:pStyle w:val="Heading4"/>
      </w:pPr>
      <w:r>
        <w:t>Difference</w:t>
      </w:r>
      <w:r w:rsidRPr="007A0A55">
        <w:t>s training</w:t>
      </w:r>
    </w:p>
    <w:p w14:paraId="0B9A00BA" w14:textId="77777777" w:rsidR="007A0A55" w:rsidRPr="002D4956" w:rsidRDefault="007A0A55" w:rsidP="000669A5">
      <w:pPr>
        <w:pStyle w:val="WarningBoxHeading"/>
        <w:rPr>
          <w:rStyle w:val="Strong"/>
          <w:b/>
          <w:bCs w:val="0"/>
        </w:rPr>
      </w:pPr>
      <w:r w:rsidRPr="002D4956">
        <w:rPr>
          <w:rStyle w:val="Strong"/>
          <w:b/>
          <w:bCs w:val="0"/>
        </w:rPr>
        <w:t>Sample text</w:t>
      </w:r>
    </w:p>
    <w:p w14:paraId="2E1A8AF5" w14:textId="77777777" w:rsidR="007A0A55" w:rsidRPr="008C61FF" w:rsidRDefault="007A0A55" w:rsidP="007A0A55">
      <w:r>
        <w:t>P</w:t>
      </w:r>
      <w:r w:rsidRPr="008C61FF">
        <w:t xml:space="preserve">rior to </w:t>
      </w:r>
      <w:proofErr w:type="gramStart"/>
      <w:r w:rsidRPr="008C61FF">
        <w:t>being assigned</w:t>
      </w:r>
      <w:proofErr w:type="gramEnd"/>
      <w:r w:rsidRPr="008C61FF">
        <w:t xml:space="preserve"> duties in relation to an aircraft, equipment or area of operations with differences to what the crew member has previously qualified on</w:t>
      </w:r>
      <w:r>
        <w:t xml:space="preserve"> d</w:t>
      </w:r>
      <w:r w:rsidRPr="008C61FF">
        <w:t>ifferences training is required for air crew already operating an</w:t>
      </w:r>
      <w:r>
        <w:t>other</w:t>
      </w:r>
      <w:r w:rsidRPr="008C61FF">
        <w:t xml:space="preserve"> aircraft type with </w:t>
      </w:r>
      <w:r w:rsidRPr="002D4956">
        <w:rPr>
          <w:rStyle w:val="Authorinstruction"/>
        </w:rPr>
        <w:t>[Sample Aviation]</w:t>
      </w:r>
      <w:r w:rsidRPr="008C61FF">
        <w:t>.</w:t>
      </w:r>
    </w:p>
    <w:p w14:paraId="4B5192FF" w14:textId="77777777" w:rsidR="007A0A55" w:rsidRPr="008C61FF" w:rsidRDefault="007A0A55" w:rsidP="007A0A55">
      <w:r w:rsidRPr="008C61FF">
        <w:t xml:space="preserve">Line flying training may </w:t>
      </w:r>
      <w:proofErr w:type="gramStart"/>
      <w:r w:rsidRPr="008C61FF">
        <w:t>be required</w:t>
      </w:r>
      <w:proofErr w:type="gramEnd"/>
      <w:r w:rsidRPr="008C61FF">
        <w:t xml:space="preserve"> after an air crew member undertakes differences training. This is at the discretion of the HOTC. Where line flying training </w:t>
      </w:r>
      <w:proofErr w:type="gramStart"/>
      <w:r w:rsidRPr="008C61FF">
        <w:t>is deemed</w:t>
      </w:r>
      <w:proofErr w:type="gramEnd"/>
      <w:r w:rsidRPr="008C61FF">
        <w:t xml:space="preserve"> necessary, it will be conducted prior to unsupervised line operations.</w:t>
      </w:r>
    </w:p>
    <w:p w14:paraId="1381311B" w14:textId="77777777" w:rsidR="007A0A55" w:rsidRPr="008C61FF" w:rsidRDefault="007A0A55" w:rsidP="007A0A55">
      <w:r w:rsidRPr="008C61FF">
        <w:t>Differences training will address:</w:t>
      </w:r>
    </w:p>
    <w:p w14:paraId="5E45A4EF" w14:textId="77777777" w:rsidR="007A0A55" w:rsidRPr="008C61FF" w:rsidRDefault="007A0A55" w:rsidP="007A0A55">
      <w:pPr>
        <w:pStyle w:val="ListBullet"/>
      </w:pPr>
      <w:r>
        <w:t>a</w:t>
      </w:r>
      <w:r w:rsidRPr="008C61FF">
        <w:t>ircraft limitations and systems</w:t>
      </w:r>
    </w:p>
    <w:p w14:paraId="30D553A5" w14:textId="77777777" w:rsidR="007A0A55" w:rsidRPr="008C61FF" w:rsidRDefault="007A0A55" w:rsidP="007A0A55">
      <w:pPr>
        <w:pStyle w:val="ListBullet"/>
      </w:pPr>
      <w:r>
        <w:t>l</w:t>
      </w:r>
      <w:r w:rsidRPr="008C61FF">
        <w:t>ocation and use of aircraft equipment</w:t>
      </w:r>
    </w:p>
    <w:p w14:paraId="02F6AD39" w14:textId="77777777" w:rsidR="007A0A55" w:rsidRPr="008C61FF" w:rsidRDefault="007A0A55" w:rsidP="007A0A55">
      <w:pPr>
        <w:pStyle w:val="ListBullet"/>
      </w:pPr>
      <w:r>
        <w:t>n</w:t>
      </w:r>
      <w:r w:rsidRPr="008C61FF">
        <w:t>ormal and emergency procedures</w:t>
      </w:r>
      <w:r>
        <w:t>.</w:t>
      </w:r>
    </w:p>
    <w:p w14:paraId="4C6013BC" w14:textId="77777777" w:rsidR="007A0A55" w:rsidRPr="008C61FF" w:rsidRDefault="007A0A55" w:rsidP="002D4956">
      <w:r w:rsidRPr="002D4956">
        <w:t>Form</w:t>
      </w:r>
      <w:r w:rsidRPr="002A1855">
        <w:rPr>
          <w:rStyle w:val="Emphasis"/>
        </w:rPr>
        <w:t xml:space="preserve"> </w:t>
      </w:r>
      <w:r w:rsidRPr="002D4956">
        <w:rPr>
          <w:rStyle w:val="bold"/>
        </w:rPr>
        <w:t>TC11 Differences training record</w:t>
      </w:r>
      <w:r>
        <w:t xml:space="preserve"> </w:t>
      </w:r>
      <w:proofErr w:type="gramStart"/>
      <w:r w:rsidRPr="008C61FF">
        <w:t>is used</w:t>
      </w:r>
      <w:proofErr w:type="gramEnd"/>
      <w:r w:rsidRPr="008C61FF">
        <w:t xml:space="preserve"> to record the training.</w:t>
      </w:r>
    </w:p>
    <w:p w14:paraId="1CE1FDB3" w14:textId="77777777" w:rsidR="007A0A55" w:rsidRPr="007A0A55" w:rsidRDefault="007A0A55" w:rsidP="007A0A55">
      <w:pPr>
        <w:pStyle w:val="Heading4"/>
      </w:pPr>
      <w:r>
        <w:t>Recurrent training and checking</w:t>
      </w:r>
    </w:p>
    <w:p w14:paraId="24CE83D0" w14:textId="77777777" w:rsidR="007A0A55" w:rsidRPr="002D4956" w:rsidRDefault="007A0A55" w:rsidP="000669A5">
      <w:pPr>
        <w:pStyle w:val="WarningBoxHeading"/>
        <w:rPr>
          <w:rStyle w:val="Strong"/>
          <w:b/>
          <w:bCs w:val="0"/>
        </w:rPr>
      </w:pPr>
      <w:r w:rsidRPr="002D4956">
        <w:rPr>
          <w:rStyle w:val="Strong"/>
          <w:b/>
          <w:bCs w:val="0"/>
        </w:rPr>
        <w:t>Sample text</w:t>
      </w:r>
    </w:p>
    <w:p w14:paraId="21A3767D" w14:textId="77777777" w:rsidR="007A0A55" w:rsidRPr="009A0750" w:rsidRDefault="007A0A55" w:rsidP="007A0A55">
      <w:r w:rsidRPr="002D4956">
        <w:rPr>
          <w:rStyle w:val="Authorinstruction"/>
        </w:rPr>
        <w:t>[Sample Aviation]</w:t>
      </w:r>
      <w:r w:rsidRPr="009A0750">
        <w:t xml:space="preserve"> recurrent checking for air crew members includes:</w:t>
      </w:r>
    </w:p>
    <w:p w14:paraId="17056E88" w14:textId="77777777" w:rsidR="007A0A55" w:rsidRPr="009A0750" w:rsidRDefault="007A0A55" w:rsidP="007A0A55">
      <w:pPr>
        <w:pStyle w:val="ListBullet"/>
      </w:pPr>
      <w:r>
        <w:t>g</w:t>
      </w:r>
      <w:r w:rsidRPr="009A0750">
        <w:t>eneral emergency check of competency</w:t>
      </w:r>
    </w:p>
    <w:p w14:paraId="466E1812" w14:textId="77777777" w:rsidR="007A0A55" w:rsidRPr="009A0750" w:rsidRDefault="007A0A55" w:rsidP="007A0A55">
      <w:pPr>
        <w:pStyle w:val="ListBullet"/>
      </w:pPr>
      <w:r>
        <w:t>ACMPC.</w:t>
      </w:r>
    </w:p>
    <w:p w14:paraId="089E3B04" w14:textId="77777777" w:rsidR="007A0A55" w:rsidRPr="009A0750" w:rsidRDefault="007A0A55" w:rsidP="002D4956">
      <w:pPr>
        <w:pStyle w:val="normalafterlisttable"/>
      </w:pPr>
      <w:r>
        <w:t>Where possible, r</w:t>
      </w:r>
      <w:r w:rsidRPr="009A0750">
        <w:t xml:space="preserve">epresentative training equipment should </w:t>
      </w:r>
      <w:proofErr w:type="gramStart"/>
      <w:r w:rsidRPr="009A0750">
        <w:t>be used</w:t>
      </w:r>
      <w:proofErr w:type="gramEnd"/>
      <w:r w:rsidRPr="009A0750">
        <w:t xml:space="preserve"> for the practical demonstration of the use of safety and emergency equipment. When </w:t>
      </w:r>
      <w:r>
        <w:t xml:space="preserve">either </w:t>
      </w:r>
      <w:r w:rsidRPr="009A0750">
        <w:t xml:space="preserve">emergency exits </w:t>
      </w:r>
      <w:proofErr w:type="gramStart"/>
      <w:r w:rsidRPr="009A0750">
        <w:t>are operated</w:t>
      </w:r>
      <w:proofErr w:type="gramEnd"/>
      <w:r w:rsidRPr="009A0750">
        <w:t xml:space="preserve"> or aircraft equipment </w:t>
      </w:r>
      <w:r>
        <w:t xml:space="preserve">is </w:t>
      </w:r>
      <w:r w:rsidRPr="009A0750">
        <w:t>used for training purposes</w:t>
      </w:r>
      <w:r>
        <w:t xml:space="preserve"> and</w:t>
      </w:r>
      <w:r w:rsidRPr="009A0750">
        <w:t xml:space="preserve"> cannot be restored to a serviceable condition, the trainer/checker is to ensure that an entry is made in the appropriate maintenance documentation and the </w:t>
      </w:r>
      <w:r w:rsidRPr="002D4956">
        <w:rPr>
          <w:rStyle w:val="Authorinstruction"/>
        </w:rPr>
        <w:t>[Sample Aviation]</w:t>
      </w:r>
      <w:r w:rsidRPr="009A0750">
        <w:t xml:space="preserve"> procedure for management of an unserviceability is followed.</w:t>
      </w:r>
    </w:p>
    <w:p w14:paraId="394ABF14" w14:textId="77777777" w:rsidR="007A0A55" w:rsidRPr="002D4956" w:rsidRDefault="007A0A55" w:rsidP="00D45E41">
      <w:pPr>
        <w:pStyle w:val="normalafterlisttable"/>
        <w:keepNext/>
        <w:keepLines/>
        <w:rPr>
          <w:rStyle w:val="bold"/>
        </w:rPr>
      </w:pPr>
      <w:r w:rsidRPr="002D4956">
        <w:rPr>
          <w:rStyle w:val="bold"/>
        </w:rPr>
        <w:lastRenderedPageBreak/>
        <w:t>General emergency check of competency</w:t>
      </w:r>
    </w:p>
    <w:p w14:paraId="039125B5" w14:textId="1E9FD860" w:rsidR="007A0A55" w:rsidRPr="009A0750" w:rsidRDefault="007A0A55" w:rsidP="00D45E41">
      <w:pPr>
        <w:keepNext/>
        <w:keepLines/>
      </w:pPr>
      <w:r w:rsidRPr="009A0750">
        <w:t xml:space="preserve">Each air crew member must complete the general emergency check of competency </w:t>
      </w:r>
      <w:r>
        <w:t>every 12 months</w:t>
      </w:r>
      <w:r w:rsidRPr="009A0750">
        <w:t xml:space="preserve">, except HUET and life raft components </w:t>
      </w:r>
      <w:r>
        <w:t xml:space="preserve">that </w:t>
      </w:r>
      <w:r w:rsidRPr="009A0750" w:rsidDel="002F2226">
        <w:t xml:space="preserve">must </w:t>
      </w:r>
      <w:proofErr w:type="gramStart"/>
      <w:r w:rsidRPr="009A0750" w:rsidDel="002F2226">
        <w:t xml:space="preserve">be </w:t>
      </w:r>
      <w:r w:rsidRPr="009A0750">
        <w:t>undertaken</w:t>
      </w:r>
      <w:proofErr w:type="gramEnd"/>
      <w:r w:rsidRPr="009A0750">
        <w:t xml:space="preserve"> every 3 years.</w:t>
      </w:r>
    </w:p>
    <w:p w14:paraId="72603025" w14:textId="77777777" w:rsidR="007A0A55" w:rsidRPr="009A0750" w:rsidRDefault="007A0A55" w:rsidP="007A0A55">
      <w:r w:rsidRPr="009A0750">
        <w:t xml:space="preserve">In-water practical training </w:t>
      </w:r>
      <w:r>
        <w:t xml:space="preserve">will </w:t>
      </w:r>
      <w:proofErr w:type="gramStart"/>
      <w:r>
        <w:t>be</w:t>
      </w:r>
      <w:r w:rsidRPr="009A0750">
        <w:t xml:space="preserve"> carried</w:t>
      </w:r>
      <w:proofErr w:type="gramEnd"/>
      <w:r w:rsidRPr="009A0750">
        <w:t xml:space="preserve"> out as part of the air crew members induction training and check of competency and is not required as part of the recurrent check.</w:t>
      </w:r>
    </w:p>
    <w:p w14:paraId="6F23FFC3" w14:textId="77777777" w:rsidR="007A0A55" w:rsidRPr="009A0750" w:rsidRDefault="007A0A55" w:rsidP="007A0A55">
      <w:r w:rsidRPr="009A0750">
        <w:t xml:space="preserve">The recurrent general emergency check of competency is specific to the aircraft class or types on which the air crew member </w:t>
      </w:r>
      <w:proofErr w:type="gramStart"/>
      <w:r w:rsidRPr="009A0750">
        <w:t>is assigned</w:t>
      </w:r>
      <w:proofErr w:type="gramEnd"/>
      <w:r w:rsidRPr="009A0750">
        <w:t xml:space="preserve"> duties. Where aircraft types and procedures are substantially similar, the HOTC will determine if the requirement can </w:t>
      </w:r>
      <w:proofErr w:type="gramStart"/>
      <w:r w:rsidRPr="009A0750">
        <w:t>be met</w:t>
      </w:r>
      <w:proofErr w:type="gramEnd"/>
      <w:r w:rsidRPr="009A0750">
        <w:t xml:space="preserve"> by a single checking event covering any differences.</w:t>
      </w:r>
    </w:p>
    <w:p w14:paraId="5317D3A6" w14:textId="77777777" w:rsidR="007A0A55" w:rsidRPr="009A0750" w:rsidRDefault="007A0A55" w:rsidP="002D4956">
      <w:r w:rsidRPr="002D4956">
        <w:t>Form</w:t>
      </w:r>
      <w:r w:rsidRPr="00EB7B68">
        <w:rPr>
          <w:rStyle w:val="Emphasis"/>
        </w:rPr>
        <w:t xml:space="preserve"> </w:t>
      </w:r>
      <w:r w:rsidRPr="002D4956">
        <w:rPr>
          <w:rStyle w:val="bold"/>
        </w:rPr>
        <w:t>TC02B General emergency check of competency report</w:t>
      </w:r>
      <w:r w:rsidRPr="009A0750">
        <w:t xml:space="preserve"> </w:t>
      </w:r>
      <w:proofErr w:type="gramStart"/>
      <w:r w:rsidRPr="009A0750">
        <w:t>is used</w:t>
      </w:r>
      <w:proofErr w:type="gramEnd"/>
      <w:r w:rsidRPr="009A0750">
        <w:t xml:space="preserve"> to re</w:t>
      </w:r>
      <w:r>
        <w:t>port the outcome of</w:t>
      </w:r>
      <w:r w:rsidRPr="009A0750">
        <w:t xml:space="preserve"> the check of competency.</w:t>
      </w:r>
    </w:p>
    <w:p w14:paraId="541F723A" w14:textId="77777777" w:rsidR="007A0A55" w:rsidRPr="002D4956" w:rsidRDefault="007A0A55" w:rsidP="002D4956">
      <w:pPr>
        <w:pStyle w:val="normalafterlisttable"/>
        <w:rPr>
          <w:rStyle w:val="bold"/>
        </w:rPr>
      </w:pPr>
      <w:r w:rsidRPr="002D4956">
        <w:rPr>
          <w:rStyle w:val="bold"/>
        </w:rPr>
        <w:t>Air crew member proficiency check</w:t>
      </w:r>
    </w:p>
    <w:p w14:paraId="556DFCA0" w14:textId="753C92C5" w:rsidR="007A0A55" w:rsidRPr="009A0750" w:rsidRDefault="007A0A55" w:rsidP="007A0A55">
      <w:r w:rsidRPr="009A0750">
        <w:t>Air crew members must complete a recurrent proficiency check 1 year after commencing unsupervised line operations, and then every 12 months after the previous proficiency check.</w:t>
      </w:r>
    </w:p>
    <w:p w14:paraId="778172FE" w14:textId="77777777" w:rsidR="007A0A55" w:rsidRPr="009A0750" w:rsidRDefault="007A0A55" w:rsidP="007A0A55">
      <w:r w:rsidRPr="009A0750">
        <w:t xml:space="preserve">Recurrent proficiency checks should </w:t>
      </w:r>
      <w:proofErr w:type="gramStart"/>
      <w:r w:rsidRPr="009A0750">
        <w:t>be conducted</w:t>
      </w:r>
      <w:proofErr w:type="gramEnd"/>
      <w:r w:rsidRPr="009A0750">
        <w:t xml:space="preserve"> for each aircraft class or type on which the air crew member is assigned duties. Where the aircraft and procedures are substantially similar, the HOTC will determine if the requirement can </w:t>
      </w:r>
      <w:proofErr w:type="gramStart"/>
      <w:r w:rsidRPr="009A0750">
        <w:t>be met</w:t>
      </w:r>
      <w:proofErr w:type="gramEnd"/>
      <w:r w:rsidRPr="009A0750">
        <w:t xml:space="preserve"> by a single check covering any differences.</w:t>
      </w:r>
    </w:p>
    <w:p w14:paraId="3C25778E" w14:textId="77777777" w:rsidR="007A0A55" w:rsidRPr="009A0750" w:rsidRDefault="007A0A55" w:rsidP="002D4956">
      <w:r w:rsidRPr="002D4956">
        <w:t>Form</w:t>
      </w:r>
      <w:r w:rsidRPr="00EB7B68">
        <w:rPr>
          <w:rStyle w:val="Emphasis"/>
        </w:rPr>
        <w:t xml:space="preserve"> </w:t>
      </w:r>
      <w:r w:rsidRPr="002D4956">
        <w:rPr>
          <w:rStyle w:val="bold"/>
        </w:rPr>
        <w:t>TC12 ACM/MTS recurrent proficiency check report</w:t>
      </w:r>
      <w:r>
        <w:t xml:space="preserve"> </w:t>
      </w:r>
      <w:r w:rsidRPr="009A0750">
        <w:t xml:space="preserve">contains the </w:t>
      </w:r>
      <w:r>
        <w:t>topics and item</w:t>
      </w:r>
      <w:r w:rsidRPr="009A0750">
        <w:t xml:space="preserve">s to </w:t>
      </w:r>
      <w:proofErr w:type="gramStart"/>
      <w:r w:rsidRPr="009A0750">
        <w:t>be covered</w:t>
      </w:r>
      <w:proofErr w:type="gramEnd"/>
      <w:r w:rsidRPr="009A0750">
        <w:t xml:space="preserve"> and is used to record the </w:t>
      </w:r>
      <w:r>
        <w:t xml:space="preserve">outcome of the </w:t>
      </w:r>
      <w:r w:rsidRPr="009A0750">
        <w:t>proficiency check.</w:t>
      </w:r>
    </w:p>
    <w:p w14:paraId="0468510A" w14:textId="77777777" w:rsidR="007A0A55" w:rsidRPr="002D4956" w:rsidRDefault="007A0A55" w:rsidP="002D4956">
      <w:pPr>
        <w:pStyle w:val="normalafterlisttable"/>
        <w:rPr>
          <w:rStyle w:val="bold"/>
        </w:rPr>
      </w:pPr>
      <w:r w:rsidRPr="002D4956">
        <w:rPr>
          <w:rStyle w:val="bold"/>
        </w:rPr>
        <w:t>Check due date flexibility</w:t>
      </w:r>
    </w:p>
    <w:p w14:paraId="30F9A6EE" w14:textId="77777777" w:rsidR="007A0A55" w:rsidRDefault="007A0A55" w:rsidP="007A0A55">
      <w:r w:rsidRPr="009A0750">
        <w:t xml:space="preserve">The due date for the recurrent checks will be based on the initial check date. For checks required to </w:t>
      </w:r>
      <w:proofErr w:type="gramStart"/>
      <w:r w:rsidRPr="009A0750">
        <w:t>be carried</w:t>
      </w:r>
      <w:proofErr w:type="gramEnd"/>
      <w:r w:rsidRPr="009A0750">
        <w:t xml:space="preserve"> out every 12 months, a check conducted within the period +/- 90 days of the due date will be considered as being carried out on the due date. If an air crew member does not successfully complete a check within the </w:t>
      </w:r>
      <w:proofErr w:type="gramStart"/>
      <w:r w:rsidRPr="009A0750">
        <w:t>tim</w:t>
      </w:r>
      <w:r>
        <w:t>e period</w:t>
      </w:r>
      <w:proofErr w:type="gramEnd"/>
      <w:r w:rsidRPr="009A0750">
        <w:t xml:space="preserve"> mentioned above</w:t>
      </w:r>
      <w:r>
        <w:t>,</w:t>
      </w:r>
      <w:r w:rsidRPr="009A0750">
        <w:t xml:space="preserve"> the check currency period will commence on the date of the next successful check.</w:t>
      </w:r>
    </w:p>
    <w:p w14:paraId="7485B812" w14:textId="77777777" w:rsidR="007A0A55" w:rsidRPr="007A0A55" w:rsidRDefault="007A0A55" w:rsidP="007A0A55">
      <w:pPr>
        <w:pStyle w:val="Heading4"/>
      </w:pPr>
      <w:r>
        <w:t>Competency assessment procedure</w:t>
      </w:r>
    </w:p>
    <w:p w14:paraId="48F392E9" w14:textId="77777777" w:rsidR="007A0A55" w:rsidRPr="002D4956" w:rsidRDefault="007A0A55" w:rsidP="000669A5">
      <w:pPr>
        <w:pStyle w:val="WarningBoxHeading"/>
        <w:rPr>
          <w:rStyle w:val="Strong"/>
          <w:b/>
          <w:bCs w:val="0"/>
        </w:rPr>
      </w:pPr>
      <w:r w:rsidRPr="002D4956">
        <w:rPr>
          <w:rStyle w:val="Strong"/>
          <w:b/>
          <w:bCs w:val="0"/>
        </w:rPr>
        <w:t>Sample text</w:t>
      </w:r>
    </w:p>
    <w:p w14:paraId="4357BE99" w14:textId="2FD77CBD" w:rsidR="007A0A55" w:rsidRPr="005338D5" w:rsidRDefault="007A0A55" w:rsidP="007A0A55">
      <w:r w:rsidRPr="005338D5">
        <w:t xml:space="preserve">Air crew members will </w:t>
      </w:r>
      <w:proofErr w:type="gramStart"/>
      <w:r w:rsidRPr="005338D5">
        <w:t>be assessed</w:t>
      </w:r>
      <w:proofErr w:type="gramEnd"/>
      <w:r w:rsidRPr="005338D5">
        <w:t xml:space="preserve"> as </w:t>
      </w:r>
      <w:r>
        <w:t>‘</w:t>
      </w:r>
      <w:r w:rsidRPr="005338D5">
        <w:t>Competent</w:t>
      </w:r>
      <w:r>
        <w:t>’</w:t>
      </w:r>
      <w:r w:rsidRPr="005338D5">
        <w:t xml:space="preserve"> (C</w:t>
      </w:r>
      <w:r>
        <w:t xml:space="preserve">) </w:t>
      </w:r>
      <w:r w:rsidRPr="005338D5">
        <w:t xml:space="preserve">or </w:t>
      </w:r>
      <w:r>
        <w:t>‘</w:t>
      </w:r>
      <w:r w:rsidRPr="005338D5">
        <w:t>Not yet competent</w:t>
      </w:r>
      <w:r>
        <w:t>’</w:t>
      </w:r>
      <w:r w:rsidRPr="005338D5">
        <w:t xml:space="preserve"> (NYC).</w:t>
      </w:r>
    </w:p>
    <w:p w14:paraId="1837D823" w14:textId="77777777" w:rsidR="007A0A55" w:rsidRPr="005338D5" w:rsidRDefault="007A0A55" w:rsidP="007A0A55">
      <w:r w:rsidRPr="005338D5">
        <w:t xml:space="preserve">To </w:t>
      </w:r>
      <w:proofErr w:type="gramStart"/>
      <w:r w:rsidRPr="005338D5">
        <w:t>be assessed</w:t>
      </w:r>
      <w:proofErr w:type="gramEnd"/>
      <w:r w:rsidRPr="005338D5">
        <w:t xml:space="preserve"> as competent the candidate must display skills, knowledge and behaviours required to safely and effectively perform a check item. The ACM checker will assess candidates over an entire flight or flights and form an overall view of their competency for the check.</w:t>
      </w:r>
    </w:p>
    <w:p w14:paraId="316B876A" w14:textId="77777777" w:rsidR="007A0A55" w:rsidRPr="005338D5" w:rsidRDefault="007A0A55" w:rsidP="007A0A55">
      <w:r w:rsidRPr="005338D5">
        <w:t xml:space="preserve">During a proficiency check an </w:t>
      </w:r>
      <w:r>
        <w:t xml:space="preserve">ACM checker </w:t>
      </w:r>
      <w:r w:rsidRPr="005338D5">
        <w:t xml:space="preserve">may allow a candidate </w:t>
      </w:r>
      <w:r>
        <w:t xml:space="preserve">to </w:t>
      </w:r>
      <w:r w:rsidRPr="005338D5">
        <w:t xml:space="preserve">repeat a procedure to attain competency after practice. If the candidate cannot attain the required competency after a reasonable number of attempts, they should </w:t>
      </w:r>
      <w:proofErr w:type="gramStart"/>
      <w:r w:rsidRPr="005338D5">
        <w:t>be considered</w:t>
      </w:r>
      <w:proofErr w:type="gramEnd"/>
      <w:r w:rsidRPr="005338D5">
        <w:t xml:space="preserve"> as not yet competent in that item. </w:t>
      </w:r>
      <w:r>
        <w:t>If desired, t</w:t>
      </w:r>
      <w:r w:rsidRPr="005338D5">
        <w:t xml:space="preserve">he flight can continue to check further items, and the HOTC will </w:t>
      </w:r>
      <w:proofErr w:type="gramStart"/>
      <w:r w:rsidRPr="005338D5">
        <w:t>be informed</w:t>
      </w:r>
      <w:proofErr w:type="gramEnd"/>
      <w:r w:rsidRPr="005338D5">
        <w:t xml:space="preserve"> that the candidate is not yet competent.</w:t>
      </w:r>
    </w:p>
    <w:p w14:paraId="0536B90A" w14:textId="77777777" w:rsidR="007A0A55" w:rsidRPr="007A0A55" w:rsidRDefault="007A0A55" w:rsidP="007A0A55">
      <w:pPr>
        <w:pStyle w:val="Heading4"/>
      </w:pPr>
      <w:r>
        <w:t>Not yet competent after a check</w:t>
      </w:r>
    </w:p>
    <w:p w14:paraId="1F656BB5" w14:textId="77777777" w:rsidR="007A0A55" w:rsidRPr="002D4956" w:rsidRDefault="007A0A55" w:rsidP="000669A5">
      <w:pPr>
        <w:pStyle w:val="WarningBoxHeading"/>
        <w:rPr>
          <w:rStyle w:val="Strong"/>
          <w:b/>
          <w:bCs w:val="0"/>
        </w:rPr>
      </w:pPr>
      <w:r w:rsidRPr="002D4956">
        <w:rPr>
          <w:rStyle w:val="Strong"/>
          <w:b/>
          <w:bCs w:val="0"/>
        </w:rPr>
        <w:t>Sample text</w:t>
      </w:r>
    </w:p>
    <w:p w14:paraId="10E1C5A4" w14:textId="77777777" w:rsidR="007A0A55" w:rsidRDefault="007A0A55" w:rsidP="007A0A55">
      <w:r w:rsidRPr="005338D5">
        <w:t xml:space="preserve">If an air crew member </w:t>
      </w:r>
      <w:proofErr w:type="gramStart"/>
      <w:r w:rsidRPr="005338D5">
        <w:t>is assessed</w:t>
      </w:r>
      <w:proofErr w:type="gramEnd"/>
      <w:r w:rsidRPr="005338D5">
        <w:t xml:space="preserve"> as not yet competent on a check, the ACM checker will inform the HOTC who will ensure the ACM is removed from unsupervised line operations. The subsequent remedial training will </w:t>
      </w:r>
      <w:proofErr w:type="gramStart"/>
      <w:r w:rsidRPr="005338D5">
        <w:t>be carried</w:t>
      </w:r>
      <w:proofErr w:type="gramEnd"/>
      <w:r w:rsidRPr="005338D5">
        <w:t xml:space="preserve"> out by an ACM trainer authorised to conduct the training. Following successful completion of the remedial training program, </w:t>
      </w:r>
      <w:r>
        <w:t xml:space="preserve">and </w:t>
      </w:r>
      <w:r w:rsidRPr="005338D5">
        <w:t xml:space="preserve">prior to commencing any unsupervised line operations the ACM must </w:t>
      </w:r>
      <w:proofErr w:type="gramStart"/>
      <w:r w:rsidRPr="005338D5">
        <w:t>be assessed</w:t>
      </w:r>
      <w:proofErr w:type="gramEnd"/>
      <w:r w:rsidRPr="005338D5">
        <w:t xml:space="preserve"> on a subsequent check</w:t>
      </w:r>
      <w:r>
        <w:t xml:space="preserve"> </w:t>
      </w:r>
      <w:r w:rsidRPr="005338D5">
        <w:t>as competent.</w:t>
      </w:r>
    </w:p>
    <w:p w14:paraId="4067D19C" w14:textId="77777777" w:rsidR="007A0A55" w:rsidRPr="007A0A55" w:rsidRDefault="007A0A55" w:rsidP="007A0A55">
      <w:pPr>
        <w:pStyle w:val="Heading4"/>
      </w:pPr>
      <w:r>
        <w:lastRenderedPageBreak/>
        <w:t>Remedial training</w:t>
      </w:r>
    </w:p>
    <w:p w14:paraId="69E12DE1" w14:textId="77777777" w:rsidR="007A0A55" w:rsidRPr="002D4956" w:rsidRDefault="007A0A55" w:rsidP="000669A5">
      <w:pPr>
        <w:pStyle w:val="WarningBoxHeading"/>
        <w:rPr>
          <w:rStyle w:val="Strong"/>
          <w:b/>
          <w:bCs w:val="0"/>
        </w:rPr>
      </w:pPr>
      <w:r w:rsidRPr="002D4956">
        <w:rPr>
          <w:rStyle w:val="Strong"/>
          <w:b/>
          <w:bCs w:val="0"/>
        </w:rPr>
        <w:t>Sample text</w:t>
      </w:r>
    </w:p>
    <w:p w14:paraId="7EA9F344" w14:textId="77777777" w:rsidR="007A0A55" w:rsidRPr="005338D5" w:rsidRDefault="007A0A55" w:rsidP="007A0A55">
      <w:r>
        <w:t>I</w:t>
      </w:r>
      <w:r w:rsidRPr="005338D5">
        <w:t>f a</w:t>
      </w:r>
      <w:r>
        <w:t>n</w:t>
      </w:r>
      <w:r w:rsidRPr="005338D5">
        <w:t xml:space="preserve"> aircrew member </w:t>
      </w:r>
      <w:proofErr w:type="gramStart"/>
      <w:r w:rsidRPr="005338D5">
        <w:t>is assessed</w:t>
      </w:r>
      <w:proofErr w:type="gramEnd"/>
      <w:r w:rsidRPr="005338D5">
        <w:t xml:space="preserve"> as not yet competent following an unsuccessful check of competency or proficiency check</w:t>
      </w:r>
      <w:r>
        <w:t>, t</w:t>
      </w:r>
      <w:r w:rsidRPr="005338D5">
        <w:t xml:space="preserve">he HOTC </w:t>
      </w:r>
      <w:r>
        <w:t xml:space="preserve">will </w:t>
      </w:r>
      <w:r w:rsidRPr="005338D5">
        <w:t>design and implement a remedial training program.</w:t>
      </w:r>
    </w:p>
    <w:p w14:paraId="58E6726F" w14:textId="77777777" w:rsidR="007A0A55" w:rsidRPr="005338D5" w:rsidRDefault="007A0A55" w:rsidP="002D4956">
      <w:r w:rsidRPr="005338D5">
        <w:t xml:space="preserve">The HOTC will record the remedial program training requirements on </w:t>
      </w:r>
      <w:r w:rsidRPr="002D4956">
        <w:t>form</w:t>
      </w:r>
      <w:r w:rsidRPr="00EB7B68">
        <w:rPr>
          <w:rStyle w:val="Emphasis"/>
        </w:rPr>
        <w:t xml:space="preserve"> </w:t>
      </w:r>
      <w:r w:rsidRPr="002D4956">
        <w:rPr>
          <w:rStyle w:val="bold"/>
        </w:rPr>
        <w:t>TC13 Remedial training record</w:t>
      </w:r>
      <w:r w:rsidRPr="007A0A55">
        <w:t>.</w:t>
      </w:r>
    </w:p>
    <w:p w14:paraId="1BC0FA8C" w14:textId="77777777" w:rsidR="007A0A55" w:rsidRPr="007A0A55" w:rsidRDefault="007A0A55" w:rsidP="007A0A55">
      <w:pPr>
        <w:pStyle w:val="Heading4"/>
      </w:pPr>
      <w:r w:rsidRPr="007A0A55">
        <w:t>Human factors principles and non-technical skills training</w:t>
      </w:r>
    </w:p>
    <w:p w14:paraId="555887C1" w14:textId="77777777" w:rsidR="007A0A55" w:rsidRPr="00067FAE" w:rsidRDefault="007A0A55" w:rsidP="007A0A55">
      <w:r>
        <w:t>RESERVED</w:t>
      </w:r>
    </w:p>
    <w:p w14:paraId="4275C193" w14:textId="77777777" w:rsidR="007A0A55" w:rsidRPr="007A0A55" w:rsidRDefault="007A0A55" w:rsidP="007A0A55">
      <w:pPr>
        <w:pStyle w:val="Heading4"/>
      </w:pPr>
      <w:r w:rsidRPr="007A0A55">
        <w:t>Safety management system training</w:t>
      </w:r>
    </w:p>
    <w:p w14:paraId="3A8FF15B" w14:textId="77777777" w:rsidR="007A0A55" w:rsidRPr="00067FAE" w:rsidRDefault="007A0A55" w:rsidP="007A0A55">
      <w:r>
        <w:t>RESERVED</w:t>
      </w:r>
    </w:p>
    <w:p w14:paraId="3F2AF871" w14:textId="77777777" w:rsidR="007A0A55" w:rsidRPr="007A0A55" w:rsidRDefault="007A0A55" w:rsidP="007A0A55">
      <w:pPr>
        <w:pStyle w:val="Heading4"/>
      </w:pPr>
      <w:r w:rsidRPr="007A0A55">
        <w:t>Dangerous goods training</w:t>
      </w:r>
    </w:p>
    <w:p w14:paraId="6E89CC5B" w14:textId="0DCF9730" w:rsidR="007A0A55" w:rsidRPr="00C346EF" w:rsidRDefault="007A0A55" w:rsidP="007A0A55">
      <w:r>
        <w:t>RESERVED</w:t>
      </w:r>
    </w:p>
    <w:p w14:paraId="3771BFF0" w14:textId="77777777" w:rsidR="007A0A55" w:rsidRPr="007A0A55" w:rsidRDefault="007A0A55" w:rsidP="007A0A55">
      <w:pPr>
        <w:pStyle w:val="Heading4"/>
      </w:pPr>
      <w:r w:rsidRPr="007A0A55">
        <w:t>Senior cabin crew training and checking</w:t>
      </w:r>
    </w:p>
    <w:p w14:paraId="21DD1DDA" w14:textId="77777777" w:rsidR="007A0A55" w:rsidRPr="00925BC7" w:rsidRDefault="007A0A55" w:rsidP="007A0A55">
      <w:r>
        <w:t>RESERVED</w:t>
      </w:r>
    </w:p>
    <w:p w14:paraId="3ACEE87F" w14:textId="77777777" w:rsidR="007A0A55" w:rsidRPr="007A0A55" w:rsidRDefault="007A0A55" w:rsidP="007A0A55">
      <w:pPr>
        <w:pStyle w:val="Heading3"/>
      </w:pPr>
      <w:bookmarkStart w:id="78" w:name="_Toc165291512"/>
      <w:bookmarkStart w:id="79" w:name="_Toc166167249"/>
      <w:bookmarkStart w:id="80" w:name="_Toc167958756"/>
      <w:r>
        <w:t>Medical transport specialists training and checking events</w:t>
      </w:r>
      <w:bookmarkEnd w:id="78"/>
      <w:bookmarkEnd w:id="79"/>
      <w:bookmarkEnd w:id="80"/>
    </w:p>
    <w:p w14:paraId="3931445D" w14:textId="77777777" w:rsidR="00E32018" w:rsidRPr="002D4956" w:rsidRDefault="00E32018" w:rsidP="000669A5">
      <w:pPr>
        <w:pStyle w:val="WarningBoxHeading"/>
        <w:rPr>
          <w:rStyle w:val="Strong"/>
          <w:b/>
          <w:bCs w:val="0"/>
        </w:rPr>
      </w:pPr>
      <w:r w:rsidRPr="002D4956">
        <w:rPr>
          <w:rStyle w:val="Strong"/>
          <w:b/>
          <w:bCs w:val="0"/>
        </w:rPr>
        <w:t>Sample text</w:t>
      </w:r>
    </w:p>
    <w:p w14:paraId="35ACFBB8" w14:textId="77777777" w:rsidR="007A0A55" w:rsidRDefault="007A0A55" w:rsidP="007A0A55">
      <w:r>
        <w:t xml:space="preserve">All required components must </w:t>
      </w:r>
      <w:proofErr w:type="gramStart"/>
      <w:r>
        <w:t>be completed</w:t>
      </w:r>
      <w:proofErr w:type="gramEnd"/>
      <w:r>
        <w:t xml:space="preserve"> prior to commencement of unsupervised line operations. If operationally required, the HOTC may alter the training sequence.</w:t>
      </w:r>
    </w:p>
    <w:p w14:paraId="5463733A" w14:textId="78D92B29" w:rsidR="002D4956" w:rsidRDefault="00EC1A6A" w:rsidP="002D4956">
      <w:pPr>
        <w:pStyle w:val="TableTitle"/>
      </w:pPr>
      <w:r>
        <w:t>Medical transport specialist training and checking sequence</w:t>
      </w:r>
    </w:p>
    <w:tbl>
      <w:tblPr>
        <w:tblStyle w:val="SD-MOStable"/>
        <w:tblW w:w="0" w:type="auto"/>
        <w:tblLook w:val="0620" w:firstRow="1" w:lastRow="0" w:firstColumn="0" w:lastColumn="0" w:noHBand="1" w:noVBand="1"/>
      </w:tblPr>
      <w:tblGrid>
        <w:gridCol w:w="3117"/>
        <w:gridCol w:w="3117"/>
        <w:gridCol w:w="3117"/>
      </w:tblGrid>
      <w:tr w:rsidR="007A0A55" w:rsidRPr="002D4956" w14:paraId="3C83A9BE" w14:textId="77777777" w:rsidTr="002D4956">
        <w:trPr>
          <w:cnfStyle w:val="100000000000" w:firstRow="1" w:lastRow="0" w:firstColumn="0" w:lastColumn="0" w:oddVBand="0" w:evenVBand="0" w:oddHBand="0" w:evenHBand="0" w:firstRowFirstColumn="0" w:firstRowLastColumn="0" w:lastRowFirstColumn="0" w:lastRowLastColumn="0"/>
          <w:tblHeader/>
        </w:trPr>
        <w:tc>
          <w:tcPr>
            <w:tcW w:w="3117" w:type="dxa"/>
          </w:tcPr>
          <w:p w14:paraId="48419431" w14:textId="77777777" w:rsidR="007A0A55" w:rsidRPr="002D4956" w:rsidRDefault="007A0A55" w:rsidP="002D4956">
            <w:r w:rsidRPr="002D4956">
              <w:t>Event</w:t>
            </w:r>
          </w:p>
        </w:tc>
        <w:tc>
          <w:tcPr>
            <w:tcW w:w="3117" w:type="dxa"/>
          </w:tcPr>
          <w:p w14:paraId="16DEE72E" w14:textId="77777777" w:rsidR="007A0A55" w:rsidRPr="002D4956" w:rsidRDefault="007A0A55" w:rsidP="002D4956">
            <w:r w:rsidRPr="002D4956">
              <w:t>As part of/when</w:t>
            </w:r>
          </w:p>
        </w:tc>
        <w:tc>
          <w:tcPr>
            <w:tcW w:w="3117" w:type="dxa"/>
          </w:tcPr>
          <w:p w14:paraId="00579F37" w14:textId="77777777" w:rsidR="007A0A55" w:rsidRPr="002D4956" w:rsidRDefault="007A0A55" w:rsidP="002D4956">
            <w:r w:rsidRPr="002D4956">
              <w:t>Occurrence</w:t>
            </w:r>
          </w:p>
        </w:tc>
      </w:tr>
      <w:tr w:rsidR="007A0A55" w14:paraId="478CD275" w14:textId="77777777" w:rsidTr="002D4956">
        <w:tc>
          <w:tcPr>
            <w:tcW w:w="3117" w:type="dxa"/>
          </w:tcPr>
          <w:p w14:paraId="2213B0AC" w14:textId="77777777" w:rsidR="007A0A55" w:rsidRPr="007A0A55" w:rsidRDefault="007A0A55" w:rsidP="002D4956">
            <w:pPr>
              <w:pStyle w:val="Tabletext"/>
            </w:pPr>
            <w:r w:rsidRPr="00A9548C">
              <w:t>Induction</w:t>
            </w:r>
          </w:p>
        </w:tc>
        <w:tc>
          <w:tcPr>
            <w:tcW w:w="3117" w:type="dxa"/>
          </w:tcPr>
          <w:p w14:paraId="686D85C2" w14:textId="77777777" w:rsidR="007A0A55" w:rsidRPr="007A0A55" w:rsidRDefault="007A0A55" w:rsidP="002D4956">
            <w:pPr>
              <w:pStyle w:val="Tabletext"/>
            </w:pPr>
            <w:r w:rsidRPr="00A9548C">
              <w:t>Induction</w:t>
            </w:r>
          </w:p>
        </w:tc>
        <w:tc>
          <w:tcPr>
            <w:tcW w:w="3117" w:type="dxa"/>
          </w:tcPr>
          <w:p w14:paraId="4CB1440F" w14:textId="77777777" w:rsidR="007A0A55" w:rsidRPr="007A0A55" w:rsidRDefault="007A0A55" w:rsidP="002D4956">
            <w:pPr>
              <w:pStyle w:val="Tabletext"/>
            </w:pPr>
            <w:r>
              <w:t>On c</w:t>
            </w:r>
            <w:r w:rsidRPr="007A0A55">
              <w:t>ommencing employment</w:t>
            </w:r>
          </w:p>
        </w:tc>
      </w:tr>
      <w:tr w:rsidR="007A0A55" w14:paraId="387AC60A" w14:textId="77777777" w:rsidTr="002D4956">
        <w:tc>
          <w:tcPr>
            <w:tcW w:w="3117" w:type="dxa"/>
          </w:tcPr>
          <w:p w14:paraId="0072B8A3" w14:textId="77777777" w:rsidR="007A0A55" w:rsidRPr="007A0A55" w:rsidRDefault="007A0A55" w:rsidP="002D4956">
            <w:pPr>
              <w:pStyle w:val="Tabletext"/>
            </w:pPr>
            <w:r w:rsidRPr="00A9548C">
              <w:t xml:space="preserve">General emergency training </w:t>
            </w:r>
            <w:r w:rsidRPr="007A0A55">
              <w:t>and check of competency</w:t>
            </w:r>
          </w:p>
        </w:tc>
        <w:tc>
          <w:tcPr>
            <w:tcW w:w="3117" w:type="dxa"/>
          </w:tcPr>
          <w:p w14:paraId="4C21E86E" w14:textId="77777777" w:rsidR="007A0A55" w:rsidRPr="007A0A55" w:rsidRDefault="007A0A55" w:rsidP="002D4956">
            <w:pPr>
              <w:pStyle w:val="Tabletext"/>
            </w:pPr>
            <w:r w:rsidRPr="001108E4">
              <w:t>Induction</w:t>
            </w:r>
          </w:p>
        </w:tc>
        <w:tc>
          <w:tcPr>
            <w:tcW w:w="3117" w:type="dxa"/>
          </w:tcPr>
          <w:p w14:paraId="4BDEAC09" w14:textId="77777777" w:rsidR="007A0A55" w:rsidRPr="007A0A55" w:rsidRDefault="007A0A55" w:rsidP="002D4956">
            <w:pPr>
              <w:pStyle w:val="Tabletext"/>
            </w:pPr>
            <w:r w:rsidRPr="00EA5BED">
              <w:t>On commencing employment</w:t>
            </w:r>
          </w:p>
        </w:tc>
      </w:tr>
      <w:tr w:rsidR="007A0A55" w14:paraId="16B2F779" w14:textId="77777777" w:rsidTr="002D4956">
        <w:tc>
          <w:tcPr>
            <w:tcW w:w="3117" w:type="dxa"/>
          </w:tcPr>
          <w:p w14:paraId="590C2F45" w14:textId="77777777" w:rsidR="007A0A55" w:rsidRPr="007A0A55" w:rsidRDefault="007A0A55" w:rsidP="002D4956">
            <w:pPr>
              <w:pStyle w:val="Tabletext"/>
            </w:pPr>
            <w:r w:rsidRPr="00A9548C">
              <w:t xml:space="preserve">Conversion training </w:t>
            </w:r>
          </w:p>
        </w:tc>
        <w:tc>
          <w:tcPr>
            <w:tcW w:w="3117" w:type="dxa"/>
          </w:tcPr>
          <w:p w14:paraId="437E4867" w14:textId="77777777" w:rsidR="007A0A55" w:rsidRPr="007A0A55" w:rsidRDefault="007A0A55" w:rsidP="002D4956">
            <w:pPr>
              <w:pStyle w:val="Tabletext"/>
            </w:pPr>
            <w:r w:rsidRPr="00A9548C">
              <w:t>Conversion training</w:t>
            </w:r>
          </w:p>
        </w:tc>
        <w:tc>
          <w:tcPr>
            <w:tcW w:w="3117" w:type="dxa"/>
          </w:tcPr>
          <w:p w14:paraId="5EAC6531" w14:textId="77777777" w:rsidR="007A0A55" w:rsidRPr="007A0A55" w:rsidRDefault="007A0A55" w:rsidP="002D4956">
            <w:pPr>
              <w:pStyle w:val="Tabletext"/>
            </w:pPr>
            <w:r w:rsidRPr="00A9548C">
              <w:t>Induction and when assigned duties to a new aircraft type</w:t>
            </w:r>
          </w:p>
        </w:tc>
      </w:tr>
      <w:tr w:rsidR="007A0A55" w14:paraId="5ABC130A" w14:textId="77777777" w:rsidTr="002D4956">
        <w:tc>
          <w:tcPr>
            <w:tcW w:w="3117" w:type="dxa"/>
          </w:tcPr>
          <w:p w14:paraId="6ACC9B4C" w14:textId="77777777" w:rsidR="007A0A55" w:rsidRPr="007A0A55" w:rsidRDefault="007A0A55" w:rsidP="002D4956">
            <w:pPr>
              <w:pStyle w:val="Tabletext"/>
            </w:pPr>
            <w:r>
              <w:t>Medical transport specialist</w:t>
            </w:r>
            <w:r w:rsidRPr="007A0A55">
              <w:t xml:space="preserve"> proficiency check</w:t>
            </w:r>
          </w:p>
        </w:tc>
        <w:tc>
          <w:tcPr>
            <w:tcW w:w="3117" w:type="dxa"/>
          </w:tcPr>
          <w:p w14:paraId="466E913E" w14:textId="77777777" w:rsidR="007A0A55" w:rsidRPr="007A0A55" w:rsidRDefault="007A0A55" w:rsidP="002D4956">
            <w:pPr>
              <w:pStyle w:val="Tabletext"/>
            </w:pPr>
            <w:r w:rsidRPr="007A0A55">
              <w:rPr>
                <w:rFonts w:eastAsia="Calibri"/>
              </w:rPr>
              <w:t>Prior to commencing unsupervised line operations</w:t>
            </w:r>
          </w:p>
        </w:tc>
        <w:tc>
          <w:tcPr>
            <w:tcW w:w="3117" w:type="dxa"/>
          </w:tcPr>
          <w:p w14:paraId="1AC6E140" w14:textId="77777777" w:rsidR="007A0A55" w:rsidRPr="007A0A55" w:rsidRDefault="007A0A55" w:rsidP="002D4956">
            <w:pPr>
              <w:pStyle w:val="Tabletext"/>
            </w:pPr>
            <w:r w:rsidRPr="00A9548C">
              <w:t>Induction and when assigned duties to a new aircraft type</w:t>
            </w:r>
          </w:p>
        </w:tc>
      </w:tr>
      <w:tr w:rsidR="007A0A55" w14:paraId="08117C45" w14:textId="77777777" w:rsidTr="002D4956">
        <w:tc>
          <w:tcPr>
            <w:tcW w:w="3117" w:type="dxa"/>
          </w:tcPr>
          <w:p w14:paraId="7C3348B6" w14:textId="77777777" w:rsidR="007A0A55" w:rsidRPr="007A0A55" w:rsidRDefault="007A0A55" w:rsidP="002D4956">
            <w:pPr>
              <w:pStyle w:val="Tabletext"/>
            </w:pPr>
            <w:r w:rsidRPr="00A9548C">
              <w:t>Line training and line check</w:t>
            </w:r>
          </w:p>
        </w:tc>
        <w:tc>
          <w:tcPr>
            <w:tcW w:w="3117" w:type="dxa"/>
          </w:tcPr>
          <w:p w14:paraId="56796567" w14:textId="77777777" w:rsidR="007A0A55" w:rsidRPr="007A0A55" w:rsidRDefault="007A0A55" w:rsidP="002D4956">
            <w:pPr>
              <w:pStyle w:val="Tabletext"/>
            </w:pPr>
            <w:r w:rsidRPr="00A9548C">
              <w:t>Line training and line check</w:t>
            </w:r>
          </w:p>
        </w:tc>
        <w:tc>
          <w:tcPr>
            <w:tcW w:w="3117" w:type="dxa"/>
          </w:tcPr>
          <w:p w14:paraId="0A3400DB" w14:textId="77777777" w:rsidR="007A0A55" w:rsidRPr="007A0A55" w:rsidRDefault="007A0A55" w:rsidP="002D4956">
            <w:pPr>
              <w:pStyle w:val="Tabletext"/>
            </w:pPr>
            <w:r w:rsidRPr="00A9548C">
              <w:t>Induction and when assigned duties to a new aircraft type</w:t>
            </w:r>
          </w:p>
        </w:tc>
      </w:tr>
      <w:tr w:rsidR="007A0A55" w14:paraId="39461BE0" w14:textId="77777777" w:rsidTr="002D4956">
        <w:tc>
          <w:tcPr>
            <w:tcW w:w="3117" w:type="dxa"/>
          </w:tcPr>
          <w:p w14:paraId="21D92B13" w14:textId="3E59AF31" w:rsidR="007A0A55" w:rsidRPr="007A0A55" w:rsidRDefault="007A0A55" w:rsidP="002D4956">
            <w:pPr>
              <w:pStyle w:val="Tabletext"/>
            </w:pPr>
            <w:r w:rsidRPr="00A9548C">
              <w:t>Differences training</w:t>
            </w:r>
          </w:p>
        </w:tc>
        <w:tc>
          <w:tcPr>
            <w:tcW w:w="3117" w:type="dxa"/>
          </w:tcPr>
          <w:p w14:paraId="235640BC" w14:textId="77777777" w:rsidR="007A0A55" w:rsidRPr="007A0A55" w:rsidRDefault="007A0A55" w:rsidP="002D4956">
            <w:pPr>
              <w:pStyle w:val="Tabletext"/>
            </w:pPr>
            <w:r w:rsidRPr="00A9548C">
              <w:t xml:space="preserve">Differences training </w:t>
            </w:r>
          </w:p>
        </w:tc>
        <w:tc>
          <w:tcPr>
            <w:tcW w:w="3117" w:type="dxa"/>
          </w:tcPr>
          <w:p w14:paraId="3EFE350D" w14:textId="77777777" w:rsidR="007A0A55" w:rsidRPr="007A0A55" w:rsidRDefault="007A0A55" w:rsidP="002D4956">
            <w:pPr>
              <w:pStyle w:val="Tabletext"/>
            </w:pPr>
            <w:r w:rsidRPr="00A9548C">
              <w:t>When assigned duties in relation to an aircraft</w:t>
            </w:r>
            <w:r w:rsidRPr="007A0A55">
              <w:t xml:space="preserve"> type, equipment or area of operations with </w:t>
            </w:r>
            <w:r w:rsidRPr="007A0A55">
              <w:lastRenderedPageBreak/>
              <w:t>differences to what the crew member has previously qualified on</w:t>
            </w:r>
          </w:p>
        </w:tc>
      </w:tr>
      <w:tr w:rsidR="007A0A55" w14:paraId="7DFB00BC" w14:textId="77777777" w:rsidTr="002D4956">
        <w:tc>
          <w:tcPr>
            <w:tcW w:w="3117" w:type="dxa"/>
          </w:tcPr>
          <w:p w14:paraId="51A82648" w14:textId="77777777" w:rsidR="007A0A55" w:rsidRPr="007A0A55" w:rsidRDefault="007A0A55" w:rsidP="002D4956">
            <w:pPr>
              <w:pStyle w:val="Tabletext"/>
            </w:pPr>
            <w:r w:rsidRPr="00A9548C">
              <w:lastRenderedPageBreak/>
              <w:t>General emergency check of competency</w:t>
            </w:r>
          </w:p>
        </w:tc>
        <w:tc>
          <w:tcPr>
            <w:tcW w:w="3117" w:type="dxa"/>
          </w:tcPr>
          <w:p w14:paraId="3AD1840E" w14:textId="77777777" w:rsidR="007A0A55" w:rsidRPr="007A0A55" w:rsidRDefault="007A0A55" w:rsidP="002D4956">
            <w:pPr>
              <w:pStyle w:val="Tabletext"/>
            </w:pPr>
            <w:r w:rsidRPr="00A9548C">
              <w:t>Recurrent training and checking</w:t>
            </w:r>
          </w:p>
        </w:tc>
        <w:tc>
          <w:tcPr>
            <w:tcW w:w="3117" w:type="dxa"/>
          </w:tcPr>
          <w:p w14:paraId="12C3D625" w14:textId="77777777" w:rsidR="007A0A55" w:rsidRPr="007A0A55" w:rsidRDefault="007A0A55" w:rsidP="002D4956">
            <w:pPr>
              <w:pStyle w:val="Tabletext"/>
            </w:pPr>
            <w:r>
              <w:t>HUET</w:t>
            </w:r>
            <w:r w:rsidRPr="007A0A55">
              <w:t xml:space="preserve"> or the use of life raft - every 3 years, otherwise 1 year after previous check of competency</w:t>
            </w:r>
          </w:p>
        </w:tc>
      </w:tr>
      <w:tr w:rsidR="007A0A55" w14:paraId="5130A943" w14:textId="77777777" w:rsidTr="002D4956">
        <w:tc>
          <w:tcPr>
            <w:tcW w:w="3117" w:type="dxa"/>
          </w:tcPr>
          <w:p w14:paraId="21582E73" w14:textId="77777777" w:rsidR="007A0A55" w:rsidRPr="007A0A55" w:rsidRDefault="007A0A55" w:rsidP="002D4956">
            <w:pPr>
              <w:pStyle w:val="Tabletext"/>
            </w:pPr>
            <w:r>
              <w:t>Medical transport specialist</w:t>
            </w:r>
            <w:r w:rsidRPr="007A0A55">
              <w:t xml:space="preserve"> proficiency check</w:t>
            </w:r>
          </w:p>
        </w:tc>
        <w:tc>
          <w:tcPr>
            <w:tcW w:w="3117" w:type="dxa"/>
          </w:tcPr>
          <w:p w14:paraId="4EFAB8E2" w14:textId="77777777" w:rsidR="007A0A55" w:rsidRPr="007A0A55" w:rsidRDefault="007A0A55" w:rsidP="002D4956">
            <w:pPr>
              <w:pStyle w:val="Tabletext"/>
            </w:pPr>
            <w:r w:rsidRPr="00A9548C">
              <w:t>Recurrent training and checking</w:t>
            </w:r>
          </w:p>
        </w:tc>
        <w:tc>
          <w:tcPr>
            <w:tcW w:w="3117" w:type="dxa"/>
          </w:tcPr>
          <w:p w14:paraId="03939E68" w14:textId="77777777" w:rsidR="007A0A55" w:rsidRPr="007A0A55" w:rsidRDefault="007A0A55" w:rsidP="002D4956">
            <w:pPr>
              <w:pStyle w:val="Tabletext"/>
            </w:pPr>
            <w:r w:rsidRPr="00A9548C">
              <w:t xml:space="preserve">1 year after commencing unsupervised line operations, then </w:t>
            </w:r>
            <w:r w:rsidRPr="007A0A55">
              <w:t>every 12 months</w:t>
            </w:r>
          </w:p>
        </w:tc>
      </w:tr>
      <w:tr w:rsidR="007A0A55" w14:paraId="2693A410" w14:textId="77777777" w:rsidTr="002D4956">
        <w:tc>
          <w:tcPr>
            <w:tcW w:w="3117" w:type="dxa"/>
          </w:tcPr>
          <w:p w14:paraId="52DA52FE" w14:textId="77777777" w:rsidR="007A0A55" w:rsidRPr="007A0A55" w:rsidRDefault="007A0A55" w:rsidP="002D4956">
            <w:pPr>
              <w:pStyle w:val="Tabletext"/>
            </w:pPr>
            <w:r w:rsidRPr="00A9548C">
              <w:t>Remedial training</w:t>
            </w:r>
          </w:p>
        </w:tc>
        <w:tc>
          <w:tcPr>
            <w:tcW w:w="3117" w:type="dxa"/>
          </w:tcPr>
          <w:p w14:paraId="1CAECA72" w14:textId="11A2C8D7" w:rsidR="007A0A55" w:rsidRPr="007A0A55" w:rsidRDefault="007A0A55" w:rsidP="002D4956">
            <w:pPr>
              <w:pStyle w:val="Tabletext"/>
            </w:pPr>
            <w:r w:rsidRPr="007A0A55">
              <w:rPr>
                <w:rFonts w:eastAsia="Calibri"/>
              </w:rPr>
              <w:t xml:space="preserve">Prior to conducting unsupervised operation </w:t>
            </w:r>
            <w:r w:rsidRPr="007A0A55">
              <w:t>following an unsuccessful check of competency or proficiency check</w:t>
            </w:r>
          </w:p>
        </w:tc>
        <w:tc>
          <w:tcPr>
            <w:tcW w:w="3117" w:type="dxa"/>
          </w:tcPr>
          <w:p w14:paraId="789927AA" w14:textId="2CFF9202" w:rsidR="007A0A55" w:rsidRPr="007A0A55" w:rsidRDefault="007A0A55" w:rsidP="002D4956">
            <w:pPr>
              <w:pStyle w:val="Tabletext"/>
            </w:pPr>
            <w:r w:rsidRPr="00A9548C">
              <w:t>As required</w:t>
            </w:r>
          </w:p>
        </w:tc>
      </w:tr>
      <w:tr w:rsidR="007A0A55" w14:paraId="63BF2D4F" w14:textId="77777777" w:rsidTr="002D4956">
        <w:tc>
          <w:tcPr>
            <w:tcW w:w="3117" w:type="dxa"/>
          </w:tcPr>
          <w:p w14:paraId="0909C4AB" w14:textId="77777777" w:rsidR="007A0A55" w:rsidRPr="007A0A55" w:rsidRDefault="007A0A55" w:rsidP="002D4956">
            <w:pPr>
              <w:pStyle w:val="Tabletext"/>
            </w:pPr>
            <w:r w:rsidRPr="00A9548C">
              <w:t xml:space="preserve">HFP and NTS - </w:t>
            </w:r>
            <w:r w:rsidRPr="007A0A55">
              <w:t>not required until CASA determined implementation date</w:t>
            </w:r>
          </w:p>
        </w:tc>
        <w:tc>
          <w:tcPr>
            <w:tcW w:w="3117" w:type="dxa"/>
          </w:tcPr>
          <w:p w14:paraId="56CA9934" w14:textId="77777777" w:rsidR="007A0A55" w:rsidRPr="007A0A55" w:rsidRDefault="007A0A55" w:rsidP="002D4956">
            <w:pPr>
              <w:pStyle w:val="Tabletext"/>
            </w:pPr>
            <w:r w:rsidRPr="00A9548C">
              <w:t>Induction and recurrent training and checking</w:t>
            </w:r>
          </w:p>
        </w:tc>
        <w:tc>
          <w:tcPr>
            <w:tcW w:w="3117" w:type="dxa"/>
          </w:tcPr>
          <w:p w14:paraId="35644BDD" w14:textId="77777777" w:rsidR="007A0A55" w:rsidRPr="007A0A55" w:rsidRDefault="007A0A55" w:rsidP="002D4956">
            <w:pPr>
              <w:pStyle w:val="Tabletext"/>
            </w:pPr>
            <w:r w:rsidRPr="00A9548C">
              <w:t xml:space="preserve">Induction and as stated in the </w:t>
            </w:r>
            <w:r w:rsidRPr="002D4956">
              <w:rPr>
                <w:rStyle w:val="Authorinstruction"/>
              </w:rPr>
              <w:t>[Sample Aviation]</w:t>
            </w:r>
            <w:r w:rsidRPr="007A0A55">
              <w:t xml:space="preserve"> exposition/operations manual</w:t>
            </w:r>
          </w:p>
        </w:tc>
      </w:tr>
      <w:tr w:rsidR="007A0A55" w14:paraId="0E4FFA7D" w14:textId="77777777" w:rsidTr="002D4956">
        <w:tc>
          <w:tcPr>
            <w:tcW w:w="3117" w:type="dxa"/>
          </w:tcPr>
          <w:p w14:paraId="383A093D" w14:textId="77777777" w:rsidR="007A0A55" w:rsidRPr="007A0A55" w:rsidRDefault="007A0A55" w:rsidP="002D4956">
            <w:pPr>
              <w:pStyle w:val="Tabletext"/>
            </w:pPr>
            <w:r w:rsidRPr="00A9548C">
              <w:t xml:space="preserve">SMS training - </w:t>
            </w:r>
            <w:r w:rsidRPr="007A0A55">
              <w:t>not required until CASA determined implementation date</w:t>
            </w:r>
          </w:p>
        </w:tc>
        <w:tc>
          <w:tcPr>
            <w:tcW w:w="3117" w:type="dxa"/>
          </w:tcPr>
          <w:p w14:paraId="25814553" w14:textId="77777777" w:rsidR="007A0A55" w:rsidRPr="007A0A55" w:rsidRDefault="007A0A55" w:rsidP="002D4956">
            <w:pPr>
              <w:pStyle w:val="Tabletext"/>
            </w:pPr>
            <w:r w:rsidRPr="00A9548C">
              <w:t>Induction and recurrent training and checking</w:t>
            </w:r>
          </w:p>
        </w:tc>
        <w:tc>
          <w:tcPr>
            <w:tcW w:w="3117" w:type="dxa"/>
          </w:tcPr>
          <w:p w14:paraId="6B4D44A9" w14:textId="77777777" w:rsidR="007A0A55" w:rsidRPr="007A0A55" w:rsidRDefault="007A0A55" w:rsidP="002D4956">
            <w:pPr>
              <w:pStyle w:val="Tabletext"/>
            </w:pPr>
            <w:r w:rsidRPr="00A9548C">
              <w:t xml:space="preserve">Induction and as stated in the </w:t>
            </w:r>
            <w:r w:rsidRPr="002D4956">
              <w:rPr>
                <w:rStyle w:val="Authorinstruction"/>
              </w:rPr>
              <w:t>[Sample Aviation]</w:t>
            </w:r>
            <w:r w:rsidRPr="007A0A55">
              <w:t xml:space="preserve"> exposition/operations manual</w:t>
            </w:r>
          </w:p>
        </w:tc>
      </w:tr>
      <w:tr w:rsidR="007A0A55" w14:paraId="1265D81D" w14:textId="77777777" w:rsidTr="002D4956">
        <w:tc>
          <w:tcPr>
            <w:tcW w:w="3117" w:type="dxa"/>
          </w:tcPr>
          <w:p w14:paraId="2D4940E3" w14:textId="63912F84" w:rsidR="007A0A55" w:rsidRPr="007A0A55" w:rsidRDefault="007A0A55" w:rsidP="002D4956">
            <w:pPr>
              <w:pStyle w:val="Tabletext"/>
            </w:pPr>
            <w:r w:rsidRPr="00A9548C">
              <w:t>Dangerous good</w:t>
            </w:r>
            <w:r w:rsidRPr="007A0A55">
              <w:t>s awareness training</w:t>
            </w:r>
          </w:p>
        </w:tc>
        <w:tc>
          <w:tcPr>
            <w:tcW w:w="3117" w:type="dxa"/>
          </w:tcPr>
          <w:p w14:paraId="6E4B1622" w14:textId="77777777" w:rsidR="007A0A55" w:rsidRPr="007A0A55" w:rsidRDefault="007A0A55" w:rsidP="002D4956">
            <w:pPr>
              <w:pStyle w:val="Tabletext"/>
            </w:pPr>
            <w:r w:rsidRPr="00A9548C">
              <w:t>Induction and recurrent training and checking</w:t>
            </w:r>
          </w:p>
        </w:tc>
        <w:tc>
          <w:tcPr>
            <w:tcW w:w="3117" w:type="dxa"/>
          </w:tcPr>
          <w:p w14:paraId="519D161B" w14:textId="77DF8046" w:rsidR="007A0A55" w:rsidRPr="007A0A55" w:rsidRDefault="007A0A55" w:rsidP="002D4956">
            <w:pPr>
              <w:pStyle w:val="Tabletext"/>
            </w:pPr>
            <w:r w:rsidRPr="00A9548C">
              <w:t xml:space="preserve">Induction then every </w:t>
            </w:r>
            <w:r w:rsidRPr="007A0A55">
              <w:t>2 years</w:t>
            </w:r>
            <w:r w:rsidR="001C1EA0">
              <w:t>.</w:t>
            </w:r>
          </w:p>
        </w:tc>
      </w:tr>
    </w:tbl>
    <w:p w14:paraId="68207CE4" w14:textId="037BBB49" w:rsidR="007A0A55" w:rsidRPr="007A0A55" w:rsidRDefault="007A0A55" w:rsidP="007A0A55">
      <w:pPr>
        <w:pStyle w:val="Heading4"/>
      </w:pPr>
      <w:r>
        <w:t>Induction</w:t>
      </w:r>
    </w:p>
    <w:p w14:paraId="4164250C" w14:textId="77777777" w:rsidR="007A0A55" w:rsidRPr="002D4956" w:rsidRDefault="007A0A55" w:rsidP="000669A5">
      <w:pPr>
        <w:pStyle w:val="WarningBoxHeading"/>
        <w:rPr>
          <w:rStyle w:val="Strong"/>
          <w:b/>
          <w:bCs w:val="0"/>
        </w:rPr>
      </w:pPr>
      <w:r w:rsidRPr="002D4956">
        <w:rPr>
          <w:rStyle w:val="Strong"/>
          <w:b/>
          <w:bCs w:val="0"/>
        </w:rPr>
        <w:t>Sample text</w:t>
      </w:r>
    </w:p>
    <w:p w14:paraId="39EE1E9E" w14:textId="53D8BE28" w:rsidR="007A0A55" w:rsidRDefault="007A0A55" w:rsidP="002D4956">
      <w:r w:rsidRPr="007A0A55">
        <w:t xml:space="preserve">Induction training will </w:t>
      </w:r>
      <w:proofErr w:type="gramStart"/>
      <w:r w:rsidRPr="007A0A55">
        <w:t>be delivered</w:t>
      </w:r>
      <w:proofErr w:type="gramEnd"/>
      <w:r w:rsidRPr="007A0A55">
        <w:t xml:space="preserve"> to any medical transport specialist (MTS) joining </w:t>
      </w:r>
      <w:r w:rsidRPr="002D4956">
        <w:rPr>
          <w:rStyle w:val="Authorinstruction"/>
        </w:rPr>
        <w:t>[Sample Aviation]</w:t>
      </w:r>
      <w:r w:rsidRPr="007A0A55">
        <w:t xml:space="preserve">. </w:t>
      </w:r>
      <w:r>
        <w:t xml:space="preserve">The induction training topics </w:t>
      </w:r>
      <w:proofErr w:type="gramStart"/>
      <w:r>
        <w:t>are listed</w:t>
      </w:r>
      <w:proofErr w:type="gramEnd"/>
      <w:r>
        <w:t xml:space="preserve"> on </w:t>
      </w:r>
      <w:r w:rsidRPr="002D4956">
        <w:t>form</w:t>
      </w:r>
      <w:r w:rsidRPr="0032485A">
        <w:rPr>
          <w:rStyle w:val="Emphasis"/>
        </w:rPr>
        <w:t xml:space="preserve"> </w:t>
      </w:r>
      <w:r w:rsidRPr="002D4956">
        <w:rPr>
          <w:rStyle w:val="bold"/>
        </w:rPr>
        <w:t>TC08 ACM/MTS member induction checklist</w:t>
      </w:r>
      <w:r>
        <w:t>. Where a new employee has previous experience as a medical transport specialist, the recognition of prior learning (RPL) process occurs at the discretion of the HOTC. The HOTC will record in the medical transport specialist's training records any RPL applied to their training requirements.</w:t>
      </w:r>
    </w:p>
    <w:p w14:paraId="7F196464" w14:textId="77777777" w:rsidR="007A0A55" w:rsidRDefault="007A0A55" w:rsidP="007A0A55">
      <w:r>
        <w:t>Training plan for new medical transport specialist:</w:t>
      </w:r>
    </w:p>
    <w:p w14:paraId="0C2D5E19" w14:textId="77777777" w:rsidR="007A0A55" w:rsidRPr="007A0A55" w:rsidRDefault="007A0A55" w:rsidP="002D4956">
      <w:pPr>
        <w:pStyle w:val="List1Legal1"/>
        <w:numPr>
          <w:ilvl w:val="0"/>
          <w:numId w:val="36"/>
        </w:numPr>
      </w:pPr>
      <w:r>
        <w:t xml:space="preserve">operator </w:t>
      </w:r>
      <w:r w:rsidRPr="007A0A55">
        <w:t>induction training</w:t>
      </w:r>
    </w:p>
    <w:p w14:paraId="437F8BAC" w14:textId="77777777" w:rsidR="007A0A55" w:rsidRPr="007A0A55" w:rsidRDefault="007A0A55" w:rsidP="002D4956">
      <w:pPr>
        <w:pStyle w:val="List1Legal1"/>
        <w:numPr>
          <w:ilvl w:val="0"/>
          <w:numId w:val="36"/>
        </w:numPr>
      </w:pPr>
      <w:r>
        <w:t xml:space="preserve">general </w:t>
      </w:r>
      <w:r w:rsidRPr="007A0A55">
        <w:t>emergency training and general emergency check of competency</w:t>
      </w:r>
    </w:p>
    <w:p w14:paraId="0F1E0DDE" w14:textId="77777777" w:rsidR="007A0A55" w:rsidRPr="007A0A55" w:rsidRDefault="007A0A55" w:rsidP="002D4956">
      <w:pPr>
        <w:pStyle w:val="List1Legal1"/>
        <w:numPr>
          <w:ilvl w:val="0"/>
          <w:numId w:val="36"/>
        </w:numPr>
      </w:pPr>
      <w:r>
        <w:t xml:space="preserve">conversion </w:t>
      </w:r>
      <w:r w:rsidRPr="007A0A55">
        <w:t>training and medical transport specialist proficiency check</w:t>
      </w:r>
    </w:p>
    <w:p w14:paraId="0F06C2F6" w14:textId="77777777" w:rsidR="007A0A55" w:rsidRPr="007A0A55" w:rsidRDefault="007A0A55" w:rsidP="002D4956">
      <w:pPr>
        <w:pStyle w:val="List1Legal1"/>
        <w:numPr>
          <w:ilvl w:val="0"/>
          <w:numId w:val="36"/>
        </w:numPr>
      </w:pPr>
      <w:r>
        <w:t xml:space="preserve">line </w:t>
      </w:r>
      <w:r w:rsidRPr="007A0A55">
        <w:t>training and line check.</w:t>
      </w:r>
    </w:p>
    <w:p w14:paraId="11720B85" w14:textId="77777777" w:rsidR="007A0A55" w:rsidRDefault="007A0A55" w:rsidP="002D4956">
      <w:pPr>
        <w:pStyle w:val="normalafterlisttable"/>
      </w:pPr>
      <w:r>
        <w:t xml:space="preserve">Elements of the medical transport specialist general emergency training and conversion training may </w:t>
      </w:r>
      <w:proofErr w:type="gramStart"/>
      <w:r>
        <w:t>be conducted</w:t>
      </w:r>
      <w:proofErr w:type="gramEnd"/>
      <w:r>
        <w:t xml:space="preserve"> concurrently during induction training. For </w:t>
      </w:r>
      <w:proofErr w:type="gramStart"/>
      <w:r>
        <w:t>example</w:t>
      </w:r>
      <w:proofErr w:type="gramEnd"/>
      <w:r>
        <w:t xml:space="preserve"> the use of fire extinguishers and firefighting procedures.</w:t>
      </w:r>
    </w:p>
    <w:p w14:paraId="5F30B0FA" w14:textId="77777777" w:rsidR="007A0A55" w:rsidRPr="007A0A55" w:rsidRDefault="007A0A55" w:rsidP="007A0A55">
      <w:pPr>
        <w:pStyle w:val="Heading4"/>
      </w:pPr>
      <w:r>
        <w:lastRenderedPageBreak/>
        <w:t>General emergency training and check of competency</w:t>
      </w:r>
    </w:p>
    <w:p w14:paraId="6A02417B" w14:textId="77777777" w:rsidR="007A0A55" w:rsidRPr="002D4956" w:rsidRDefault="007A0A55" w:rsidP="000669A5">
      <w:pPr>
        <w:pStyle w:val="WarningBoxHeading"/>
        <w:rPr>
          <w:rStyle w:val="Strong"/>
          <w:b/>
          <w:bCs w:val="0"/>
        </w:rPr>
      </w:pPr>
      <w:r w:rsidRPr="002D4956">
        <w:rPr>
          <w:rStyle w:val="Strong"/>
          <w:b/>
          <w:bCs w:val="0"/>
        </w:rPr>
        <w:t>Sample text</w:t>
      </w:r>
    </w:p>
    <w:p w14:paraId="739703A4" w14:textId="3D03F141" w:rsidR="007A0A55" w:rsidRDefault="007A0A55" w:rsidP="007A0A55">
      <w:r>
        <w:t xml:space="preserve">The </w:t>
      </w:r>
      <w:r w:rsidRPr="002D4956">
        <w:rPr>
          <w:rStyle w:val="Authorinstruction"/>
        </w:rPr>
        <w:t>[Sample Aviation]</w:t>
      </w:r>
      <w:r>
        <w:t xml:space="preserve"> general emergency training and check of competency </w:t>
      </w:r>
      <w:proofErr w:type="gramStart"/>
      <w:r>
        <w:t>is conducted</w:t>
      </w:r>
      <w:proofErr w:type="gramEnd"/>
      <w:r>
        <w:t xml:space="preserve"> as part of induction training. It is specific to the type of aircraft and operation the medical transport specialist has </w:t>
      </w:r>
      <w:proofErr w:type="gramStart"/>
      <w:r>
        <w:t>been assigned</w:t>
      </w:r>
      <w:proofErr w:type="gramEnd"/>
      <w:r>
        <w:t xml:space="preserve"> duties.</w:t>
      </w:r>
    </w:p>
    <w:p w14:paraId="0373A35E" w14:textId="5B4B1398" w:rsidR="007A0A55" w:rsidRDefault="007A0A55" w:rsidP="002D4956">
      <w:r w:rsidRPr="002D4956">
        <w:t>Form</w:t>
      </w:r>
      <w:r w:rsidRPr="00EB7B68">
        <w:rPr>
          <w:rStyle w:val="Emphasis"/>
        </w:rPr>
        <w:t xml:space="preserve"> </w:t>
      </w:r>
      <w:r w:rsidRPr="002D4956">
        <w:rPr>
          <w:rStyle w:val="bold"/>
        </w:rPr>
        <w:t>TC02A General emergency training course record</w:t>
      </w:r>
      <w:r>
        <w:t xml:space="preserve"> contains the training items to </w:t>
      </w:r>
      <w:proofErr w:type="gramStart"/>
      <w:r>
        <w:t>be covered</w:t>
      </w:r>
      <w:proofErr w:type="gramEnd"/>
      <w:r>
        <w:t xml:space="preserve"> and is used to record the training. Training items on the form that are generic across the aircraft fleet and operational activities do not need to </w:t>
      </w:r>
      <w:proofErr w:type="gramStart"/>
      <w:r>
        <w:t>be repeated</w:t>
      </w:r>
      <w:proofErr w:type="gramEnd"/>
      <w:r>
        <w:t xml:space="preserve"> for each aircraft type.</w:t>
      </w:r>
    </w:p>
    <w:p w14:paraId="064EF923" w14:textId="6A3B84E9" w:rsidR="007A0A55" w:rsidRDefault="007A0A55" w:rsidP="002D4956">
      <w:r w:rsidRPr="002D4956">
        <w:t>Form</w:t>
      </w:r>
      <w:r w:rsidRPr="00EB7B68">
        <w:rPr>
          <w:rStyle w:val="Emphasis"/>
        </w:rPr>
        <w:t xml:space="preserve"> </w:t>
      </w:r>
      <w:r w:rsidRPr="002D4956">
        <w:rPr>
          <w:rStyle w:val="bold"/>
        </w:rPr>
        <w:t>TC02B General emergency check of competency report</w:t>
      </w:r>
      <w:r>
        <w:t xml:space="preserve"> </w:t>
      </w:r>
      <w:proofErr w:type="gramStart"/>
      <w:r>
        <w:t>is used</w:t>
      </w:r>
      <w:proofErr w:type="gramEnd"/>
      <w:r>
        <w:t xml:space="preserve"> to report on the outcome of the check of competency and includes the items covered in training.</w:t>
      </w:r>
    </w:p>
    <w:p w14:paraId="1EB858BB" w14:textId="77777777" w:rsidR="007A0A55" w:rsidRDefault="007A0A55" w:rsidP="007A0A55">
      <w:r>
        <w:t>HUET</w:t>
      </w:r>
      <w:r w:rsidDel="00D53D05">
        <w:t xml:space="preserve"> </w:t>
      </w:r>
      <w:r>
        <w:t xml:space="preserve">and emergency breathing systems (EBS) training can be carried out, </w:t>
      </w:r>
      <w:proofErr w:type="gramStart"/>
      <w:r>
        <w:t>if and when</w:t>
      </w:r>
      <w:proofErr w:type="gramEnd"/>
      <w:r>
        <w:t xml:space="preserve"> required, by a third-party contractor.</w:t>
      </w:r>
    </w:p>
    <w:p w14:paraId="2130CD6F" w14:textId="77777777" w:rsidR="007A0A55" w:rsidRPr="008A0273" w:rsidRDefault="007A0A55" w:rsidP="007A0A55">
      <w:r>
        <w:t xml:space="preserve">Representative training equipment should </w:t>
      </w:r>
      <w:proofErr w:type="gramStart"/>
      <w:r>
        <w:t>be used</w:t>
      </w:r>
      <w:proofErr w:type="gramEnd"/>
      <w:r>
        <w:t xml:space="preserve"> for the practical demonstration of the use of safety and emergency equipment</w:t>
      </w:r>
      <w:r w:rsidRPr="00216C07">
        <w:t xml:space="preserve"> </w:t>
      </w:r>
      <w:r>
        <w:t xml:space="preserve">where possible. When either emergency exits </w:t>
      </w:r>
      <w:proofErr w:type="gramStart"/>
      <w:r>
        <w:t>are operated</w:t>
      </w:r>
      <w:proofErr w:type="gramEnd"/>
      <w:r>
        <w:t xml:space="preserve"> or aircraft equipment is used for training purposes and cannot be restored to a serviceable condition, the trainer/checker is to ensure that an entry is made in the appropriate maintenance documentation and the </w:t>
      </w:r>
      <w:r w:rsidRPr="002D4956">
        <w:rPr>
          <w:rStyle w:val="Authorinstruction"/>
        </w:rPr>
        <w:t>[Sample Aviation]</w:t>
      </w:r>
      <w:r>
        <w:t xml:space="preserve"> procedure for management of an unserviceability is followed.</w:t>
      </w:r>
    </w:p>
    <w:p w14:paraId="6845EA72" w14:textId="77777777" w:rsidR="007A0A55" w:rsidRPr="007A0A55" w:rsidRDefault="007A0A55" w:rsidP="007A0A55">
      <w:pPr>
        <w:pStyle w:val="Heading4"/>
      </w:pPr>
      <w:r>
        <w:t>Conversion training and medical transport specialist proficiency check</w:t>
      </w:r>
    </w:p>
    <w:p w14:paraId="5D40106C" w14:textId="77777777" w:rsidR="007A0A55" w:rsidRPr="002D4956" w:rsidRDefault="007A0A55" w:rsidP="000669A5">
      <w:pPr>
        <w:pStyle w:val="WarningBoxHeading"/>
        <w:rPr>
          <w:rStyle w:val="Strong"/>
          <w:b/>
          <w:bCs w:val="0"/>
        </w:rPr>
      </w:pPr>
      <w:r w:rsidRPr="002D4956">
        <w:rPr>
          <w:rStyle w:val="Strong"/>
          <w:b/>
          <w:bCs w:val="0"/>
        </w:rPr>
        <w:t>Sample text</w:t>
      </w:r>
    </w:p>
    <w:p w14:paraId="7DC2E67B" w14:textId="0866BE8E" w:rsidR="007A0A55" w:rsidRDefault="007A0A55" w:rsidP="007A0A55">
      <w:r>
        <w:t xml:space="preserve">Each </w:t>
      </w:r>
      <w:r w:rsidRPr="002D4956">
        <w:rPr>
          <w:rStyle w:val="Authorinstruction"/>
        </w:rPr>
        <w:t>[Sample Aviation]</w:t>
      </w:r>
      <w:r>
        <w:t xml:space="preserve"> medical transport specialist </w:t>
      </w:r>
      <w:proofErr w:type="gramStart"/>
      <w:r>
        <w:t>is required</w:t>
      </w:r>
      <w:proofErr w:type="gramEnd"/>
      <w:r>
        <w:t xml:space="preserve"> to undergo conversion training as part of induction training and when assigned duties for a new aircraft type.</w:t>
      </w:r>
    </w:p>
    <w:p w14:paraId="3911086D" w14:textId="77777777" w:rsidR="007A0A55" w:rsidRDefault="007A0A55" w:rsidP="007A0A55">
      <w:r>
        <w:t>The recognition of prior learning (RPL) process occurs at the discretion of the HOTC. The HOTC will record in the medical transport specialist's training records any RPL applied to their training requirements.</w:t>
      </w:r>
    </w:p>
    <w:p w14:paraId="5D7D0E4B" w14:textId="77777777" w:rsidR="007A0A55" w:rsidRDefault="007A0A55" w:rsidP="002D4956">
      <w:r w:rsidRPr="002D4956">
        <w:t>Form</w:t>
      </w:r>
      <w:r w:rsidRPr="00067FAE">
        <w:rPr>
          <w:rStyle w:val="Emphasis"/>
        </w:rPr>
        <w:t xml:space="preserve"> </w:t>
      </w:r>
      <w:r w:rsidRPr="002D4956">
        <w:rPr>
          <w:rStyle w:val="bold"/>
        </w:rPr>
        <w:t>TC09A ACM/MTS conversion training record</w:t>
      </w:r>
      <w:r>
        <w:t xml:space="preserve"> contains the training items to </w:t>
      </w:r>
      <w:proofErr w:type="gramStart"/>
      <w:r>
        <w:t>be covered</w:t>
      </w:r>
      <w:proofErr w:type="gramEnd"/>
      <w:r>
        <w:t xml:space="preserve"> and is used to record the training.</w:t>
      </w:r>
    </w:p>
    <w:p w14:paraId="219A4524" w14:textId="77777777" w:rsidR="007A0A55" w:rsidRDefault="007A0A55" w:rsidP="007A0A55">
      <w:r>
        <w:t>At the conclusion of their conversion training and prior to commencing unsupervised line operations, the medical transport specialist will undergo a proficiency check.</w:t>
      </w:r>
    </w:p>
    <w:p w14:paraId="365B2D27" w14:textId="77777777" w:rsidR="007A0A55" w:rsidRDefault="007A0A55" w:rsidP="002D4956">
      <w:r w:rsidRPr="002D4956">
        <w:t>Form</w:t>
      </w:r>
      <w:r w:rsidRPr="00067FAE">
        <w:rPr>
          <w:rStyle w:val="Emphasis"/>
        </w:rPr>
        <w:t xml:space="preserve"> </w:t>
      </w:r>
      <w:r w:rsidRPr="002D4956">
        <w:rPr>
          <w:rStyle w:val="bold"/>
        </w:rPr>
        <w:t>TC09B ACM/MTS conversion proficiency check report</w:t>
      </w:r>
      <w:r>
        <w:t xml:space="preserve"> </w:t>
      </w:r>
      <w:proofErr w:type="gramStart"/>
      <w:r>
        <w:t>is used</w:t>
      </w:r>
      <w:proofErr w:type="gramEnd"/>
      <w:r>
        <w:t xml:space="preserve"> to record the outcome of the medical transport specialist proficiency check and includes the items covered in conversion training.</w:t>
      </w:r>
    </w:p>
    <w:p w14:paraId="62DFF80C" w14:textId="77777777" w:rsidR="007A0A55" w:rsidRPr="007A0A55" w:rsidRDefault="007A0A55" w:rsidP="007A0A55">
      <w:pPr>
        <w:pStyle w:val="Heading4"/>
      </w:pPr>
      <w:r w:rsidRPr="008D6299">
        <w:t>Line training and line check</w:t>
      </w:r>
    </w:p>
    <w:p w14:paraId="13CE6A56" w14:textId="77777777" w:rsidR="00E32018" w:rsidRPr="002D4956" w:rsidRDefault="00E32018" w:rsidP="000669A5">
      <w:pPr>
        <w:pStyle w:val="WarningBoxHeading"/>
        <w:rPr>
          <w:rStyle w:val="Strong"/>
          <w:b/>
          <w:bCs w:val="0"/>
        </w:rPr>
      </w:pPr>
      <w:r w:rsidRPr="002D4956">
        <w:rPr>
          <w:rStyle w:val="Strong"/>
          <w:b/>
          <w:bCs w:val="0"/>
        </w:rPr>
        <w:t>Sample text</w:t>
      </w:r>
    </w:p>
    <w:p w14:paraId="24C5051C" w14:textId="77777777" w:rsidR="007A0A55" w:rsidRDefault="007A0A55" w:rsidP="007A0A55">
      <w:r w:rsidRPr="002D4956">
        <w:rPr>
          <w:rStyle w:val="Authorinstruction"/>
        </w:rPr>
        <w:t>[Sample Aviation]</w:t>
      </w:r>
      <w:r>
        <w:t xml:space="preserve"> line training </w:t>
      </w:r>
      <w:proofErr w:type="gramStart"/>
      <w:r>
        <w:t>is undertaken</w:t>
      </w:r>
      <w:proofErr w:type="gramEnd"/>
      <w:r>
        <w:t xml:space="preserve"> as part of induction training and when assigned duties on a new aircraft type. The training is specific to the area of operations the medical transport specialist </w:t>
      </w:r>
      <w:proofErr w:type="gramStart"/>
      <w:r>
        <w:t>is assigned</w:t>
      </w:r>
      <w:proofErr w:type="gramEnd"/>
      <w:r>
        <w:t xml:space="preserve"> duties.</w:t>
      </w:r>
    </w:p>
    <w:p w14:paraId="3561BF57" w14:textId="77777777" w:rsidR="007A0A55" w:rsidRDefault="007A0A55" w:rsidP="007A0A55">
      <w:r>
        <w:t>The recognition of prior learning (RPL) process occurs at the discretion of the HOTC. The HOTC will record in the medical transport specialist’s training records any RPL applied to their training requirements.</w:t>
      </w:r>
    </w:p>
    <w:p w14:paraId="01F640FB" w14:textId="77777777" w:rsidR="007A0A55" w:rsidRDefault="007A0A55" w:rsidP="007A0A55">
      <w:r>
        <w:t xml:space="preserve">Line training will </w:t>
      </w:r>
      <w:proofErr w:type="gramStart"/>
      <w:r>
        <w:t>be conducted</w:t>
      </w:r>
      <w:proofErr w:type="gramEnd"/>
      <w:r>
        <w:t xml:space="preserve"> as part of normal operations and includes both ground and line flying elements.</w:t>
      </w:r>
    </w:p>
    <w:p w14:paraId="5F277E86" w14:textId="370C3578" w:rsidR="007A0A55" w:rsidRPr="007A0A55" w:rsidRDefault="007A0A55" w:rsidP="002D4956">
      <w:pPr>
        <w:pStyle w:val="TableTitle"/>
      </w:pPr>
      <w:r w:rsidRPr="007A0A55">
        <w:lastRenderedPageBreak/>
        <w:t>Line training</w:t>
      </w:r>
    </w:p>
    <w:tbl>
      <w:tblPr>
        <w:tblStyle w:val="SD-MOStable"/>
        <w:tblW w:w="9493" w:type="dxa"/>
        <w:tblLook w:val="0620" w:firstRow="1" w:lastRow="0" w:firstColumn="0" w:lastColumn="0" w:noHBand="1" w:noVBand="1"/>
      </w:tblPr>
      <w:tblGrid>
        <w:gridCol w:w="4815"/>
        <w:gridCol w:w="1559"/>
        <w:gridCol w:w="1559"/>
        <w:gridCol w:w="1560"/>
      </w:tblGrid>
      <w:tr w:rsidR="007A0A55" w:rsidRPr="002D4956" w14:paraId="42EFEC5A" w14:textId="77777777" w:rsidTr="002D4956">
        <w:trPr>
          <w:cnfStyle w:val="100000000000" w:firstRow="1" w:lastRow="0" w:firstColumn="0" w:lastColumn="0" w:oddVBand="0" w:evenVBand="0" w:oddHBand="0" w:evenHBand="0" w:firstRowFirstColumn="0" w:firstRowLastColumn="0" w:lastRowFirstColumn="0" w:lastRowLastColumn="0"/>
          <w:tblHeader/>
        </w:trPr>
        <w:tc>
          <w:tcPr>
            <w:tcW w:w="4815" w:type="dxa"/>
          </w:tcPr>
          <w:p w14:paraId="092DD45F" w14:textId="77777777" w:rsidR="007A0A55" w:rsidRPr="002D4956" w:rsidRDefault="007A0A55" w:rsidP="002D4956">
            <w:r w:rsidRPr="002D4956">
              <w:t>Line training required</w:t>
            </w:r>
          </w:p>
        </w:tc>
        <w:tc>
          <w:tcPr>
            <w:tcW w:w="1559" w:type="dxa"/>
          </w:tcPr>
          <w:p w14:paraId="3E38E407" w14:textId="77777777" w:rsidR="007A0A55" w:rsidRPr="002D4956" w:rsidRDefault="007A0A55" w:rsidP="002D4956">
            <w:r w:rsidRPr="002D4956">
              <w:t>Ground</w:t>
            </w:r>
          </w:p>
        </w:tc>
        <w:tc>
          <w:tcPr>
            <w:tcW w:w="1559" w:type="dxa"/>
          </w:tcPr>
          <w:p w14:paraId="2790BE21" w14:textId="77777777" w:rsidR="007A0A55" w:rsidRPr="002D4956" w:rsidRDefault="007A0A55" w:rsidP="002D4956">
            <w:r w:rsidRPr="002D4956">
              <w:t>Sectors</w:t>
            </w:r>
          </w:p>
        </w:tc>
        <w:tc>
          <w:tcPr>
            <w:tcW w:w="1560" w:type="dxa"/>
          </w:tcPr>
          <w:p w14:paraId="76DACCCE" w14:textId="77777777" w:rsidR="007A0A55" w:rsidRPr="002D4956" w:rsidRDefault="007A0A55" w:rsidP="002D4956">
            <w:r w:rsidRPr="002D4956">
              <w:t>Aircraft hrs</w:t>
            </w:r>
          </w:p>
        </w:tc>
      </w:tr>
      <w:tr w:rsidR="007A0A55" w14:paraId="550452F8" w14:textId="77777777" w:rsidTr="002D4956">
        <w:tc>
          <w:tcPr>
            <w:tcW w:w="4815" w:type="dxa"/>
          </w:tcPr>
          <w:p w14:paraId="094B19BB" w14:textId="68A9143E" w:rsidR="007A0A55" w:rsidRPr="007A0A55" w:rsidRDefault="007A0A55" w:rsidP="002D4956">
            <w:pPr>
              <w:pStyle w:val="Tabletext"/>
            </w:pPr>
            <w:r>
              <w:t xml:space="preserve">Day </w:t>
            </w:r>
            <w:r w:rsidR="00A61808">
              <w:t>operations</w:t>
            </w:r>
          </w:p>
        </w:tc>
        <w:tc>
          <w:tcPr>
            <w:tcW w:w="1559" w:type="dxa"/>
          </w:tcPr>
          <w:p w14:paraId="2126D707" w14:textId="77777777" w:rsidR="007A0A55" w:rsidRDefault="007A0A55" w:rsidP="002D4956">
            <w:pPr>
              <w:pStyle w:val="Tabletext"/>
            </w:pPr>
          </w:p>
        </w:tc>
        <w:tc>
          <w:tcPr>
            <w:tcW w:w="1559" w:type="dxa"/>
          </w:tcPr>
          <w:p w14:paraId="6A13F4F1" w14:textId="77777777" w:rsidR="007A0A55" w:rsidRDefault="007A0A55" w:rsidP="002D4956">
            <w:pPr>
              <w:pStyle w:val="Tabletext"/>
            </w:pPr>
          </w:p>
        </w:tc>
        <w:tc>
          <w:tcPr>
            <w:tcW w:w="1560" w:type="dxa"/>
          </w:tcPr>
          <w:p w14:paraId="1AA8B3BE" w14:textId="77777777" w:rsidR="007A0A55" w:rsidRDefault="007A0A55" w:rsidP="002D4956">
            <w:pPr>
              <w:pStyle w:val="Tabletext"/>
            </w:pPr>
          </w:p>
        </w:tc>
      </w:tr>
      <w:tr w:rsidR="007A0A55" w14:paraId="70D76735" w14:textId="77777777" w:rsidTr="002D4956">
        <w:tc>
          <w:tcPr>
            <w:tcW w:w="4815" w:type="dxa"/>
          </w:tcPr>
          <w:p w14:paraId="21EFD0DB" w14:textId="397A7361" w:rsidR="007A0A55" w:rsidRPr="007A0A55" w:rsidRDefault="007A0A55" w:rsidP="002D4956">
            <w:pPr>
              <w:pStyle w:val="Tabletext"/>
            </w:pPr>
            <w:r>
              <w:t xml:space="preserve">Night </w:t>
            </w:r>
            <w:r w:rsidR="00A61808">
              <w:t>operations</w:t>
            </w:r>
          </w:p>
        </w:tc>
        <w:tc>
          <w:tcPr>
            <w:tcW w:w="1559" w:type="dxa"/>
          </w:tcPr>
          <w:p w14:paraId="082C3675" w14:textId="77777777" w:rsidR="007A0A55" w:rsidRDefault="007A0A55" w:rsidP="002D4956">
            <w:pPr>
              <w:pStyle w:val="Tabletext"/>
            </w:pPr>
          </w:p>
        </w:tc>
        <w:tc>
          <w:tcPr>
            <w:tcW w:w="1559" w:type="dxa"/>
          </w:tcPr>
          <w:p w14:paraId="2331D244" w14:textId="77777777" w:rsidR="007A0A55" w:rsidRDefault="007A0A55" w:rsidP="002D4956">
            <w:pPr>
              <w:pStyle w:val="Tabletext"/>
            </w:pPr>
          </w:p>
        </w:tc>
        <w:tc>
          <w:tcPr>
            <w:tcW w:w="1560" w:type="dxa"/>
          </w:tcPr>
          <w:p w14:paraId="495C312D" w14:textId="77777777" w:rsidR="007A0A55" w:rsidRDefault="007A0A55" w:rsidP="002D4956">
            <w:pPr>
              <w:pStyle w:val="Tabletext"/>
            </w:pPr>
          </w:p>
        </w:tc>
      </w:tr>
      <w:tr w:rsidR="007A0A55" w14:paraId="1FC9411F" w14:textId="77777777" w:rsidTr="002D4956">
        <w:tc>
          <w:tcPr>
            <w:tcW w:w="4815" w:type="dxa"/>
          </w:tcPr>
          <w:p w14:paraId="129F509F" w14:textId="77777777" w:rsidR="007A0A55" w:rsidRPr="007A0A55" w:rsidRDefault="007A0A55" w:rsidP="002D4956">
            <w:pPr>
              <w:pStyle w:val="Tabletext"/>
            </w:pPr>
            <w:r>
              <w:t>NVIS</w:t>
            </w:r>
          </w:p>
        </w:tc>
        <w:tc>
          <w:tcPr>
            <w:tcW w:w="1559" w:type="dxa"/>
          </w:tcPr>
          <w:p w14:paraId="04E49AB0" w14:textId="77777777" w:rsidR="007A0A55" w:rsidRDefault="007A0A55" w:rsidP="002D4956">
            <w:pPr>
              <w:pStyle w:val="Tabletext"/>
            </w:pPr>
          </w:p>
        </w:tc>
        <w:tc>
          <w:tcPr>
            <w:tcW w:w="1559" w:type="dxa"/>
          </w:tcPr>
          <w:p w14:paraId="510F0AE2" w14:textId="77777777" w:rsidR="007A0A55" w:rsidRDefault="007A0A55" w:rsidP="002D4956">
            <w:pPr>
              <w:pStyle w:val="Tabletext"/>
            </w:pPr>
          </w:p>
        </w:tc>
        <w:tc>
          <w:tcPr>
            <w:tcW w:w="1560" w:type="dxa"/>
          </w:tcPr>
          <w:p w14:paraId="49215BBD" w14:textId="77777777" w:rsidR="007A0A55" w:rsidRDefault="007A0A55" w:rsidP="002D4956">
            <w:pPr>
              <w:pStyle w:val="Tabletext"/>
            </w:pPr>
          </w:p>
        </w:tc>
      </w:tr>
      <w:tr w:rsidR="007A0A55" w14:paraId="394FA47D" w14:textId="77777777" w:rsidTr="002D4956">
        <w:tc>
          <w:tcPr>
            <w:tcW w:w="4815" w:type="dxa"/>
          </w:tcPr>
          <w:p w14:paraId="06D4057A" w14:textId="77777777" w:rsidR="007A0A55" w:rsidRPr="007A0A55" w:rsidRDefault="007A0A55" w:rsidP="002D4956">
            <w:pPr>
              <w:pStyle w:val="Tabletext"/>
            </w:pPr>
            <w:r>
              <w:t>Total</w:t>
            </w:r>
          </w:p>
        </w:tc>
        <w:tc>
          <w:tcPr>
            <w:tcW w:w="1559" w:type="dxa"/>
          </w:tcPr>
          <w:p w14:paraId="0EE2CA2D" w14:textId="77777777" w:rsidR="007A0A55" w:rsidRDefault="007A0A55" w:rsidP="002D4956">
            <w:pPr>
              <w:pStyle w:val="Tabletext"/>
            </w:pPr>
          </w:p>
        </w:tc>
        <w:tc>
          <w:tcPr>
            <w:tcW w:w="1559" w:type="dxa"/>
          </w:tcPr>
          <w:p w14:paraId="2D72E44F" w14:textId="77777777" w:rsidR="007A0A55" w:rsidRDefault="007A0A55" w:rsidP="002D4956">
            <w:pPr>
              <w:pStyle w:val="Tabletext"/>
            </w:pPr>
          </w:p>
        </w:tc>
        <w:tc>
          <w:tcPr>
            <w:tcW w:w="1560" w:type="dxa"/>
          </w:tcPr>
          <w:p w14:paraId="2BAD7AE0" w14:textId="77777777" w:rsidR="007A0A55" w:rsidRDefault="007A0A55" w:rsidP="002D4956">
            <w:pPr>
              <w:pStyle w:val="Tabletext"/>
            </w:pPr>
          </w:p>
        </w:tc>
      </w:tr>
    </w:tbl>
    <w:p w14:paraId="3F662355" w14:textId="77777777" w:rsidR="007A0A55" w:rsidRPr="0030004A" w:rsidRDefault="007A0A55" w:rsidP="007A0A55">
      <w:r w:rsidRPr="0030004A">
        <w:t>The HOTC may reduce the number of hours and sectors based on the medical transport specialist’s previous experience in the aircraft type or area of operation. The HOTC will record in the medical transport specialist’s training records any reduction applied to their line training requirements.</w:t>
      </w:r>
    </w:p>
    <w:p w14:paraId="4C663823" w14:textId="77777777" w:rsidR="007A0A55" w:rsidRPr="0030004A" w:rsidRDefault="007A0A55" w:rsidP="002D4956">
      <w:r w:rsidRPr="002D4956">
        <w:t>Form</w:t>
      </w:r>
      <w:r w:rsidRPr="00067FAE">
        <w:rPr>
          <w:rStyle w:val="Emphasis"/>
        </w:rPr>
        <w:t xml:space="preserve"> </w:t>
      </w:r>
      <w:r w:rsidRPr="002D4956">
        <w:rPr>
          <w:rStyle w:val="bold"/>
        </w:rPr>
        <w:t>TC10A ACM/MTS line training record</w:t>
      </w:r>
      <w:r w:rsidRPr="0030004A">
        <w:t xml:space="preserve"> contains the line training </w:t>
      </w:r>
      <w:r>
        <w:t>items</w:t>
      </w:r>
      <w:r w:rsidRPr="0030004A">
        <w:t xml:space="preserve"> and </w:t>
      </w:r>
      <w:proofErr w:type="gramStart"/>
      <w:r w:rsidRPr="0030004A">
        <w:t>is used</w:t>
      </w:r>
      <w:proofErr w:type="gramEnd"/>
      <w:r w:rsidRPr="0030004A">
        <w:t xml:space="preserve"> to record the training.</w:t>
      </w:r>
    </w:p>
    <w:p w14:paraId="088482C4" w14:textId="77777777" w:rsidR="007A0A55" w:rsidRPr="0030004A" w:rsidRDefault="007A0A55" w:rsidP="007A0A55">
      <w:r w:rsidRPr="0030004A">
        <w:t xml:space="preserve">A line check </w:t>
      </w:r>
      <w:proofErr w:type="gramStart"/>
      <w:r w:rsidRPr="0030004A">
        <w:t>is required</w:t>
      </w:r>
      <w:proofErr w:type="gramEnd"/>
      <w:r w:rsidRPr="0030004A">
        <w:t xml:space="preserve"> prior to commencing unsupervised line operations.</w:t>
      </w:r>
    </w:p>
    <w:p w14:paraId="5E9949D4" w14:textId="77777777" w:rsidR="007A0A55" w:rsidRPr="0030004A" w:rsidRDefault="007A0A55" w:rsidP="007A0A55">
      <w:r w:rsidRPr="0030004A">
        <w:t xml:space="preserve">A line check will </w:t>
      </w:r>
      <w:proofErr w:type="gramStart"/>
      <w:r w:rsidRPr="0030004A">
        <w:t>be conducted</w:t>
      </w:r>
      <w:proofErr w:type="gramEnd"/>
      <w:r w:rsidRPr="0030004A">
        <w:t xml:space="preserve"> as part of normal operations with the medical transport specialist making all operational decisions about the conduct of their duties as if they were the medical transport specialist on duty.</w:t>
      </w:r>
    </w:p>
    <w:p w14:paraId="39B245CC" w14:textId="77777777" w:rsidR="007A0A55" w:rsidRDefault="007A0A55" w:rsidP="002D4956">
      <w:r w:rsidRPr="002D4956">
        <w:t>Form</w:t>
      </w:r>
      <w:r w:rsidRPr="00067FAE">
        <w:rPr>
          <w:rStyle w:val="Emphasis"/>
        </w:rPr>
        <w:t xml:space="preserve"> </w:t>
      </w:r>
      <w:r w:rsidRPr="002D4956">
        <w:rPr>
          <w:rStyle w:val="bold"/>
        </w:rPr>
        <w:t>TC10B ACM/MTS line check report</w:t>
      </w:r>
      <w:r w:rsidRPr="0030004A">
        <w:t xml:space="preserve"> contains the line check </w:t>
      </w:r>
      <w:r>
        <w:t>items</w:t>
      </w:r>
      <w:r w:rsidRPr="0030004A">
        <w:t xml:space="preserve"> and </w:t>
      </w:r>
      <w:proofErr w:type="gramStart"/>
      <w:r>
        <w:t>is used</w:t>
      </w:r>
      <w:proofErr w:type="gramEnd"/>
      <w:r>
        <w:t xml:space="preserve"> to report on the outcome of the check</w:t>
      </w:r>
      <w:r w:rsidRPr="0030004A">
        <w:t>.</w:t>
      </w:r>
    </w:p>
    <w:p w14:paraId="072C7FA6" w14:textId="77777777" w:rsidR="007A0A55" w:rsidRPr="007A0A55" w:rsidRDefault="007A0A55" w:rsidP="007A0A55">
      <w:pPr>
        <w:pStyle w:val="Heading4"/>
      </w:pPr>
      <w:r>
        <w:t>Differences training</w:t>
      </w:r>
    </w:p>
    <w:p w14:paraId="3857FC53" w14:textId="77777777" w:rsidR="00A61808" w:rsidRPr="002D4956" w:rsidRDefault="00A61808" w:rsidP="000669A5">
      <w:pPr>
        <w:pStyle w:val="WarningBoxHeading"/>
        <w:rPr>
          <w:rStyle w:val="Strong"/>
          <w:b/>
          <w:bCs w:val="0"/>
        </w:rPr>
      </w:pPr>
      <w:r w:rsidRPr="002D4956">
        <w:rPr>
          <w:rStyle w:val="Strong"/>
          <w:b/>
          <w:bCs w:val="0"/>
        </w:rPr>
        <w:t>Sample text</w:t>
      </w:r>
    </w:p>
    <w:p w14:paraId="5129C34B" w14:textId="27E57EDC" w:rsidR="007A0A55" w:rsidRPr="0030004A" w:rsidRDefault="007A0A55" w:rsidP="007A0A55">
      <w:r>
        <w:t>P</w:t>
      </w:r>
      <w:r w:rsidRPr="0030004A">
        <w:t xml:space="preserve">rior to </w:t>
      </w:r>
      <w:proofErr w:type="gramStart"/>
      <w:r w:rsidRPr="0030004A">
        <w:t>being assigned</w:t>
      </w:r>
      <w:proofErr w:type="gramEnd"/>
      <w:r w:rsidRPr="0030004A">
        <w:t xml:space="preserve"> duties in relation to an aircraft, equipment or area of operations with differences to what the medical transport specialist has previously qualified on</w:t>
      </w:r>
      <w:r>
        <w:t>, d</w:t>
      </w:r>
      <w:r w:rsidRPr="0030004A">
        <w:t>ifferences training is required for any medical transport specialist already operating an</w:t>
      </w:r>
      <w:r>
        <w:t>other</w:t>
      </w:r>
      <w:r w:rsidRPr="0030004A">
        <w:t xml:space="preserve"> aircraft type with </w:t>
      </w:r>
      <w:r w:rsidRPr="002D4956">
        <w:rPr>
          <w:rStyle w:val="Authorinstruction"/>
        </w:rPr>
        <w:t>[Sample Aviation]</w:t>
      </w:r>
      <w:r w:rsidRPr="0030004A">
        <w:t>.</w:t>
      </w:r>
    </w:p>
    <w:p w14:paraId="4A35F2BB" w14:textId="77777777" w:rsidR="007A0A55" w:rsidRPr="0030004A" w:rsidRDefault="007A0A55" w:rsidP="007A0A55">
      <w:r w:rsidRPr="0030004A">
        <w:t xml:space="preserve">Line flying training may </w:t>
      </w:r>
      <w:proofErr w:type="gramStart"/>
      <w:r w:rsidRPr="0030004A">
        <w:t>be required</w:t>
      </w:r>
      <w:proofErr w:type="gramEnd"/>
      <w:r w:rsidRPr="0030004A">
        <w:t xml:space="preserve"> after a medical transport specialist undertakes differences training. This is at the discretion of the HOTC. Where line flying training </w:t>
      </w:r>
      <w:proofErr w:type="gramStart"/>
      <w:r w:rsidRPr="0030004A">
        <w:t>is deemed</w:t>
      </w:r>
      <w:proofErr w:type="gramEnd"/>
      <w:r w:rsidRPr="0030004A">
        <w:t xml:space="preserve"> necessary, it will be conducted prior to unsupervised line operations.</w:t>
      </w:r>
    </w:p>
    <w:p w14:paraId="12ADCBA6" w14:textId="77777777" w:rsidR="007A0A55" w:rsidRPr="0030004A" w:rsidRDefault="007A0A55" w:rsidP="007A0A55">
      <w:r w:rsidRPr="0030004A">
        <w:t>Differences training will address:</w:t>
      </w:r>
    </w:p>
    <w:p w14:paraId="306A5F5F" w14:textId="77777777" w:rsidR="007A0A55" w:rsidRPr="0030004A" w:rsidRDefault="007A0A55" w:rsidP="007A0A55">
      <w:pPr>
        <w:pStyle w:val="ListBullet"/>
      </w:pPr>
      <w:r>
        <w:t>a</w:t>
      </w:r>
      <w:r w:rsidRPr="0030004A">
        <w:t>ircraft limitations and systems</w:t>
      </w:r>
    </w:p>
    <w:p w14:paraId="7BD97E99" w14:textId="77777777" w:rsidR="007A0A55" w:rsidRPr="0030004A" w:rsidRDefault="007A0A55" w:rsidP="007A0A55">
      <w:pPr>
        <w:pStyle w:val="ListBullet"/>
      </w:pPr>
      <w:r>
        <w:t>l</w:t>
      </w:r>
      <w:r w:rsidRPr="0030004A">
        <w:t>ocation and use of aircraft equipment</w:t>
      </w:r>
    </w:p>
    <w:p w14:paraId="61DAB189" w14:textId="77777777" w:rsidR="007A0A55" w:rsidRPr="0030004A" w:rsidRDefault="007A0A55" w:rsidP="007A0A55">
      <w:pPr>
        <w:pStyle w:val="ListBullet"/>
      </w:pPr>
      <w:r>
        <w:t>n</w:t>
      </w:r>
      <w:r w:rsidRPr="0030004A">
        <w:t>ormal and emergency procedures</w:t>
      </w:r>
      <w:r>
        <w:t>.</w:t>
      </w:r>
    </w:p>
    <w:p w14:paraId="1DD9BBA6" w14:textId="77777777" w:rsidR="007A0A55" w:rsidRDefault="007A0A55" w:rsidP="002D4956">
      <w:pPr>
        <w:pStyle w:val="normalafterlisttable"/>
      </w:pPr>
      <w:r w:rsidRPr="002D4956">
        <w:t>Form</w:t>
      </w:r>
      <w:r w:rsidRPr="00067FAE">
        <w:rPr>
          <w:rStyle w:val="Emphasis"/>
        </w:rPr>
        <w:t xml:space="preserve"> </w:t>
      </w:r>
      <w:r w:rsidRPr="002D4956">
        <w:rPr>
          <w:rStyle w:val="bold"/>
        </w:rPr>
        <w:t>TC11 Differences training record</w:t>
      </w:r>
      <w:r>
        <w:t xml:space="preserve"> </w:t>
      </w:r>
      <w:proofErr w:type="gramStart"/>
      <w:r w:rsidRPr="0030004A">
        <w:t>is used</w:t>
      </w:r>
      <w:proofErr w:type="gramEnd"/>
      <w:r w:rsidRPr="0030004A">
        <w:t xml:space="preserve"> to record the training</w:t>
      </w:r>
      <w:r>
        <w:t xml:space="preserve"> items</w:t>
      </w:r>
      <w:r w:rsidRPr="0030004A">
        <w:t>.</w:t>
      </w:r>
    </w:p>
    <w:p w14:paraId="450091D7" w14:textId="77777777" w:rsidR="007A0A55" w:rsidRPr="007A0A55" w:rsidRDefault="007A0A55" w:rsidP="007A0A55">
      <w:pPr>
        <w:pStyle w:val="Heading4"/>
      </w:pPr>
      <w:r>
        <w:t>Recurrent training and checking</w:t>
      </w:r>
    </w:p>
    <w:p w14:paraId="41E7CA55" w14:textId="77777777" w:rsidR="007A0A55" w:rsidRPr="002D4956" w:rsidRDefault="007A0A55" w:rsidP="000669A5">
      <w:pPr>
        <w:pStyle w:val="WarningBoxHeading"/>
        <w:rPr>
          <w:rStyle w:val="Strong"/>
          <w:b/>
          <w:bCs w:val="0"/>
        </w:rPr>
      </w:pPr>
      <w:r w:rsidRPr="002D4956">
        <w:rPr>
          <w:rStyle w:val="Strong"/>
          <w:b/>
          <w:bCs w:val="0"/>
        </w:rPr>
        <w:t>Sample text</w:t>
      </w:r>
    </w:p>
    <w:p w14:paraId="744A07ED" w14:textId="77777777" w:rsidR="007A0A55" w:rsidRPr="00145DC8" w:rsidRDefault="007A0A55" w:rsidP="007A0A55">
      <w:r w:rsidRPr="002D4956">
        <w:rPr>
          <w:rStyle w:val="Authorinstruction"/>
        </w:rPr>
        <w:t>[Sample Aviation]</w:t>
      </w:r>
      <w:r w:rsidRPr="00145DC8">
        <w:t xml:space="preserve"> recurrent checking for medical transport specialists includes:</w:t>
      </w:r>
    </w:p>
    <w:p w14:paraId="571F0243" w14:textId="77777777" w:rsidR="007A0A55" w:rsidRPr="00145DC8" w:rsidRDefault="007A0A55" w:rsidP="007A0A55">
      <w:pPr>
        <w:pStyle w:val="ListBullet"/>
      </w:pPr>
      <w:r>
        <w:t>g</w:t>
      </w:r>
      <w:r w:rsidRPr="00145DC8">
        <w:t>eneral emergency check of competency</w:t>
      </w:r>
    </w:p>
    <w:p w14:paraId="5BA6A539" w14:textId="77777777" w:rsidR="007A0A55" w:rsidRPr="00145DC8" w:rsidRDefault="007A0A55" w:rsidP="007A0A55">
      <w:pPr>
        <w:pStyle w:val="ListBullet"/>
      </w:pPr>
      <w:r>
        <w:t>m</w:t>
      </w:r>
      <w:r w:rsidRPr="00145DC8">
        <w:t>edical transport specialist proficiency check</w:t>
      </w:r>
      <w:r>
        <w:t>.</w:t>
      </w:r>
    </w:p>
    <w:p w14:paraId="231D503A" w14:textId="77777777" w:rsidR="007A0A55" w:rsidRPr="00145DC8" w:rsidRDefault="007A0A55" w:rsidP="002D4956">
      <w:pPr>
        <w:pStyle w:val="normalafterlisttable"/>
      </w:pPr>
      <w:r w:rsidRPr="00145DC8">
        <w:lastRenderedPageBreak/>
        <w:t xml:space="preserve">Representative training equipment should </w:t>
      </w:r>
      <w:proofErr w:type="gramStart"/>
      <w:r w:rsidRPr="00145DC8">
        <w:t>be used</w:t>
      </w:r>
      <w:proofErr w:type="gramEnd"/>
      <w:r w:rsidRPr="00145DC8">
        <w:t xml:space="preserve"> for the practical demonstration of the use of safety and emergency equipment where possible. When </w:t>
      </w:r>
      <w:r>
        <w:t xml:space="preserve">either </w:t>
      </w:r>
      <w:r w:rsidRPr="00145DC8">
        <w:t xml:space="preserve">emergency exits </w:t>
      </w:r>
      <w:proofErr w:type="gramStart"/>
      <w:r w:rsidRPr="00145DC8">
        <w:t>are operated</w:t>
      </w:r>
      <w:proofErr w:type="gramEnd"/>
      <w:r w:rsidRPr="00145DC8">
        <w:t xml:space="preserve"> or aircraft equipment </w:t>
      </w:r>
      <w:r>
        <w:t xml:space="preserve">is </w:t>
      </w:r>
      <w:r w:rsidRPr="00145DC8">
        <w:t>used for training purposes</w:t>
      </w:r>
      <w:r>
        <w:t xml:space="preserve"> and</w:t>
      </w:r>
      <w:r w:rsidRPr="00145DC8">
        <w:t xml:space="preserve"> cannot be restored to a serviceable condition, the trainer/checker is to ensure that an entry is made in the appropriate maintenance documentation and the </w:t>
      </w:r>
      <w:r w:rsidRPr="002D4956">
        <w:rPr>
          <w:rStyle w:val="Authorinstruction"/>
        </w:rPr>
        <w:t>[Sample Aviation]</w:t>
      </w:r>
      <w:r w:rsidRPr="00145DC8">
        <w:t xml:space="preserve"> procedure for management of an unserviceability is followed.</w:t>
      </w:r>
    </w:p>
    <w:p w14:paraId="369B96B7" w14:textId="77777777" w:rsidR="007A0A55" w:rsidRPr="002D4956" w:rsidRDefault="007A0A55" w:rsidP="002D4956">
      <w:pPr>
        <w:pStyle w:val="normalafterlisttable"/>
        <w:rPr>
          <w:rStyle w:val="bold"/>
        </w:rPr>
      </w:pPr>
      <w:r w:rsidRPr="002D4956">
        <w:rPr>
          <w:rStyle w:val="bold"/>
        </w:rPr>
        <w:t>General emergency check of competency</w:t>
      </w:r>
    </w:p>
    <w:p w14:paraId="09F1B590" w14:textId="29A91673" w:rsidR="007A0A55" w:rsidRPr="00145DC8" w:rsidRDefault="007A0A55" w:rsidP="007A0A55">
      <w:r w:rsidRPr="00145DC8">
        <w:t>Each medical transport specialist must complete the general emergency check of competency</w:t>
      </w:r>
      <w:r>
        <w:t xml:space="preserve"> every 12</w:t>
      </w:r>
      <w:r w:rsidR="008416AB">
        <w:t> </w:t>
      </w:r>
      <w:r>
        <w:t>months</w:t>
      </w:r>
      <w:r w:rsidRPr="00145DC8">
        <w:t xml:space="preserve">, except HUET and life raft components </w:t>
      </w:r>
      <w:r>
        <w:t xml:space="preserve">that </w:t>
      </w:r>
      <w:r w:rsidRPr="00145DC8" w:rsidDel="008A69B5">
        <w:t xml:space="preserve">must </w:t>
      </w:r>
      <w:proofErr w:type="gramStart"/>
      <w:r w:rsidRPr="00145DC8" w:rsidDel="008A69B5">
        <w:t xml:space="preserve">be </w:t>
      </w:r>
      <w:r w:rsidRPr="00145DC8">
        <w:t>undertaken</w:t>
      </w:r>
      <w:proofErr w:type="gramEnd"/>
      <w:r w:rsidRPr="00145DC8">
        <w:t xml:space="preserve"> every 3 years.</w:t>
      </w:r>
    </w:p>
    <w:p w14:paraId="18CF08F1" w14:textId="77777777" w:rsidR="007A0A55" w:rsidRPr="00145DC8" w:rsidRDefault="007A0A55" w:rsidP="007A0A55">
      <w:r w:rsidRPr="00145DC8">
        <w:t xml:space="preserve">In-water practical training </w:t>
      </w:r>
      <w:r>
        <w:t xml:space="preserve">will </w:t>
      </w:r>
      <w:proofErr w:type="gramStart"/>
      <w:r>
        <w:t>be</w:t>
      </w:r>
      <w:r w:rsidRPr="00145DC8">
        <w:t xml:space="preserve"> carried</w:t>
      </w:r>
      <w:proofErr w:type="gramEnd"/>
      <w:r w:rsidRPr="00145DC8">
        <w:t xml:space="preserve"> out as part of the medical transport specialist’s induction training and check of competency and is not required as part of the recurrent check.</w:t>
      </w:r>
    </w:p>
    <w:p w14:paraId="5996BECB" w14:textId="77777777" w:rsidR="007A0A55" w:rsidRPr="00145DC8" w:rsidRDefault="007A0A55" w:rsidP="007A0A55">
      <w:r w:rsidRPr="00145DC8">
        <w:t xml:space="preserve">The recurrent general emergency check of competency is specific to the aircraft class or types on which the medical transport specialist </w:t>
      </w:r>
      <w:proofErr w:type="gramStart"/>
      <w:r w:rsidRPr="00145DC8">
        <w:t>is assigned</w:t>
      </w:r>
      <w:proofErr w:type="gramEnd"/>
      <w:r w:rsidRPr="00145DC8">
        <w:t xml:space="preserve"> duties. Where aircraft types and procedures are substantially similar, the HOTC will determine if the requirement can </w:t>
      </w:r>
      <w:proofErr w:type="gramStart"/>
      <w:r w:rsidRPr="00145DC8">
        <w:t>be met</w:t>
      </w:r>
      <w:proofErr w:type="gramEnd"/>
      <w:r w:rsidRPr="00145DC8">
        <w:t xml:space="preserve"> by a single training and checking event covering any differences.</w:t>
      </w:r>
    </w:p>
    <w:p w14:paraId="07226943" w14:textId="77777777" w:rsidR="007A0A55" w:rsidRPr="00145DC8" w:rsidRDefault="007A0A55" w:rsidP="002D4956">
      <w:r w:rsidRPr="002D4956">
        <w:t>Form</w:t>
      </w:r>
      <w:r w:rsidRPr="00067FAE">
        <w:rPr>
          <w:rStyle w:val="Emphasis"/>
        </w:rPr>
        <w:t xml:space="preserve"> </w:t>
      </w:r>
      <w:r w:rsidRPr="002D4956">
        <w:rPr>
          <w:rStyle w:val="bold"/>
        </w:rPr>
        <w:t>TC02B General emergency check of competency report</w:t>
      </w:r>
      <w:r w:rsidRPr="00145DC8">
        <w:t xml:space="preserve"> </w:t>
      </w:r>
      <w:proofErr w:type="gramStart"/>
      <w:r w:rsidRPr="00145DC8">
        <w:t>is used</w:t>
      </w:r>
      <w:proofErr w:type="gramEnd"/>
      <w:r w:rsidRPr="00145DC8">
        <w:t xml:space="preserve"> to re</w:t>
      </w:r>
      <w:r>
        <w:t>port</w:t>
      </w:r>
      <w:r w:rsidRPr="00145DC8">
        <w:t xml:space="preserve"> the </w:t>
      </w:r>
      <w:r>
        <w:t xml:space="preserve">outcome of the </w:t>
      </w:r>
      <w:r w:rsidRPr="00145DC8">
        <w:t>check of competency.</w:t>
      </w:r>
    </w:p>
    <w:p w14:paraId="4E2CD7F3" w14:textId="77777777" w:rsidR="007A0A55" w:rsidRPr="002D4956" w:rsidRDefault="007A0A55" w:rsidP="002D4956">
      <w:pPr>
        <w:pStyle w:val="normalafterlisttable"/>
        <w:rPr>
          <w:rStyle w:val="bold"/>
        </w:rPr>
      </w:pPr>
      <w:r w:rsidRPr="002D4956">
        <w:rPr>
          <w:rStyle w:val="bold"/>
        </w:rPr>
        <w:t>Medical transport specialist proficiency check</w:t>
      </w:r>
    </w:p>
    <w:p w14:paraId="2965705A" w14:textId="77777777" w:rsidR="007A0A55" w:rsidRPr="00145DC8" w:rsidRDefault="007A0A55" w:rsidP="007A0A55">
      <w:r w:rsidRPr="00145DC8">
        <w:t>Medical transport specialists must complete a recurrent proficiency check 1 year after commencing unsupervised line operations, and then every 12 months after the previous proficiency check.</w:t>
      </w:r>
    </w:p>
    <w:p w14:paraId="3393F5D4" w14:textId="77777777" w:rsidR="007A0A55" w:rsidRPr="00145DC8" w:rsidRDefault="007A0A55" w:rsidP="007A0A55">
      <w:r w:rsidRPr="00145DC8">
        <w:t xml:space="preserve">Recurrent proficiency checks should </w:t>
      </w:r>
      <w:proofErr w:type="gramStart"/>
      <w:r w:rsidRPr="00145DC8">
        <w:t>be conducted</w:t>
      </w:r>
      <w:proofErr w:type="gramEnd"/>
      <w:r w:rsidRPr="00145DC8">
        <w:t xml:space="preserve"> for each aircraft class or type on which the medical transport specialist is assigned duties. Where the aircraft and procedures are substantially similar, the HOTC will determine if the requirement can </w:t>
      </w:r>
      <w:proofErr w:type="gramStart"/>
      <w:r w:rsidRPr="00145DC8">
        <w:t>be met</w:t>
      </w:r>
      <w:proofErr w:type="gramEnd"/>
      <w:r w:rsidRPr="00145DC8">
        <w:t xml:space="preserve"> by a single check covering any differences.</w:t>
      </w:r>
    </w:p>
    <w:p w14:paraId="4E4A8448" w14:textId="77777777" w:rsidR="007A0A55" w:rsidRPr="00145DC8" w:rsidRDefault="007A0A55" w:rsidP="002D4956">
      <w:r w:rsidRPr="002D4956">
        <w:t>Form</w:t>
      </w:r>
      <w:r w:rsidRPr="00067FAE">
        <w:rPr>
          <w:rStyle w:val="Emphasis"/>
        </w:rPr>
        <w:t xml:space="preserve"> </w:t>
      </w:r>
      <w:r w:rsidRPr="002D4956">
        <w:rPr>
          <w:rStyle w:val="bold"/>
        </w:rPr>
        <w:t>TC12 ACM/MTS recurrent proficiency check report</w:t>
      </w:r>
      <w:r>
        <w:rPr>
          <w:rStyle w:val="Emphasis"/>
        </w:rPr>
        <w:t xml:space="preserve"> </w:t>
      </w:r>
      <w:r w:rsidRPr="00145DC8">
        <w:t xml:space="preserve">contains the </w:t>
      </w:r>
      <w:r>
        <w:t>topics and items</w:t>
      </w:r>
      <w:r w:rsidRPr="00145DC8">
        <w:t xml:space="preserve"> to </w:t>
      </w:r>
      <w:proofErr w:type="gramStart"/>
      <w:r w:rsidRPr="00145DC8">
        <w:t>be covered</w:t>
      </w:r>
      <w:proofErr w:type="gramEnd"/>
      <w:r w:rsidRPr="00145DC8">
        <w:t xml:space="preserve"> and is used to record the </w:t>
      </w:r>
      <w:r>
        <w:t xml:space="preserve">outcome of the </w:t>
      </w:r>
      <w:r w:rsidRPr="00145DC8">
        <w:t>proficiency check.</w:t>
      </w:r>
    </w:p>
    <w:p w14:paraId="1BC195D3" w14:textId="77777777" w:rsidR="007A0A55" w:rsidRPr="002D4956" w:rsidRDefault="007A0A55" w:rsidP="002D4956">
      <w:pPr>
        <w:pStyle w:val="normalafterlisttable"/>
        <w:rPr>
          <w:rStyle w:val="bold"/>
        </w:rPr>
      </w:pPr>
      <w:r w:rsidRPr="002D4956">
        <w:rPr>
          <w:rStyle w:val="bold"/>
        </w:rPr>
        <w:t>Check due date flexibility</w:t>
      </w:r>
    </w:p>
    <w:p w14:paraId="6C9D870E" w14:textId="56CEF4D2" w:rsidR="007A0A55" w:rsidRDefault="007A0A55" w:rsidP="007A0A55">
      <w:r w:rsidRPr="00145DC8">
        <w:t xml:space="preserve">The due date for the recurrent check will be based on the initial check date. For checks required to </w:t>
      </w:r>
      <w:proofErr w:type="gramStart"/>
      <w:r w:rsidRPr="00145DC8">
        <w:t>be carried</w:t>
      </w:r>
      <w:proofErr w:type="gramEnd"/>
      <w:r w:rsidRPr="00145DC8">
        <w:t xml:space="preserve"> out every 12 months, a check conducted within the period +/- 90 days of the due date will be considered as being carried out on the due date. If a medical transport specialist does not successfully complete a check within the timing mentioned above</w:t>
      </w:r>
      <w:r>
        <w:t>,</w:t>
      </w:r>
      <w:r w:rsidRPr="00145DC8">
        <w:t xml:space="preserve"> the check currency period will commence on the date of the next successful check.</w:t>
      </w:r>
    </w:p>
    <w:p w14:paraId="72532842" w14:textId="17A7FE6D" w:rsidR="007A0A55" w:rsidRPr="007A0A55" w:rsidRDefault="007A0A55" w:rsidP="007A0A55">
      <w:pPr>
        <w:pStyle w:val="Heading4"/>
      </w:pPr>
      <w:r>
        <w:t>Competency assessment procedure</w:t>
      </w:r>
    </w:p>
    <w:p w14:paraId="7B3C55B2" w14:textId="77777777" w:rsidR="007A0A55" w:rsidRPr="002D4956" w:rsidRDefault="007A0A55" w:rsidP="000669A5">
      <w:pPr>
        <w:pStyle w:val="WarningBoxHeading"/>
        <w:rPr>
          <w:rStyle w:val="Strong"/>
          <w:b/>
          <w:bCs w:val="0"/>
        </w:rPr>
      </w:pPr>
      <w:r w:rsidRPr="002D4956">
        <w:rPr>
          <w:rStyle w:val="Strong"/>
          <w:b/>
          <w:bCs w:val="0"/>
        </w:rPr>
        <w:t>Sample text</w:t>
      </w:r>
    </w:p>
    <w:p w14:paraId="54B09941" w14:textId="77777777" w:rsidR="007A0A55" w:rsidRPr="00145DC8" w:rsidRDefault="007A0A55" w:rsidP="007A0A55">
      <w:r w:rsidRPr="00145DC8">
        <w:t xml:space="preserve">Medical transport specialists will </w:t>
      </w:r>
      <w:proofErr w:type="gramStart"/>
      <w:r w:rsidRPr="00145DC8">
        <w:t>be assessed</w:t>
      </w:r>
      <w:proofErr w:type="gramEnd"/>
      <w:r w:rsidRPr="00145DC8">
        <w:t xml:space="preserve"> as </w:t>
      </w:r>
      <w:r>
        <w:t>‘</w:t>
      </w:r>
      <w:r w:rsidRPr="00145DC8">
        <w:t>Competent</w:t>
      </w:r>
      <w:r>
        <w:t>’</w:t>
      </w:r>
      <w:r w:rsidRPr="00145DC8">
        <w:t xml:space="preserve"> (C) or </w:t>
      </w:r>
      <w:r>
        <w:t>‘</w:t>
      </w:r>
      <w:r w:rsidRPr="00145DC8">
        <w:t>Not yet competent</w:t>
      </w:r>
      <w:r>
        <w:t>’</w:t>
      </w:r>
      <w:r w:rsidRPr="00145DC8">
        <w:t xml:space="preserve"> (NYC)</w:t>
      </w:r>
      <w:r>
        <w:t>.</w:t>
      </w:r>
    </w:p>
    <w:p w14:paraId="15F43BBE" w14:textId="77777777" w:rsidR="007A0A55" w:rsidRPr="00145DC8" w:rsidRDefault="007A0A55" w:rsidP="007A0A55">
      <w:r w:rsidRPr="00145DC8">
        <w:t xml:space="preserve">To </w:t>
      </w:r>
      <w:proofErr w:type="gramStart"/>
      <w:r w:rsidRPr="00145DC8">
        <w:t>be assessed</w:t>
      </w:r>
      <w:proofErr w:type="gramEnd"/>
      <w:r w:rsidRPr="00145DC8">
        <w:t xml:space="preserve"> as competent the candidate must display skills, knowledge and behaviours required to safely and effectively perform a check item. The medical transport specialist checker will assess candidates over an entire flight or flights and form an overall view of their competency for the check.</w:t>
      </w:r>
    </w:p>
    <w:p w14:paraId="55A4956E" w14:textId="5C92FB39" w:rsidR="007A0A55" w:rsidRDefault="007A0A55" w:rsidP="007A0A55">
      <w:r w:rsidRPr="00145DC8">
        <w:t xml:space="preserve">During a proficiency check a medical transport specialist checker may allow a candidate </w:t>
      </w:r>
      <w:r>
        <w:t xml:space="preserve">to </w:t>
      </w:r>
      <w:r w:rsidRPr="00145DC8">
        <w:t xml:space="preserve">repeat a procedure to attain competency after practice. If the candidate cannot attain the required competency after a reasonable number of attempts, they should </w:t>
      </w:r>
      <w:proofErr w:type="gramStart"/>
      <w:r w:rsidRPr="00145DC8">
        <w:t>be considered</w:t>
      </w:r>
      <w:proofErr w:type="gramEnd"/>
      <w:r w:rsidRPr="00145DC8">
        <w:t xml:space="preserve"> as not yet competent in that item. </w:t>
      </w:r>
      <w:r>
        <w:t>If desired, t</w:t>
      </w:r>
      <w:r w:rsidRPr="00145DC8">
        <w:t xml:space="preserve">he flight can continue to check further items, and the HOTC will </w:t>
      </w:r>
      <w:proofErr w:type="gramStart"/>
      <w:r w:rsidRPr="00145DC8">
        <w:t>be informed</w:t>
      </w:r>
      <w:proofErr w:type="gramEnd"/>
      <w:r w:rsidRPr="00145DC8">
        <w:t xml:space="preserve"> that the candidate is not yet competent.</w:t>
      </w:r>
    </w:p>
    <w:p w14:paraId="260579A6" w14:textId="77777777" w:rsidR="007A0A55" w:rsidRPr="007A0A55" w:rsidRDefault="007A0A55" w:rsidP="007A0A55">
      <w:pPr>
        <w:pStyle w:val="Heading4"/>
      </w:pPr>
      <w:r>
        <w:lastRenderedPageBreak/>
        <w:t>Not yet competent after a check</w:t>
      </w:r>
    </w:p>
    <w:p w14:paraId="3B18A33B" w14:textId="77777777" w:rsidR="007A0A55" w:rsidRPr="002D4956" w:rsidRDefault="007A0A55" w:rsidP="000669A5">
      <w:pPr>
        <w:pStyle w:val="WarningBoxHeading"/>
        <w:rPr>
          <w:rStyle w:val="Strong"/>
          <w:b/>
          <w:bCs w:val="0"/>
        </w:rPr>
      </w:pPr>
      <w:r w:rsidRPr="002D4956">
        <w:rPr>
          <w:rStyle w:val="Strong"/>
          <w:b/>
          <w:bCs w:val="0"/>
        </w:rPr>
        <w:t>Sample text</w:t>
      </w:r>
    </w:p>
    <w:p w14:paraId="3B3AE4AD" w14:textId="77777777" w:rsidR="007A0A55" w:rsidRDefault="007A0A55" w:rsidP="007A0A55">
      <w:r w:rsidRPr="00145DC8">
        <w:t xml:space="preserve">If a medical transport specialist </w:t>
      </w:r>
      <w:proofErr w:type="gramStart"/>
      <w:r w:rsidRPr="00145DC8">
        <w:t>is assessed</w:t>
      </w:r>
      <w:proofErr w:type="gramEnd"/>
      <w:r w:rsidRPr="00145DC8">
        <w:t xml:space="preserve"> as not yet competent on a check, the medical transport specialist checker will inform the HOTC who will ensure the medical transport specialist is removed from unsupervised line operations. The subsequent remedial training will </w:t>
      </w:r>
      <w:proofErr w:type="gramStart"/>
      <w:r w:rsidRPr="00145DC8">
        <w:t>be carried</w:t>
      </w:r>
      <w:proofErr w:type="gramEnd"/>
      <w:r w:rsidRPr="00145DC8">
        <w:t xml:space="preserve"> out by a medical transport specialist trainer authorised to conduct the training. Following successful completion of the remedial training program, </w:t>
      </w:r>
      <w:r>
        <w:t xml:space="preserve">and </w:t>
      </w:r>
      <w:r w:rsidRPr="00145DC8">
        <w:t>prior to commencing any unsupervised line operations</w:t>
      </w:r>
      <w:r>
        <w:t>,</w:t>
      </w:r>
      <w:r w:rsidRPr="00145DC8">
        <w:t xml:space="preserve"> the medical transport specialist must </w:t>
      </w:r>
      <w:proofErr w:type="gramStart"/>
      <w:r w:rsidRPr="00145DC8">
        <w:t>be assessed</w:t>
      </w:r>
      <w:proofErr w:type="gramEnd"/>
      <w:r w:rsidRPr="00145DC8">
        <w:t xml:space="preserve"> on a subsequent check as competent.</w:t>
      </w:r>
    </w:p>
    <w:p w14:paraId="5D639D4F" w14:textId="77777777" w:rsidR="007A0A55" w:rsidRPr="007A0A55" w:rsidRDefault="007A0A55" w:rsidP="007A0A55">
      <w:pPr>
        <w:pStyle w:val="Heading4"/>
      </w:pPr>
      <w:r>
        <w:t>Remedial training</w:t>
      </w:r>
    </w:p>
    <w:p w14:paraId="5196BF15" w14:textId="77777777" w:rsidR="007A0A55" w:rsidRPr="002D4956" w:rsidRDefault="007A0A55" w:rsidP="000669A5">
      <w:pPr>
        <w:pStyle w:val="WarningBoxHeading"/>
        <w:rPr>
          <w:rStyle w:val="Strong"/>
          <w:b/>
          <w:bCs w:val="0"/>
        </w:rPr>
      </w:pPr>
      <w:r w:rsidRPr="002D4956">
        <w:rPr>
          <w:rStyle w:val="Strong"/>
          <w:b/>
          <w:bCs w:val="0"/>
        </w:rPr>
        <w:t>Sample text</w:t>
      </w:r>
    </w:p>
    <w:p w14:paraId="1F2D6B3D" w14:textId="77777777" w:rsidR="007A0A55" w:rsidRPr="00145DC8" w:rsidRDefault="007A0A55" w:rsidP="007A0A55">
      <w:r w:rsidRPr="00145DC8">
        <w:t xml:space="preserve">The HOTC will design and implement a remedial training program if a medical transport specialist </w:t>
      </w:r>
      <w:proofErr w:type="gramStart"/>
      <w:r w:rsidRPr="00145DC8">
        <w:t>is assessed</w:t>
      </w:r>
      <w:proofErr w:type="gramEnd"/>
      <w:r w:rsidRPr="00145DC8">
        <w:t xml:space="preserve"> as not yet competent following an unsuccessful check of competency or proficiency check.</w:t>
      </w:r>
    </w:p>
    <w:p w14:paraId="2C77B823" w14:textId="77777777" w:rsidR="007A0A55" w:rsidRPr="00145DC8" w:rsidRDefault="007A0A55" w:rsidP="002D4956">
      <w:r w:rsidRPr="00145DC8">
        <w:t xml:space="preserve">The HOTC will record the remedial program training requirements on </w:t>
      </w:r>
      <w:r w:rsidRPr="002D4956">
        <w:t>form</w:t>
      </w:r>
      <w:r w:rsidRPr="00067FAE">
        <w:rPr>
          <w:rStyle w:val="Emphasis"/>
        </w:rPr>
        <w:t xml:space="preserve"> </w:t>
      </w:r>
      <w:r w:rsidRPr="002D4956">
        <w:rPr>
          <w:rStyle w:val="bold"/>
        </w:rPr>
        <w:t>TC13 Remedial training record</w:t>
      </w:r>
      <w:r w:rsidRPr="00145DC8">
        <w:t>.</w:t>
      </w:r>
    </w:p>
    <w:p w14:paraId="07DFDA4E" w14:textId="77777777" w:rsidR="007A0A55" w:rsidRPr="007A0A55" w:rsidRDefault="007A0A55" w:rsidP="007A0A55">
      <w:pPr>
        <w:pStyle w:val="Heading4"/>
      </w:pPr>
      <w:r w:rsidRPr="007A0A55">
        <w:t>Human factors principles and non-technical skills training</w:t>
      </w:r>
    </w:p>
    <w:p w14:paraId="31C68FAB" w14:textId="77777777" w:rsidR="007A0A55" w:rsidRPr="00067FAE" w:rsidRDefault="007A0A55" w:rsidP="007A0A55">
      <w:r>
        <w:t>RESERVED</w:t>
      </w:r>
    </w:p>
    <w:p w14:paraId="298268D7" w14:textId="77777777" w:rsidR="007A0A55" w:rsidRPr="007A0A55" w:rsidRDefault="007A0A55" w:rsidP="007A0A55">
      <w:pPr>
        <w:pStyle w:val="Heading4"/>
      </w:pPr>
      <w:r w:rsidRPr="007A0A55">
        <w:t>Dangerous goods training</w:t>
      </w:r>
    </w:p>
    <w:p w14:paraId="0AFCD228" w14:textId="77777777" w:rsidR="007A0A55" w:rsidRPr="00067FAE" w:rsidRDefault="007A0A55" w:rsidP="007A0A55">
      <w:r>
        <w:t>RESERVED</w:t>
      </w:r>
    </w:p>
    <w:p w14:paraId="2016F80A" w14:textId="77777777" w:rsidR="007A0A55" w:rsidRPr="007A0A55" w:rsidRDefault="007A0A55" w:rsidP="007A0A55">
      <w:pPr>
        <w:pStyle w:val="Heading3"/>
      </w:pPr>
      <w:bookmarkStart w:id="81" w:name="_Toc165291513"/>
      <w:bookmarkStart w:id="82" w:name="_Toc166167250"/>
      <w:bookmarkStart w:id="83" w:name="_Toc167958757"/>
      <w:r>
        <w:t>Continuous improvement and audit processes</w:t>
      </w:r>
      <w:bookmarkEnd w:id="81"/>
      <w:bookmarkEnd w:id="82"/>
      <w:bookmarkEnd w:id="83"/>
    </w:p>
    <w:p w14:paraId="2C365141" w14:textId="77777777" w:rsidR="007A0A55" w:rsidRPr="007A0A55" w:rsidRDefault="007A0A55" w:rsidP="007A0A55">
      <w:pPr>
        <w:pStyle w:val="Heading4"/>
      </w:pPr>
      <w:r>
        <w:t xml:space="preserve">HOTC </w:t>
      </w:r>
      <w:r w:rsidRPr="007A0A55">
        <w:t>audit process</w:t>
      </w:r>
    </w:p>
    <w:p w14:paraId="3AD7F83D" w14:textId="77777777" w:rsidR="007A0A55" w:rsidRPr="002D4956" w:rsidRDefault="007A0A55" w:rsidP="000669A5">
      <w:pPr>
        <w:pStyle w:val="WarningBoxHeading"/>
        <w:rPr>
          <w:rStyle w:val="Strong"/>
          <w:b/>
          <w:bCs w:val="0"/>
        </w:rPr>
      </w:pPr>
      <w:r w:rsidRPr="002D4956">
        <w:rPr>
          <w:rStyle w:val="Strong"/>
          <w:b/>
          <w:bCs w:val="0"/>
        </w:rPr>
        <w:t>Sample text</w:t>
      </w:r>
    </w:p>
    <w:p w14:paraId="0A5B1CE5" w14:textId="77777777" w:rsidR="007A0A55" w:rsidRPr="007E4FDA" w:rsidRDefault="007A0A55" w:rsidP="007A0A55">
      <w:r w:rsidRPr="007E4FDA">
        <w:t xml:space="preserve">At least </w:t>
      </w:r>
      <w:r>
        <w:t>every 12 months</w:t>
      </w:r>
      <w:r w:rsidRPr="007E4FDA">
        <w:t xml:space="preserve"> the HOTC will carry out an audit of the training and checking system and its operation to determine </w:t>
      </w:r>
      <w:r>
        <w:t xml:space="preserve">both </w:t>
      </w:r>
      <w:r w:rsidRPr="007E4FDA">
        <w:t xml:space="preserve">legislative and exposition </w:t>
      </w:r>
      <w:r>
        <w:t>or operations manual</w:t>
      </w:r>
      <w:r w:rsidRPr="007E4FDA">
        <w:t xml:space="preserve"> compliance. Th</w:t>
      </w:r>
      <w:r>
        <w:t>e</w:t>
      </w:r>
      <w:r w:rsidRPr="007E4FDA">
        <w:t xml:space="preserve"> audit will review, at least:</w:t>
      </w:r>
    </w:p>
    <w:p w14:paraId="647043C6" w14:textId="77777777" w:rsidR="007A0A55" w:rsidRPr="007E4FDA" w:rsidRDefault="007A0A55" w:rsidP="007A0A55">
      <w:pPr>
        <w:pStyle w:val="ListBullet"/>
      </w:pPr>
      <w:r>
        <w:t>q</w:t>
      </w:r>
      <w:r w:rsidRPr="007E4FDA">
        <w:t>ualifications, recency, flight and duty compliance of training and checking personnel</w:t>
      </w:r>
    </w:p>
    <w:p w14:paraId="41E4E0D1" w14:textId="77777777" w:rsidR="007A0A55" w:rsidRPr="007E4FDA" w:rsidRDefault="007A0A55" w:rsidP="007A0A55">
      <w:pPr>
        <w:pStyle w:val="ListBullet"/>
      </w:pPr>
      <w:r>
        <w:t>t</w:t>
      </w:r>
      <w:r w:rsidRPr="007E4FDA">
        <w:t>raining and checking status of training and checking personnel</w:t>
      </w:r>
    </w:p>
    <w:p w14:paraId="04917C42" w14:textId="77777777" w:rsidR="007A0A55" w:rsidRPr="007E4FDA" w:rsidRDefault="007A0A55" w:rsidP="007A0A55">
      <w:pPr>
        <w:pStyle w:val="ListBullet"/>
      </w:pPr>
      <w:r>
        <w:t>s</w:t>
      </w:r>
      <w:r w:rsidRPr="007E4FDA">
        <w:t>ampling of training and checking event records for completeness and accuracy</w:t>
      </w:r>
    </w:p>
    <w:p w14:paraId="5C58AAA5" w14:textId="77777777" w:rsidR="007A0A55" w:rsidRPr="007E4FDA" w:rsidRDefault="007A0A55" w:rsidP="007A0A55">
      <w:pPr>
        <w:pStyle w:val="ListBullet"/>
      </w:pPr>
      <w:r>
        <w:t>s</w:t>
      </w:r>
      <w:r w:rsidRPr="007E4FDA">
        <w:t xml:space="preserve">ampling or observation of training or checking events for standardisation purposes </w:t>
      </w:r>
    </w:p>
    <w:p w14:paraId="50975E66" w14:textId="77777777" w:rsidR="007A0A55" w:rsidRPr="007E4FDA" w:rsidRDefault="007A0A55" w:rsidP="007A0A55">
      <w:pPr>
        <w:pStyle w:val="ListBullet"/>
      </w:pPr>
      <w:r>
        <w:t>p</w:t>
      </w:r>
      <w:r w:rsidRPr="007E4FDA">
        <w:t>ass rates of flight crew members during initial and recurrent checks</w:t>
      </w:r>
    </w:p>
    <w:p w14:paraId="5A0D3C74" w14:textId="77777777" w:rsidR="007A0A55" w:rsidRPr="007E4FDA" w:rsidRDefault="007A0A55" w:rsidP="007A0A55">
      <w:pPr>
        <w:pStyle w:val="ListBullet"/>
      </w:pPr>
      <w:r>
        <w:t>d</w:t>
      </w:r>
      <w:r w:rsidRPr="007E4FDA">
        <w:t>etermin</w:t>
      </w:r>
      <w:r>
        <w:t>e</w:t>
      </w:r>
      <w:r w:rsidRPr="007E4FDA">
        <w:t xml:space="preserve"> any opportunities for improvement</w:t>
      </w:r>
      <w:r>
        <w:t>.</w:t>
      </w:r>
    </w:p>
    <w:p w14:paraId="48D52055" w14:textId="77777777" w:rsidR="007A0A55" w:rsidRDefault="007A0A55" w:rsidP="002D4956">
      <w:pPr>
        <w:pStyle w:val="normalafterlisttable"/>
      </w:pPr>
      <w:r w:rsidRPr="007E4FDA">
        <w:t xml:space="preserve">Results of the audit are to </w:t>
      </w:r>
      <w:proofErr w:type="gramStart"/>
      <w:r w:rsidRPr="007E4FDA">
        <w:t>be recorded</w:t>
      </w:r>
      <w:proofErr w:type="gramEnd"/>
      <w:r w:rsidRPr="007E4FDA">
        <w:t xml:space="preserve"> on </w:t>
      </w:r>
      <w:r w:rsidRPr="002D4956">
        <w:t>form</w:t>
      </w:r>
      <w:r w:rsidRPr="00067FAE">
        <w:rPr>
          <w:rStyle w:val="Emphasis"/>
        </w:rPr>
        <w:t xml:space="preserve"> </w:t>
      </w:r>
      <w:r w:rsidRPr="002D4956">
        <w:rPr>
          <w:rStyle w:val="bold"/>
        </w:rPr>
        <w:t xml:space="preserve">A21 HOTC audit report </w:t>
      </w:r>
      <w:r w:rsidRPr="007E4FDA">
        <w:t>and forwarded to the HOFO.</w:t>
      </w:r>
    </w:p>
    <w:p w14:paraId="33462FD3" w14:textId="77777777" w:rsidR="007A0A55" w:rsidRPr="007A0A55" w:rsidRDefault="007A0A55" w:rsidP="007A0A55">
      <w:pPr>
        <w:pStyle w:val="Heading4"/>
      </w:pPr>
      <w:r w:rsidRPr="007A0A55">
        <w:lastRenderedPageBreak/>
        <w:t>Procedures for review and revision of the training and checking manual</w:t>
      </w:r>
    </w:p>
    <w:p w14:paraId="26A58E6A" w14:textId="77777777" w:rsidR="007A0A55" w:rsidRPr="002D4956" w:rsidRDefault="007A0A55" w:rsidP="000669A5">
      <w:pPr>
        <w:pStyle w:val="WarningBoxHeading"/>
        <w:rPr>
          <w:rStyle w:val="Strong"/>
          <w:b/>
          <w:bCs w:val="0"/>
        </w:rPr>
      </w:pPr>
      <w:r w:rsidRPr="002D4956">
        <w:rPr>
          <w:rStyle w:val="Strong"/>
          <w:b/>
          <w:bCs w:val="0"/>
        </w:rPr>
        <w:t>Sample text</w:t>
      </w:r>
    </w:p>
    <w:p w14:paraId="38554D67" w14:textId="77777777" w:rsidR="007A0A55" w:rsidRPr="007E4FDA" w:rsidRDefault="007A0A55" w:rsidP="007A0A55">
      <w:r w:rsidRPr="007E4FDA">
        <w:t xml:space="preserve">At least </w:t>
      </w:r>
      <w:r>
        <w:t>every 12 months</w:t>
      </w:r>
      <w:r w:rsidRPr="007E4FDA">
        <w:t xml:space="preserve"> the HOTC will carry out an audit of the training and checking system </w:t>
      </w:r>
      <w:r>
        <w:t xml:space="preserve">manual </w:t>
      </w:r>
      <w:r w:rsidRPr="007E4FDA">
        <w:t>content to determine its continued accuracy and relevance. This audit will review, at least:</w:t>
      </w:r>
    </w:p>
    <w:p w14:paraId="3B873A8A" w14:textId="77777777" w:rsidR="007A0A55" w:rsidRPr="007E4FDA" w:rsidRDefault="007A0A55" w:rsidP="007A0A55">
      <w:pPr>
        <w:pStyle w:val="ListBullet"/>
      </w:pPr>
      <w:r>
        <w:t>p</w:t>
      </w:r>
      <w:r w:rsidRPr="007E4FDA">
        <w:t>ass rates and possible adjustment to training programs if required</w:t>
      </w:r>
    </w:p>
    <w:p w14:paraId="4DDD9CF8" w14:textId="19D025D8" w:rsidR="007A0A55" w:rsidRPr="007E4FDA" w:rsidRDefault="007A0A55" w:rsidP="007A0A55">
      <w:pPr>
        <w:pStyle w:val="ListBullet"/>
      </w:pPr>
      <w:r>
        <w:t>c</w:t>
      </w:r>
      <w:r w:rsidRPr="007E4FDA">
        <w:t>hanges to operations or equipment that may require adjustments to programs</w:t>
      </w:r>
    </w:p>
    <w:p w14:paraId="49DBB1F5" w14:textId="77777777" w:rsidR="007A0A55" w:rsidRPr="007E4FDA" w:rsidRDefault="007A0A55" w:rsidP="007A0A55">
      <w:pPr>
        <w:pStyle w:val="ListBullet"/>
      </w:pPr>
      <w:r>
        <w:t>c</w:t>
      </w:r>
      <w:r w:rsidRPr="007E4FDA">
        <w:t>hanges to regulations or standard practices requiring adjustments</w:t>
      </w:r>
    </w:p>
    <w:p w14:paraId="0C46D202" w14:textId="77777777" w:rsidR="007A0A55" w:rsidRPr="007E4FDA" w:rsidRDefault="007A0A55" w:rsidP="007A0A55">
      <w:pPr>
        <w:pStyle w:val="ListBullet"/>
      </w:pPr>
      <w:r>
        <w:t>c</w:t>
      </w:r>
      <w:r w:rsidRPr="007E4FDA">
        <w:t>hanges and improvements to training programs from SMS feedback</w:t>
      </w:r>
      <w:r>
        <w:t>.</w:t>
      </w:r>
    </w:p>
    <w:p w14:paraId="13F34D94" w14:textId="77777777" w:rsidR="007A0A55" w:rsidRDefault="007A0A55" w:rsidP="002D4956">
      <w:pPr>
        <w:pStyle w:val="normalafterlisttable"/>
      </w:pPr>
      <w:r w:rsidRPr="007E4FDA">
        <w:t xml:space="preserve">Any changes needed that are identified </w:t>
      </w:r>
      <w:proofErr w:type="gramStart"/>
      <w:r w:rsidRPr="007E4FDA">
        <w:t>as a result of</w:t>
      </w:r>
      <w:proofErr w:type="gramEnd"/>
      <w:r w:rsidRPr="007E4FDA">
        <w:t xml:space="preserve"> this review are to be entered by the HOTC as a </w:t>
      </w:r>
      <w:r>
        <w:t>‘</w:t>
      </w:r>
      <w:r w:rsidRPr="007E4FDA">
        <w:t>need identified for change</w:t>
      </w:r>
      <w:r>
        <w:t>’</w:t>
      </w:r>
      <w:r w:rsidRPr="007E4FDA">
        <w:t xml:space="preserve"> instigator in the change management process in the exposition</w:t>
      </w:r>
      <w:r>
        <w:t>/operations manual</w:t>
      </w:r>
      <w:r w:rsidRPr="007E4FDA">
        <w:t>. The HOTC will draft proposed changes to the exposition</w:t>
      </w:r>
      <w:r>
        <w:t>/operations manual</w:t>
      </w:r>
      <w:r w:rsidRPr="007E4FDA">
        <w:t xml:space="preserve"> and include these in the proposed change documentation.</w:t>
      </w:r>
    </w:p>
    <w:p w14:paraId="77F3D8BD" w14:textId="77777777" w:rsidR="007A0A55" w:rsidRPr="007A0A55" w:rsidRDefault="007A0A55" w:rsidP="007A0A55">
      <w:pPr>
        <w:pStyle w:val="Heading3"/>
      </w:pPr>
      <w:bookmarkStart w:id="84" w:name="_Toc165291514"/>
      <w:bookmarkStart w:id="85" w:name="_Toc166167251"/>
      <w:bookmarkStart w:id="86" w:name="_Toc167958758"/>
      <w:r>
        <w:t>Process for recognition of prior learning</w:t>
      </w:r>
      <w:bookmarkEnd w:id="84"/>
      <w:bookmarkEnd w:id="85"/>
      <w:bookmarkEnd w:id="86"/>
    </w:p>
    <w:p w14:paraId="60CED0C8" w14:textId="77777777" w:rsidR="007A0A55" w:rsidRPr="002D4956" w:rsidRDefault="007A0A55" w:rsidP="000669A5">
      <w:pPr>
        <w:pStyle w:val="WarningBoxHeading"/>
        <w:rPr>
          <w:rStyle w:val="Strong"/>
          <w:b/>
          <w:bCs w:val="0"/>
        </w:rPr>
      </w:pPr>
      <w:r w:rsidRPr="002D4956">
        <w:rPr>
          <w:rStyle w:val="Strong"/>
          <w:b/>
          <w:bCs w:val="0"/>
        </w:rPr>
        <w:t>Sample text</w:t>
      </w:r>
    </w:p>
    <w:p w14:paraId="792C67E3" w14:textId="77777777" w:rsidR="007A0A55" w:rsidRPr="007E4FDA" w:rsidRDefault="007A0A55" w:rsidP="007A0A55">
      <w:r w:rsidRPr="007E4FDA">
        <w:t>Flight crew members, aircrew members and medical transport specialists who have previously carried out air transport/aerial work operations or have completed training and checking events with other operators, may be eligible for recognition of prior learning (RPL)</w:t>
      </w:r>
      <w:r>
        <w:t>. Application of the RPL process occurs</w:t>
      </w:r>
      <w:r w:rsidRPr="007E4FDA">
        <w:t xml:space="preserve"> at the discretion of the HOTC.</w:t>
      </w:r>
    </w:p>
    <w:p w14:paraId="379A6A7F" w14:textId="614883B1" w:rsidR="007A0A55" w:rsidRPr="007E4FDA" w:rsidRDefault="007A0A55" w:rsidP="007A0A55">
      <w:r>
        <w:t xml:space="preserve">The </w:t>
      </w:r>
      <w:r w:rsidRPr="007E4FDA">
        <w:t xml:space="preserve">HOTC may approve RPL under the advice of the </w:t>
      </w:r>
      <w:r>
        <w:t xml:space="preserve">applicable </w:t>
      </w:r>
      <w:r w:rsidRPr="007E4FDA">
        <w:t>aircrew member supervisor and</w:t>
      </w:r>
      <w:r w:rsidR="001D4687">
        <w:t xml:space="preserve"> </w:t>
      </w:r>
      <w:r w:rsidRPr="007E4FDA">
        <w:t>or medical transport specialist supervisor.</w:t>
      </w:r>
    </w:p>
    <w:p w14:paraId="39F46DDE" w14:textId="77777777" w:rsidR="007A0A55" w:rsidRPr="007E4FDA" w:rsidRDefault="007A0A55" w:rsidP="007A0A55">
      <w:r w:rsidRPr="007E4FDA">
        <w:t>Checking events required by the training and checking system cannot take advantage of RPL.</w:t>
      </w:r>
    </w:p>
    <w:p w14:paraId="7127AE6B" w14:textId="77777777" w:rsidR="007A0A55" w:rsidRPr="007E4FDA" w:rsidRDefault="007A0A55" w:rsidP="007A0A55">
      <w:r w:rsidRPr="007E4FDA">
        <w:t xml:space="preserve">When considering any matter for RPL the HOTC will apply </w:t>
      </w:r>
      <w:r>
        <w:t>these</w:t>
      </w:r>
      <w:r w:rsidRPr="007E4FDA">
        <w:t xml:space="preserve"> principles:</w:t>
      </w:r>
    </w:p>
    <w:p w14:paraId="1A5B37BC" w14:textId="77777777" w:rsidR="007A0A55" w:rsidRPr="007E4FDA" w:rsidRDefault="007A0A55" w:rsidP="007A0A55">
      <w:pPr>
        <w:pStyle w:val="ListBullet"/>
      </w:pPr>
      <w:r w:rsidRPr="007E4FDA">
        <w:t>The training topics, method of delivery, and aircraft or equipment type need to be the same or very similar</w:t>
      </w:r>
      <w:r>
        <w:t>.</w:t>
      </w:r>
    </w:p>
    <w:p w14:paraId="3875DA53" w14:textId="0DBC98DF" w:rsidR="007A0A55" w:rsidRPr="007E4FDA" w:rsidRDefault="007A0A55" w:rsidP="007A0A55">
      <w:pPr>
        <w:pStyle w:val="ListBullet"/>
      </w:pPr>
      <w:r w:rsidRPr="007E4FDA">
        <w:t xml:space="preserve">Ideally the training will have </w:t>
      </w:r>
      <w:proofErr w:type="gramStart"/>
      <w:r w:rsidRPr="007E4FDA">
        <w:t>been completed</w:t>
      </w:r>
      <w:proofErr w:type="gramEnd"/>
      <w:r w:rsidRPr="007E4FDA">
        <w:t xml:space="preserve"> within the previous 6 months although this may be varied for industry recognised qualifications.</w:t>
      </w:r>
      <w:r>
        <w:t xml:space="preserve"> </w:t>
      </w:r>
      <w:r w:rsidRPr="007E4FDA">
        <w:t xml:space="preserve">For example, HUET training </w:t>
      </w:r>
      <w:proofErr w:type="gramStart"/>
      <w:r w:rsidRPr="007E4FDA">
        <w:t>is recognised</w:t>
      </w:r>
      <w:proofErr w:type="gramEnd"/>
      <w:r w:rsidRPr="007E4FDA">
        <w:t xml:space="preserve"> as being valid for a 3</w:t>
      </w:r>
      <w:r w:rsidR="00C5320C">
        <w:noBreakHyphen/>
      </w:r>
      <w:r w:rsidRPr="007E4FDA">
        <w:t>year period.</w:t>
      </w:r>
    </w:p>
    <w:p w14:paraId="1C457061" w14:textId="77777777" w:rsidR="007A0A55" w:rsidRPr="007E4FDA" w:rsidRDefault="007A0A55" w:rsidP="007A0A55">
      <w:pPr>
        <w:pStyle w:val="ListBullet"/>
      </w:pPr>
      <w:r w:rsidRPr="007E4FDA">
        <w:t xml:space="preserve">For in-aircraft training, the routes or tasks and flight profiles carried out under the previous operator’s system, need to be </w:t>
      </w:r>
      <w:proofErr w:type="gramStart"/>
      <w:r w:rsidRPr="007E4FDA">
        <w:t>similar to</w:t>
      </w:r>
      <w:proofErr w:type="gramEnd"/>
      <w:r w:rsidRPr="007E4FDA">
        <w:t xml:space="preserve"> </w:t>
      </w:r>
      <w:r w:rsidRPr="002D4956">
        <w:rPr>
          <w:rStyle w:val="Authorinstruction"/>
        </w:rPr>
        <w:t>[Sample Aviation]</w:t>
      </w:r>
      <w:r w:rsidRPr="007E4FDA">
        <w:t xml:space="preserve"> proposed tasks for the flight crew member.</w:t>
      </w:r>
    </w:p>
    <w:p w14:paraId="2EF504FE" w14:textId="77777777" w:rsidR="007A0A55" w:rsidRPr="007E4FDA" w:rsidRDefault="007A0A55" w:rsidP="002D4956">
      <w:pPr>
        <w:pStyle w:val="normalafterlisttable"/>
      </w:pPr>
      <w:r w:rsidRPr="007E4FDA">
        <w:t xml:space="preserve">The HOTC will design an appropriate assessment to determine the validity of the evidence from the previous operator. The outcome of this assessment will determine which areas of the training program need not </w:t>
      </w:r>
      <w:proofErr w:type="gramStart"/>
      <w:r w:rsidRPr="007E4FDA">
        <w:t>be repeated</w:t>
      </w:r>
      <w:proofErr w:type="gramEnd"/>
      <w:r w:rsidRPr="007E4FDA">
        <w:t>. The HOTC will keep records of the evidence, the assessment, and the adjustments to the training program for that crew member and save</w:t>
      </w:r>
      <w:r>
        <w:t>s</w:t>
      </w:r>
      <w:r w:rsidRPr="007E4FDA">
        <w:t xml:space="preserve"> them to the crew member</w:t>
      </w:r>
      <w:r>
        <w:t>’</w:t>
      </w:r>
      <w:r w:rsidRPr="007E4FDA">
        <w:t>s records.</w:t>
      </w:r>
    </w:p>
    <w:p w14:paraId="08CD5041" w14:textId="77777777" w:rsidR="007A0A55" w:rsidRDefault="007A0A55" w:rsidP="007A0A55">
      <w:r w:rsidRPr="007E4FDA">
        <w:t xml:space="preserve">The HOTC will request the records of the flight crew member from their previous operator and review them to determine what previous training can </w:t>
      </w:r>
      <w:proofErr w:type="gramStart"/>
      <w:r w:rsidRPr="007E4FDA">
        <w:t>be recognised</w:t>
      </w:r>
      <w:proofErr w:type="gramEnd"/>
      <w:r w:rsidRPr="007E4FDA">
        <w:t xml:space="preserve"> and not repeated for </w:t>
      </w:r>
      <w:r w:rsidRPr="002D4956">
        <w:rPr>
          <w:rStyle w:val="Authorinstruction"/>
        </w:rPr>
        <w:t>[Sample Aviation]</w:t>
      </w:r>
      <w:r w:rsidRPr="007E4FDA">
        <w:t>.</w:t>
      </w:r>
    </w:p>
    <w:p w14:paraId="478C8822" w14:textId="77777777" w:rsidR="007A0A55" w:rsidRPr="007A0A55" w:rsidRDefault="007A0A55" w:rsidP="007A0A55">
      <w:pPr>
        <w:pStyle w:val="Heading3"/>
      </w:pPr>
      <w:bookmarkStart w:id="87" w:name="_Toc165291515"/>
      <w:bookmarkStart w:id="88" w:name="_Toc166167252"/>
      <w:bookmarkStart w:id="89" w:name="_Toc167958759"/>
      <w:r>
        <w:lastRenderedPageBreak/>
        <w:t>Training and checking records capture process</w:t>
      </w:r>
      <w:bookmarkEnd w:id="87"/>
      <w:bookmarkEnd w:id="88"/>
      <w:bookmarkEnd w:id="89"/>
    </w:p>
    <w:p w14:paraId="754F54DE" w14:textId="77777777" w:rsidR="007A0A55" w:rsidRPr="002D4956" w:rsidRDefault="007A0A55" w:rsidP="000669A5">
      <w:pPr>
        <w:pStyle w:val="WarningBoxHeading"/>
        <w:rPr>
          <w:rStyle w:val="Strong"/>
          <w:b/>
          <w:bCs w:val="0"/>
        </w:rPr>
      </w:pPr>
      <w:r w:rsidRPr="002D4956">
        <w:rPr>
          <w:rStyle w:val="Strong"/>
          <w:b/>
          <w:bCs w:val="0"/>
        </w:rPr>
        <w:t>Sample text</w:t>
      </w:r>
    </w:p>
    <w:p w14:paraId="7F77C4A7" w14:textId="77777777" w:rsidR="007A0A55" w:rsidRPr="007E4FDA" w:rsidRDefault="007A0A55" w:rsidP="007A0A55">
      <w:r w:rsidRPr="007E4FDA">
        <w:t>As soon as possible after the completion of a training or checking event, the train</w:t>
      </w:r>
      <w:r>
        <w:t>er</w:t>
      </w:r>
      <w:r w:rsidRPr="007E4FDA">
        <w:t xml:space="preserve"> and</w:t>
      </w:r>
      <w:r>
        <w:t xml:space="preserve"> </w:t>
      </w:r>
      <w:r w:rsidRPr="007E4FDA">
        <w:t>or check</w:t>
      </w:r>
      <w:r>
        <w:t>er</w:t>
      </w:r>
      <w:r w:rsidRPr="007E4FDA">
        <w:t xml:space="preserve"> will complete the relevant training and checking form and annotate the result. </w:t>
      </w:r>
      <w:r>
        <w:t>Within 21 days t</w:t>
      </w:r>
      <w:r w:rsidRPr="007E4FDA">
        <w:t>h</w:t>
      </w:r>
      <w:r>
        <w:t>e</w:t>
      </w:r>
      <w:r w:rsidRPr="007E4FDA">
        <w:t xml:space="preserve"> form must </w:t>
      </w:r>
      <w:proofErr w:type="gramStart"/>
      <w:r w:rsidRPr="007E4FDA">
        <w:t>be saved</w:t>
      </w:r>
      <w:proofErr w:type="gramEnd"/>
      <w:r w:rsidRPr="007E4FDA">
        <w:t xml:space="preserve"> to the company records management system and a copy placed on the respective crew member’s file.</w:t>
      </w:r>
    </w:p>
    <w:p w14:paraId="30C02C30" w14:textId="3BC45415" w:rsidR="007A0A55" w:rsidRDefault="007A0A55" w:rsidP="007A0A55">
      <w:r w:rsidRPr="002D4956">
        <w:rPr>
          <w:rStyle w:val="Authorinstruction"/>
        </w:rPr>
        <w:t>[Sample Aviation]</w:t>
      </w:r>
      <w:r w:rsidRPr="007E4FDA">
        <w:t xml:space="preserve"> training and checking records </w:t>
      </w:r>
      <w:proofErr w:type="gramStart"/>
      <w:r w:rsidRPr="007E4FDA">
        <w:t>are kept</w:t>
      </w:r>
      <w:proofErr w:type="gramEnd"/>
      <w:r w:rsidRPr="007E4FDA">
        <w:t xml:space="preserve"> in accordance with </w:t>
      </w:r>
      <w:r>
        <w:t>the exposition</w:t>
      </w:r>
      <w:r w:rsidR="00065EF6">
        <w:t>/</w:t>
      </w:r>
      <w:r>
        <w:t>operations manual.</w:t>
      </w:r>
    </w:p>
    <w:p w14:paraId="576BE81B" w14:textId="77777777" w:rsidR="007A0A55" w:rsidRPr="002D4956" w:rsidRDefault="007A0A55" w:rsidP="002D4956">
      <w:pPr>
        <w:pStyle w:val="normalafterlisttable"/>
        <w:rPr>
          <w:rStyle w:val="bold"/>
        </w:rPr>
      </w:pPr>
      <w:r w:rsidRPr="002D4956">
        <w:rPr>
          <w:rStyle w:val="bold"/>
        </w:rPr>
        <w:t>Personnel training and checking records</w:t>
      </w:r>
      <w:bookmarkStart w:id="90" w:name="_Toc155967977"/>
      <w:bookmarkEnd w:id="90"/>
    </w:p>
    <w:p w14:paraId="61B43643" w14:textId="77777777" w:rsidR="007A0A55" w:rsidRPr="000A073B" w:rsidRDefault="007A0A55" w:rsidP="007A0A55">
      <w:r w:rsidRPr="002D4956">
        <w:rPr>
          <w:rStyle w:val="Authorinstruction"/>
        </w:rPr>
        <w:t>[Sample Aviation]</w:t>
      </w:r>
      <w:r w:rsidRPr="000A073B">
        <w:t xml:space="preserve"> records </w:t>
      </w:r>
      <w:proofErr w:type="gramStart"/>
      <w:r w:rsidRPr="000A073B">
        <w:t>are kept</w:t>
      </w:r>
      <w:proofErr w:type="gramEnd"/>
      <w:r w:rsidRPr="000A073B">
        <w:t xml:space="preserve"> in accordance with the following:</w:t>
      </w:r>
      <w:bookmarkStart w:id="91" w:name="_Toc155967978"/>
      <w:bookmarkEnd w:id="91"/>
    </w:p>
    <w:p w14:paraId="59929C1A" w14:textId="35F10E4B" w:rsidR="007A0A55" w:rsidRPr="007A0A55" w:rsidRDefault="007A0A55" w:rsidP="002D4956">
      <w:pPr>
        <w:pStyle w:val="TableTitle"/>
      </w:pPr>
      <w:r w:rsidRPr="007A0A55">
        <w:t xml:space="preserve">Personnel training and checking record </w:t>
      </w:r>
    </w:p>
    <w:tbl>
      <w:tblPr>
        <w:tblStyle w:val="SD-MOStable"/>
        <w:tblW w:w="9351" w:type="dxa"/>
        <w:tblLook w:val="0620" w:firstRow="1" w:lastRow="0" w:firstColumn="0" w:lastColumn="0" w:noHBand="1" w:noVBand="1"/>
      </w:tblPr>
      <w:tblGrid>
        <w:gridCol w:w="4390"/>
        <w:gridCol w:w="1417"/>
        <w:gridCol w:w="1418"/>
        <w:gridCol w:w="2126"/>
      </w:tblGrid>
      <w:tr w:rsidR="007A0A55" w:rsidRPr="002D4956" w14:paraId="6512AF4B" w14:textId="77777777" w:rsidTr="002D4956">
        <w:trPr>
          <w:cnfStyle w:val="100000000000" w:firstRow="1" w:lastRow="0" w:firstColumn="0" w:lastColumn="0" w:oddVBand="0" w:evenVBand="0" w:oddHBand="0" w:evenHBand="0" w:firstRowFirstColumn="0" w:firstRowLastColumn="0" w:lastRowFirstColumn="0" w:lastRowLastColumn="0"/>
          <w:tblHeader/>
        </w:trPr>
        <w:tc>
          <w:tcPr>
            <w:tcW w:w="4390" w:type="dxa"/>
          </w:tcPr>
          <w:p w14:paraId="687B83A2" w14:textId="77777777" w:rsidR="007A0A55" w:rsidRPr="002D4956" w:rsidRDefault="007A0A55" w:rsidP="002D4956">
            <w:r w:rsidRPr="002D4956">
              <w:t>Type of record</w:t>
            </w:r>
            <w:bookmarkStart w:id="92" w:name="_Toc155967979"/>
            <w:bookmarkEnd w:id="92"/>
          </w:p>
        </w:tc>
        <w:tc>
          <w:tcPr>
            <w:tcW w:w="1417" w:type="dxa"/>
          </w:tcPr>
          <w:p w14:paraId="6575D729" w14:textId="77777777" w:rsidR="007A0A55" w:rsidRPr="002D4956" w:rsidRDefault="007A0A55" w:rsidP="002D4956">
            <w:r w:rsidRPr="002D4956">
              <w:t>Electronic</w:t>
            </w:r>
            <w:bookmarkStart w:id="93" w:name="_Toc155967980"/>
            <w:bookmarkEnd w:id="93"/>
          </w:p>
        </w:tc>
        <w:tc>
          <w:tcPr>
            <w:tcW w:w="1418" w:type="dxa"/>
          </w:tcPr>
          <w:p w14:paraId="74CC1CA7" w14:textId="77777777" w:rsidR="007A0A55" w:rsidRPr="002D4956" w:rsidRDefault="007A0A55" w:rsidP="002D4956">
            <w:r w:rsidRPr="002D4956">
              <w:t>Paper</w:t>
            </w:r>
            <w:bookmarkStart w:id="94" w:name="_Toc155967981"/>
            <w:bookmarkEnd w:id="94"/>
          </w:p>
        </w:tc>
        <w:tc>
          <w:tcPr>
            <w:tcW w:w="2126" w:type="dxa"/>
          </w:tcPr>
          <w:p w14:paraId="55742DED" w14:textId="77777777" w:rsidR="007A0A55" w:rsidRPr="002D4956" w:rsidRDefault="007A0A55" w:rsidP="002D4956">
            <w:r w:rsidRPr="002D4956">
              <w:t>Retention period</w:t>
            </w:r>
            <w:bookmarkStart w:id="95" w:name="_Toc155967982"/>
            <w:bookmarkEnd w:id="95"/>
          </w:p>
        </w:tc>
        <w:bookmarkStart w:id="96" w:name="_Toc155967983"/>
        <w:bookmarkEnd w:id="96"/>
      </w:tr>
      <w:tr w:rsidR="007A0A55" w:rsidRPr="000A073B" w14:paraId="1C68E8BD" w14:textId="77777777" w:rsidTr="002D4956">
        <w:tc>
          <w:tcPr>
            <w:tcW w:w="4390" w:type="dxa"/>
          </w:tcPr>
          <w:p w14:paraId="18DBB40E" w14:textId="77777777" w:rsidR="007A0A55" w:rsidRPr="007A0A55" w:rsidRDefault="007A0A55" w:rsidP="002D4956">
            <w:pPr>
              <w:pStyle w:val="Tabletext"/>
            </w:pPr>
            <w:r w:rsidRPr="000A073B">
              <w:t>Training and checking – flight crew</w:t>
            </w:r>
            <w:bookmarkStart w:id="97" w:name="_Toc155967984"/>
            <w:bookmarkEnd w:id="97"/>
          </w:p>
        </w:tc>
        <w:tc>
          <w:tcPr>
            <w:tcW w:w="1417" w:type="dxa"/>
          </w:tcPr>
          <w:p w14:paraId="3F972E77" w14:textId="77777777" w:rsidR="007A0A55" w:rsidRPr="000A073B" w:rsidRDefault="007A0A55" w:rsidP="002D4956">
            <w:pPr>
              <w:pStyle w:val="Tabletext"/>
            </w:pPr>
            <w:bookmarkStart w:id="98" w:name="_Toc155967985"/>
            <w:bookmarkEnd w:id="98"/>
          </w:p>
        </w:tc>
        <w:tc>
          <w:tcPr>
            <w:tcW w:w="1418" w:type="dxa"/>
          </w:tcPr>
          <w:p w14:paraId="25DE599B" w14:textId="77777777" w:rsidR="007A0A55" w:rsidRPr="000A073B" w:rsidRDefault="007A0A55" w:rsidP="002D4956">
            <w:pPr>
              <w:pStyle w:val="Tabletext"/>
            </w:pPr>
            <w:bookmarkStart w:id="99" w:name="_Toc155967986"/>
            <w:bookmarkEnd w:id="99"/>
          </w:p>
        </w:tc>
        <w:tc>
          <w:tcPr>
            <w:tcW w:w="2126" w:type="dxa"/>
          </w:tcPr>
          <w:p w14:paraId="5E2068FF" w14:textId="77777777" w:rsidR="007A0A55" w:rsidRPr="007A0A55" w:rsidRDefault="007A0A55" w:rsidP="002D4956">
            <w:pPr>
              <w:pStyle w:val="Tabletext"/>
            </w:pPr>
            <w:r w:rsidRPr="000A073B">
              <w:t>5 years</w:t>
            </w:r>
            <w:bookmarkStart w:id="100" w:name="_Toc155967987"/>
            <w:bookmarkEnd w:id="100"/>
          </w:p>
        </w:tc>
        <w:bookmarkStart w:id="101" w:name="_Toc155967988"/>
        <w:bookmarkEnd w:id="101"/>
      </w:tr>
      <w:tr w:rsidR="007A0A55" w:rsidRPr="000A073B" w14:paraId="018D806F" w14:textId="77777777" w:rsidTr="002D4956">
        <w:tc>
          <w:tcPr>
            <w:tcW w:w="4390" w:type="dxa"/>
          </w:tcPr>
          <w:p w14:paraId="7FB555ED" w14:textId="77777777" w:rsidR="007A0A55" w:rsidRPr="007A0A55" w:rsidRDefault="007A0A55" w:rsidP="002D4956">
            <w:pPr>
              <w:pStyle w:val="Tabletext"/>
            </w:pPr>
            <w:r w:rsidRPr="000A073B">
              <w:t>Training and checking – cabin crew</w:t>
            </w:r>
            <w:bookmarkStart w:id="102" w:name="_Toc155967989"/>
            <w:bookmarkEnd w:id="102"/>
          </w:p>
        </w:tc>
        <w:tc>
          <w:tcPr>
            <w:tcW w:w="1417" w:type="dxa"/>
          </w:tcPr>
          <w:p w14:paraId="6AAE58EF" w14:textId="77777777" w:rsidR="007A0A55" w:rsidRPr="000A073B" w:rsidRDefault="007A0A55" w:rsidP="002D4956">
            <w:pPr>
              <w:pStyle w:val="Tabletext"/>
            </w:pPr>
            <w:bookmarkStart w:id="103" w:name="_Toc155967990"/>
            <w:bookmarkEnd w:id="103"/>
          </w:p>
        </w:tc>
        <w:tc>
          <w:tcPr>
            <w:tcW w:w="1418" w:type="dxa"/>
          </w:tcPr>
          <w:p w14:paraId="3D96C222" w14:textId="77777777" w:rsidR="007A0A55" w:rsidRPr="000A073B" w:rsidRDefault="007A0A55" w:rsidP="002D4956">
            <w:pPr>
              <w:pStyle w:val="Tabletext"/>
            </w:pPr>
            <w:bookmarkStart w:id="104" w:name="_Toc155967991"/>
            <w:bookmarkEnd w:id="104"/>
          </w:p>
        </w:tc>
        <w:tc>
          <w:tcPr>
            <w:tcW w:w="2126" w:type="dxa"/>
          </w:tcPr>
          <w:p w14:paraId="5BA26F1D" w14:textId="77777777" w:rsidR="007A0A55" w:rsidRPr="007A0A55" w:rsidRDefault="007A0A55" w:rsidP="002D4956">
            <w:pPr>
              <w:pStyle w:val="Tabletext"/>
            </w:pPr>
            <w:r w:rsidRPr="000A073B">
              <w:t>1 year</w:t>
            </w:r>
            <w:bookmarkStart w:id="105" w:name="_Toc155967992"/>
            <w:bookmarkEnd w:id="105"/>
          </w:p>
        </w:tc>
        <w:bookmarkStart w:id="106" w:name="_Toc155967993"/>
        <w:bookmarkEnd w:id="106"/>
      </w:tr>
      <w:tr w:rsidR="007A0A55" w:rsidRPr="000A073B" w14:paraId="376F9D36" w14:textId="77777777" w:rsidTr="002D4956">
        <w:tc>
          <w:tcPr>
            <w:tcW w:w="4390" w:type="dxa"/>
          </w:tcPr>
          <w:p w14:paraId="2C84CE15" w14:textId="77777777" w:rsidR="007A0A55" w:rsidRPr="007A0A55" w:rsidRDefault="007A0A55" w:rsidP="002D4956">
            <w:pPr>
              <w:pStyle w:val="Tabletext"/>
            </w:pPr>
            <w:r w:rsidRPr="000A073B">
              <w:t>Training and checking – air crew</w:t>
            </w:r>
            <w:bookmarkStart w:id="107" w:name="_Toc155967994"/>
            <w:bookmarkEnd w:id="107"/>
          </w:p>
        </w:tc>
        <w:tc>
          <w:tcPr>
            <w:tcW w:w="1417" w:type="dxa"/>
          </w:tcPr>
          <w:p w14:paraId="7DE2D876" w14:textId="77777777" w:rsidR="007A0A55" w:rsidRPr="000A073B" w:rsidRDefault="007A0A55" w:rsidP="002D4956">
            <w:pPr>
              <w:pStyle w:val="Tabletext"/>
            </w:pPr>
            <w:bookmarkStart w:id="108" w:name="_Toc155967995"/>
            <w:bookmarkEnd w:id="108"/>
          </w:p>
        </w:tc>
        <w:tc>
          <w:tcPr>
            <w:tcW w:w="1418" w:type="dxa"/>
          </w:tcPr>
          <w:p w14:paraId="02973499" w14:textId="77777777" w:rsidR="007A0A55" w:rsidRPr="000A073B" w:rsidRDefault="007A0A55" w:rsidP="002D4956">
            <w:pPr>
              <w:pStyle w:val="Tabletext"/>
            </w:pPr>
            <w:bookmarkStart w:id="109" w:name="_Toc155967996"/>
            <w:bookmarkEnd w:id="109"/>
          </w:p>
        </w:tc>
        <w:tc>
          <w:tcPr>
            <w:tcW w:w="2126" w:type="dxa"/>
          </w:tcPr>
          <w:p w14:paraId="7DC987E7" w14:textId="77777777" w:rsidR="007A0A55" w:rsidRPr="007A0A55" w:rsidRDefault="007A0A55" w:rsidP="002D4956">
            <w:pPr>
              <w:pStyle w:val="Tabletext"/>
            </w:pPr>
            <w:r w:rsidRPr="000A073B">
              <w:t>5 years</w:t>
            </w:r>
            <w:bookmarkStart w:id="110" w:name="_Toc155967997"/>
            <w:bookmarkEnd w:id="110"/>
          </w:p>
        </w:tc>
        <w:bookmarkStart w:id="111" w:name="_Toc155967998"/>
        <w:bookmarkEnd w:id="111"/>
      </w:tr>
      <w:tr w:rsidR="007A0A55" w:rsidRPr="000A073B" w14:paraId="03FFDA3C" w14:textId="77777777" w:rsidTr="002D4956">
        <w:tc>
          <w:tcPr>
            <w:tcW w:w="4390" w:type="dxa"/>
          </w:tcPr>
          <w:p w14:paraId="4FEEE793" w14:textId="77777777" w:rsidR="007A0A55" w:rsidRPr="007A0A55" w:rsidRDefault="007A0A55" w:rsidP="002D4956">
            <w:pPr>
              <w:pStyle w:val="Tabletext"/>
            </w:pPr>
            <w:r w:rsidRPr="000A073B">
              <w:t xml:space="preserve">Training and </w:t>
            </w:r>
            <w:r w:rsidRPr="007A0A55">
              <w:t>checking – medical transport specialist</w:t>
            </w:r>
            <w:bookmarkStart w:id="112" w:name="_Toc155967999"/>
            <w:bookmarkEnd w:id="112"/>
          </w:p>
        </w:tc>
        <w:tc>
          <w:tcPr>
            <w:tcW w:w="1417" w:type="dxa"/>
          </w:tcPr>
          <w:p w14:paraId="1B36CCC5" w14:textId="77777777" w:rsidR="007A0A55" w:rsidRPr="000A073B" w:rsidRDefault="007A0A55" w:rsidP="002D4956">
            <w:pPr>
              <w:pStyle w:val="Tabletext"/>
            </w:pPr>
            <w:bookmarkStart w:id="113" w:name="_Toc155968000"/>
            <w:bookmarkEnd w:id="113"/>
          </w:p>
        </w:tc>
        <w:tc>
          <w:tcPr>
            <w:tcW w:w="1418" w:type="dxa"/>
          </w:tcPr>
          <w:p w14:paraId="205A574B" w14:textId="77777777" w:rsidR="007A0A55" w:rsidRPr="000A073B" w:rsidRDefault="007A0A55" w:rsidP="002D4956">
            <w:pPr>
              <w:pStyle w:val="Tabletext"/>
            </w:pPr>
            <w:bookmarkStart w:id="114" w:name="_Toc155968001"/>
            <w:bookmarkEnd w:id="114"/>
          </w:p>
        </w:tc>
        <w:tc>
          <w:tcPr>
            <w:tcW w:w="2126" w:type="dxa"/>
          </w:tcPr>
          <w:p w14:paraId="44D394CA" w14:textId="77777777" w:rsidR="007A0A55" w:rsidRPr="007A0A55" w:rsidRDefault="007A0A55" w:rsidP="002D4956">
            <w:pPr>
              <w:pStyle w:val="Tabletext"/>
            </w:pPr>
            <w:r w:rsidRPr="000A073B">
              <w:t>1 year</w:t>
            </w:r>
            <w:bookmarkStart w:id="115" w:name="_Toc155968002"/>
            <w:bookmarkEnd w:id="115"/>
          </w:p>
        </w:tc>
        <w:bookmarkStart w:id="116" w:name="_Toc155968003"/>
        <w:bookmarkEnd w:id="116"/>
      </w:tr>
      <w:tr w:rsidR="007A0A55" w:rsidRPr="000A073B" w14:paraId="75EDD000" w14:textId="77777777" w:rsidTr="002D4956">
        <w:tc>
          <w:tcPr>
            <w:tcW w:w="4390" w:type="dxa"/>
          </w:tcPr>
          <w:p w14:paraId="0963E2E7" w14:textId="77777777" w:rsidR="007A0A55" w:rsidRPr="007A0A55" w:rsidRDefault="007A0A55" w:rsidP="002D4956">
            <w:pPr>
              <w:pStyle w:val="Tabletext"/>
            </w:pPr>
            <w:r w:rsidRPr="000A073B">
              <w:t>Training and checking – ground support duties</w:t>
            </w:r>
            <w:bookmarkStart w:id="117" w:name="_Toc155968004"/>
            <w:bookmarkEnd w:id="117"/>
          </w:p>
        </w:tc>
        <w:tc>
          <w:tcPr>
            <w:tcW w:w="1417" w:type="dxa"/>
          </w:tcPr>
          <w:p w14:paraId="580466BF" w14:textId="77777777" w:rsidR="007A0A55" w:rsidRPr="000A073B" w:rsidRDefault="007A0A55" w:rsidP="002D4956">
            <w:pPr>
              <w:pStyle w:val="Tabletext"/>
            </w:pPr>
            <w:bookmarkStart w:id="118" w:name="_Toc155968005"/>
            <w:bookmarkEnd w:id="118"/>
          </w:p>
        </w:tc>
        <w:tc>
          <w:tcPr>
            <w:tcW w:w="1418" w:type="dxa"/>
          </w:tcPr>
          <w:p w14:paraId="3BE69B62" w14:textId="77777777" w:rsidR="007A0A55" w:rsidRPr="000A073B" w:rsidRDefault="007A0A55" w:rsidP="002D4956">
            <w:pPr>
              <w:pStyle w:val="Tabletext"/>
            </w:pPr>
            <w:bookmarkStart w:id="119" w:name="_Toc155968006"/>
            <w:bookmarkEnd w:id="119"/>
          </w:p>
        </w:tc>
        <w:tc>
          <w:tcPr>
            <w:tcW w:w="2126" w:type="dxa"/>
          </w:tcPr>
          <w:p w14:paraId="18E3CAF5" w14:textId="77777777" w:rsidR="007A0A55" w:rsidRPr="007A0A55" w:rsidRDefault="007A0A55" w:rsidP="002D4956">
            <w:pPr>
              <w:pStyle w:val="Tabletext"/>
            </w:pPr>
            <w:r w:rsidRPr="000A073B">
              <w:t>1 year</w:t>
            </w:r>
            <w:bookmarkStart w:id="120" w:name="_Toc155968007"/>
            <w:bookmarkEnd w:id="120"/>
          </w:p>
        </w:tc>
        <w:bookmarkStart w:id="121" w:name="_Toc155968008"/>
        <w:bookmarkEnd w:id="121"/>
      </w:tr>
      <w:tr w:rsidR="007A0A55" w:rsidRPr="000A073B" w14:paraId="31592FAF" w14:textId="77777777" w:rsidTr="002D4956">
        <w:tc>
          <w:tcPr>
            <w:tcW w:w="4390" w:type="dxa"/>
          </w:tcPr>
          <w:p w14:paraId="3F517647" w14:textId="77777777" w:rsidR="007A0A55" w:rsidRPr="007A0A55" w:rsidRDefault="007A0A55" w:rsidP="002D4956">
            <w:pPr>
              <w:pStyle w:val="Tabletext"/>
            </w:pPr>
            <w:r w:rsidRPr="000A073B">
              <w:t>Flight crew licence and medical (copy)</w:t>
            </w:r>
            <w:bookmarkStart w:id="122" w:name="_Toc155968009"/>
            <w:bookmarkEnd w:id="122"/>
          </w:p>
        </w:tc>
        <w:tc>
          <w:tcPr>
            <w:tcW w:w="1417" w:type="dxa"/>
          </w:tcPr>
          <w:p w14:paraId="33335963" w14:textId="77777777" w:rsidR="007A0A55" w:rsidRPr="000A073B" w:rsidRDefault="007A0A55" w:rsidP="002D4956">
            <w:pPr>
              <w:pStyle w:val="Tabletext"/>
            </w:pPr>
            <w:bookmarkStart w:id="123" w:name="_Toc155968010"/>
            <w:bookmarkEnd w:id="123"/>
          </w:p>
        </w:tc>
        <w:tc>
          <w:tcPr>
            <w:tcW w:w="1418" w:type="dxa"/>
          </w:tcPr>
          <w:p w14:paraId="53F8EB67" w14:textId="77777777" w:rsidR="007A0A55" w:rsidRPr="000A073B" w:rsidRDefault="007A0A55" w:rsidP="002D4956">
            <w:pPr>
              <w:pStyle w:val="Tabletext"/>
            </w:pPr>
            <w:bookmarkStart w:id="124" w:name="_Toc155968011"/>
            <w:bookmarkEnd w:id="124"/>
          </w:p>
        </w:tc>
        <w:tc>
          <w:tcPr>
            <w:tcW w:w="2126" w:type="dxa"/>
          </w:tcPr>
          <w:p w14:paraId="0F6BB05A" w14:textId="77777777" w:rsidR="007A0A55" w:rsidRPr="007A0A55" w:rsidRDefault="007A0A55" w:rsidP="002D4956">
            <w:pPr>
              <w:pStyle w:val="Tabletext"/>
            </w:pPr>
            <w:r w:rsidRPr="000A073B">
              <w:t xml:space="preserve">Period during which flight crew member is exercising privileges for </w:t>
            </w:r>
            <w:r w:rsidRPr="002D4956">
              <w:rPr>
                <w:rStyle w:val="Authorinstruction"/>
              </w:rPr>
              <w:t>[Sample Aviation]</w:t>
            </w:r>
            <w:r w:rsidRPr="007A0A55">
              <w:t>.</w:t>
            </w:r>
            <w:bookmarkStart w:id="125" w:name="_Toc155968012"/>
            <w:bookmarkEnd w:id="125"/>
          </w:p>
        </w:tc>
        <w:bookmarkStart w:id="126" w:name="_Toc155968013"/>
        <w:bookmarkEnd w:id="126"/>
      </w:tr>
    </w:tbl>
    <w:p w14:paraId="45870EE3" w14:textId="77777777" w:rsidR="007A0A55" w:rsidRDefault="007A0A55" w:rsidP="002D4956">
      <w:pPr>
        <w:pStyle w:val="Note"/>
      </w:pPr>
      <w:r w:rsidRPr="002D4956">
        <w:rPr>
          <w:rStyle w:val="bold"/>
        </w:rPr>
        <w:t>Note:</w:t>
      </w:r>
      <w:r w:rsidRPr="000A073B">
        <w:tab/>
        <w:t xml:space="preserve">The retention time is the period after the person ceases to be a member </w:t>
      </w:r>
      <w:r w:rsidRPr="002D4956">
        <w:rPr>
          <w:rStyle w:val="Authorinstruction"/>
          <w:color w:val="000000" w:themeColor="text1"/>
        </w:rPr>
        <w:t>of</w:t>
      </w:r>
      <w:r w:rsidRPr="002D4956">
        <w:rPr>
          <w:rStyle w:val="Authorinstruction"/>
        </w:rPr>
        <w:t xml:space="preserve"> [Sample Aviation]</w:t>
      </w:r>
      <w:r w:rsidRPr="000A073B">
        <w:t xml:space="preserve"> personnel</w:t>
      </w:r>
      <w:r w:rsidRPr="000A073B" w:rsidDel="00F12BF9">
        <w:t xml:space="preserve"> that the record </w:t>
      </w:r>
      <w:proofErr w:type="gramStart"/>
      <w:r w:rsidRPr="000A073B" w:rsidDel="00F12BF9">
        <w:t>is kept</w:t>
      </w:r>
      <w:proofErr w:type="gramEnd"/>
      <w:r w:rsidRPr="000A073B">
        <w:t>.</w:t>
      </w:r>
      <w:bookmarkStart w:id="127" w:name="_Toc155968014"/>
      <w:bookmarkEnd w:id="127"/>
    </w:p>
    <w:p w14:paraId="6952EAC9" w14:textId="77777777" w:rsidR="007A0A55" w:rsidRPr="002D4956" w:rsidRDefault="007A0A55" w:rsidP="002D4956">
      <w:pPr>
        <w:pStyle w:val="normalafterlisttable"/>
        <w:rPr>
          <w:rStyle w:val="bold"/>
        </w:rPr>
      </w:pPr>
      <w:r w:rsidRPr="002D4956">
        <w:rPr>
          <w:rStyle w:val="bold"/>
        </w:rPr>
        <w:t>Making records</w:t>
      </w:r>
      <w:bookmarkStart w:id="128" w:name="_Toc155968015"/>
      <w:bookmarkEnd w:id="128"/>
    </w:p>
    <w:p w14:paraId="2D06166F" w14:textId="77777777" w:rsidR="007A0A55" w:rsidRPr="006C4C8C" w:rsidRDefault="007A0A55" w:rsidP="007A0A55">
      <w:r>
        <w:t xml:space="preserve">Form </w:t>
      </w:r>
      <w:r w:rsidRPr="00EA5BED">
        <w:rPr>
          <w:rStyle w:val="Strong"/>
        </w:rPr>
        <w:t>A15 Personnel training and checking record</w:t>
      </w:r>
      <w:r w:rsidRPr="006C4C8C">
        <w:t xml:space="preserve"> is to </w:t>
      </w:r>
      <w:proofErr w:type="gramStart"/>
      <w:r w:rsidRPr="006C4C8C">
        <w:t>be completed</w:t>
      </w:r>
      <w:proofErr w:type="gramEnd"/>
      <w:r w:rsidRPr="006C4C8C">
        <w:t xml:space="preserve"> within 21 days after an employee carries out any training, checking or qualification activity. Records include specific information related to the activity undertaken, as well as the qualification/certificate or flying experience achieved.</w:t>
      </w:r>
      <w:bookmarkStart w:id="129" w:name="_Toc155968016"/>
      <w:bookmarkEnd w:id="129"/>
    </w:p>
    <w:p w14:paraId="5D976C00" w14:textId="77777777" w:rsidR="007A0A55" w:rsidRPr="006C4C8C" w:rsidRDefault="007A0A55" w:rsidP="007A0A55">
      <w:r w:rsidRPr="006C4C8C">
        <w:t xml:space="preserve">Records </w:t>
      </w:r>
      <w:r>
        <w:t xml:space="preserve">will </w:t>
      </w:r>
      <w:proofErr w:type="gramStart"/>
      <w:r>
        <w:t>be</w:t>
      </w:r>
      <w:r w:rsidRPr="006C4C8C">
        <w:t xml:space="preserve"> created</w:t>
      </w:r>
      <w:proofErr w:type="gramEnd"/>
      <w:r w:rsidRPr="006C4C8C">
        <w:t xml:space="preserve"> and retained </w:t>
      </w:r>
      <w:r>
        <w:t>for</w:t>
      </w:r>
      <w:r w:rsidRPr="006C4C8C">
        <w:t>:</w:t>
      </w:r>
      <w:bookmarkStart w:id="130" w:name="_Toc155968017"/>
      <w:bookmarkEnd w:id="130"/>
    </w:p>
    <w:p w14:paraId="15172760" w14:textId="77777777" w:rsidR="007A0A55" w:rsidRPr="006C4C8C" w:rsidRDefault="007A0A55" w:rsidP="007A0A55">
      <w:pPr>
        <w:pStyle w:val="ListBullet"/>
      </w:pPr>
      <w:r w:rsidRPr="006C4C8C">
        <w:t>training event</w:t>
      </w:r>
      <w:bookmarkStart w:id="131" w:name="_Toc155968018"/>
      <w:bookmarkEnd w:id="131"/>
      <w:r>
        <w:t>s</w:t>
      </w:r>
    </w:p>
    <w:p w14:paraId="344E4C84" w14:textId="77777777" w:rsidR="007A0A55" w:rsidRPr="006C4C8C" w:rsidRDefault="007A0A55" w:rsidP="007A0A55">
      <w:pPr>
        <w:pStyle w:val="ListBullet"/>
      </w:pPr>
      <w:r w:rsidRPr="006C4C8C">
        <w:t>check</w:t>
      </w:r>
      <w:r>
        <w:t>s</w:t>
      </w:r>
      <w:r w:rsidRPr="006C4C8C">
        <w:t>, flight test</w:t>
      </w:r>
      <w:r>
        <w:t>s</w:t>
      </w:r>
      <w:r w:rsidRPr="006C4C8C">
        <w:t>, flight review</w:t>
      </w:r>
      <w:r>
        <w:t>s</w:t>
      </w:r>
      <w:r w:rsidRPr="006C4C8C">
        <w:t xml:space="preserve"> </w:t>
      </w:r>
      <w:r w:rsidRPr="00F977FA" w:rsidDel="0058415E">
        <w:t xml:space="preserve">or </w:t>
      </w:r>
      <w:r w:rsidRPr="006C4C8C">
        <w:t>assessment</w:t>
      </w:r>
      <w:r>
        <w:t>s</w:t>
      </w:r>
      <w:r w:rsidRPr="006C4C8C">
        <w:t xml:space="preserve"> of competency</w:t>
      </w:r>
      <w:bookmarkStart w:id="132" w:name="_Toc155968019"/>
      <w:bookmarkEnd w:id="132"/>
    </w:p>
    <w:p w14:paraId="3ADA3819" w14:textId="77777777" w:rsidR="007A0A55" w:rsidRPr="006C4C8C" w:rsidRDefault="007A0A55" w:rsidP="007A0A55">
      <w:pPr>
        <w:pStyle w:val="ListBullet"/>
      </w:pPr>
      <w:r w:rsidRPr="006C4C8C">
        <w:t xml:space="preserve">attainment of any qualification </w:t>
      </w:r>
      <w:r w:rsidRPr="00F977FA">
        <w:t>or</w:t>
      </w:r>
      <w:r w:rsidRPr="006C4C8C">
        <w:t xml:space="preserve"> certificate as </w:t>
      </w:r>
      <w:bookmarkStart w:id="133" w:name="_Toc155968020"/>
      <w:bookmarkEnd w:id="133"/>
      <w:r>
        <w:t>required by the training and checking system</w:t>
      </w:r>
    </w:p>
    <w:p w14:paraId="60A6F03F" w14:textId="77777777" w:rsidR="007A0A55" w:rsidRPr="006C4C8C" w:rsidRDefault="007A0A55" w:rsidP="007A0A55">
      <w:pPr>
        <w:pStyle w:val="ListBullet"/>
      </w:pPr>
      <w:r w:rsidRPr="006C4C8C">
        <w:t xml:space="preserve">attainment of any flying experience that </w:t>
      </w:r>
      <w:proofErr w:type="gramStart"/>
      <w:r w:rsidRPr="006C4C8C">
        <w:t>is required</w:t>
      </w:r>
      <w:proofErr w:type="gramEnd"/>
      <w:r w:rsidRPr="006C4C8C">
        <w:t xml:space="preserve"> for the conduct of activities</w:t>
      </w:r>
      <w:bookmarkStart w:id="134" w:name="_Toc155968021"/>
      <w:bookmarkEnd w:id="134"/>
    </w:p>
    <w:p w14:paraId="7F5B8091" w14:textId="77777777" w:rsidR="007A0A55" w:rsidRPr="006C4C8C" w:rsidRDefault="007A0A55" w:rsidP="007A0A55">
      <w:pPr>
        <w:pStyle w:val="ListBullet"/>
      </w:pPr>
      <w:r w:rsidRPr="006C4C8C">
        <w:t>human factors principles or non-technical skills training</w:t>
      </w:r>
      <w:bookmarkStart w:id="135" w:name="_Toc155968022"/>
      <w:bookmarkEnd w:id="135"/>
    </w:p>
    <w:p w14:paraId="74603927" w14:textId="77777777" w:rsidR="007A0A55" w:rsidRDefault="007A0A55" w:rsidP="007A0A55">
      <w:pPr>
        <w:pStyle w:val="ListBullet"/>
      </w:pPr>
      <w:r w:rsidRPr="006C4C8C">
        <w:t>SMS training/education.</w:t>
      </w:r>
      <w:bookmarkStart w:id="136" w:name="_Toc155968023"/>
      <w:bookmarkEnd w:id="136"/>
    </w:p>
    <w:p w14:paraId="2A7D7E63" w14:textId="77777777" w:rsidR="007A0A55" w:rsidRPr="000A073B" w:rsidRDefault="007A0A55" w:rsidP="002D4956">
      <w:pPr>
        <w:pStyle w:val="normalafterlisttable"/>
        <w:rPr>
          <w:rStyle w:val="bold"/>
        </w:rPr>
      </w:pPr>
      <w:r w:rsidRPr="000A073B">
        <w:rPr>
          <w:rStyle w:val="bold"/>
        </w:rPr>
        <w:lastRenderedPageBreak/>
        <w:t>Availability of records</w:t>
      </w:r>
      <w:bookmarkStart w:id="137" w:name="_Toc155968024"/>
      <w:bookmarkEnd w:id="137"/>
    </w:p>
    <w:p w14:paraId="2B666120" w14:textId="77777777" w:rsidR="007A0A55" w:rsidRPr="006C4C8C" w:rsidRDefault="007A0A55" w:rsidP="007A0A55">
      <w:r w:rsidRPr="006C4C8C">
        <w:t>Personnel may review their own training and checking records at any time using secure access to the server.</w:t>
      </w:r>
      <w:bookmarkStart w:id="138" w:name="_Toc155968026"/>
      <w:bookmarkEnd w:id="138"/>
    </w:p>
    <w:p w14:paraId="11A8D534" w14:textId="77777777" w:rsidR="007A0A55" w:rsidRPr="006C4C8C" w:rsidRDefault="007A0A55" w:rsidP="007A0A55">
      <w:r w:rsidRPr="006C4C8C">
        <w:t xml:space="preserve">Requests from other operators for a copy of training and checking records may </w:t>
      </w:r>
      <w:proofErr w:type="gramStart"/>
      <w:r w:rsidRPr="006C4C8C">
        <w:t>be made</w:t>
      </w:r>
      <w:proofErr w:type="gramEnd"/>
      <w:r w:rsidRPr="006C4C8C">
        <w:t xml:space="preserve"> to </w:t>
      </w:r>
      <w:r w:rsidRPr="002D4956">
        <w:rPr>
          <w:rStyle w:val="Authorinstruction"/>
        </w:rPr>
        <w:t>[Sample Aviation]</w:t>
      </w:r>
      <w:r w:rsidRPr="006C4C8C">
        <w:t xml:space="preserve">. In this case, the HOFO will arrange for the requested documents to </w:t>
      </w:r>
      <w:proofErr w:type="gramStart"/>
      <w:r w:rsidRPr="006C4C8C">
        <w:t>be supplied</w:t>
      </w:r>
      <w:proofErr w:type="gramEnd"/>
      <w:r w:rsidRPr="006C4C8C">
        <w:t xml:space="preserve"> within </w:t>
      </w:r>
      <w:r>
        <w:t>7</w:t>
      </w:r>
      <w:r w:rsidRPr="006C4C8C">
        <w:t xml:space="preserve"> days provided that the employee has provided written approval for their release.</w:t>
      </w:r>
      <w:bookmarkStart w:id="139" w:name="_Toc155968027"/>
      <w:bookmarkEnd w:id="139"/>
    </w:p>
    <w:p w14:paraId="1507F7CC" w14:textId="77777777" w:rsidR="007A0A55" w:rsidRPr="007A0A55" w:rsidRDefault="007A0A55" w:rsidP="007A0A55">
      <w:pPr>
        <w:pStyle w:val="Heading3"/>
      </w:pPr>
      <w:bookmarkStart w:id="140" w:name="_Toc165291516"/>
      <w:bookmarkStart w:id="141" w:name="_Toc166167253"/>
      <w:bookmarkStart w:id="142" w:name="_Toc167958760"/>
      <w:r>
        <w:t xml:space="preserve">Tracking of recurrent training and </w:t>
      </w:r>
      <w:r w:rsidRPr="007A0A55">
        <w:t>or check due dates</w:t>
      </w:r>
      <w:bookmarkEnd w:id="140"/>
      <w:bookmarkEnd w:id="141"/>
      <w:bookmarkEnd w:id="142"/>
    </w:p>
    <w:p w14:paraId="6DBA00A8" w14:textId="77777777" w:rsidR="007A0A55" w:rsidRPr="002D4956" w:rsidRDefault="007A0A55" w:rsidP="000669A5">
      <w:pPr>
        <w:pStyle w:val="WarningBoxHeading"/>
        <w:rPr>
          <w:rStyle w:val="Strong"/>
          <w:b/>
          <w:bCs w:val="0"/>
        </w:rPr>
      </w:pPr>
      <w:r w:rsidRPr="002D4956">
        <w:rPr>
          <w:rStyle w:val="Strong"/>
          <w:b/>
          <w:bCs w:val="0"/>
        </w:rPr>
        <w:t>Sample text</w:t>
      </w:r>
    </w:p>
    <w:p w14:paraId="13B82C0A" w14:textId="77777777" w:rsidR="007A0A55" w:rsidRPr="007E4FDA" w:rsidRDefault="007A0A55" w:rsidP="007A0A55">
      <w:r w:rsidRPr="007E4FDA">
        <w:t xml:space="preserve">The </w:t>
      </w:r>
      <w:r>
        <w:t xml:space="preserve">trainer or </w:t>
      </w:r>
      <w:r w:rsidRPr="007E4FDA">
        <w:t>check</w:t>
      </w:r>
      <w:r>
        <w:t>er</w:t>
      </w:r>
      <w:r w:rsidRPr="007E4FDA">
        <w:t xml:space="preserve"> will enter the details of a successfully completed </w:t>
      </w:r>
      <w:r>
        <w:t xml:space="preserve">training and or </w:t>
      </w:r>
      <w:r w:rsidRPr="007E4FDA">
        <w:t>check</w:t>
      </w:r>
      <w:r>
        <w:t xml:space="preserve"> event</w:t>
      </w:r>
      <w:r w:rsidRPr="007E4FDA">
        <w:t xml:space="preserve"> into the records management system and </w:t>
      </w:r>
      <w:r>
        <w:t xml:space="preserve">will </w:t>
      </w:r>
      <w:r w:rsidRPr="007E4FDA">
        <w:t xml:space="preserve">update the due date for the next recurrent </w:t>
      </w:r>
      <w:r>
        <w:t xml:space="preserve">training and or </w:t>
      </w:r>
      <w:r w:rsidRPr="007E4FDA">
        <w:t xml:space="preserve">check </w:t>
      </w:r>
      <w:r>
        <w:t xml:space="preserve">event </w:t>
      </w:r>
      <w:r w:rsidRPr="007E4FDA">
        <w:t>as soon as possible after the completion of each check.</w:t>
      </w:r>
    </w:p>
    <w:p w14:paraId="1B7E2A9E" w14:textId="77777777" w:rsidR="007A0A55" w:rsidRDefault="007A0A55" w:rsidP="007A0A55">
      <w:r w:rsidRPr="007E4FDA">
        <w:t>Th</w:t>
      </w:r>
      <w:r>
        <w:t xml:space="preserve">e details of the completed training or successful check event </w:t>
      </w:r>
      <w:r w:rsidRPr="007E4FDA">
        <w:t xml:space="preserve">will also </w:t>
      </w:r>
      <w:proofErr w:type="gramStart"/>
      <w:r w:rsidRPr="007E4FDA">
        <w:t>be entered</w:t>
      </w:r>
      <w:proofErr w:type="gramEnd"/>
      <w:r w:rsidRPr="007E4FDA">
        <w:t xml:space="preserve"> into the rostering system to record the currency of each relevant </w:t>
      </w:r>
      <w:r>
        <w:t xml:space="preserve">training or </w:t>
      </w:r>
      <w:r w:rsidRPr="007E4FDA">
        <w:t xml:space="preserve">check </w:t>
      </w:r>
      <w:r>
        <w:t xml:space="preserve">event. </w:t>
      </w:r>
      <w:proofErr w:type="gramStart"/>
      <w:r>
        <w:t>Additionally</w:t>
      </w:r>
      <w:proofErr w:type="gramEnd"/>
      <w:r>
        <w:t xml:space="preserve"> the trainer or checker must</w:t>
      </w:r>
      <w:r w:rsidRPr="007E4FDA">
        <w:t xml:space="preserve"> provide </w:t>
      </w:r>
      <w:r>
        <w:t>(</w:t>
      </w:r>
      <w:r w:rsidRPr="007E4FDA">
        <w:t xml:space="preserve">at least 14 days prior to the </w:t>
      </w:r>
      <w:r>
        <w:t xml:space="preserve">recurrent training and or </w:t>
      </w:r>
      <w:r w:rsidRPr="007E4FDA">
        <w:t xml:space="preserve">check </w:t>
      </w:r>
      <w:r>
        <w:t xml:space="preserve">event </w:t>
      </w:r>
      <w:r w:rsidRPr="007E4FDA">
        <w:t>falling due</w:t>
      </w:r>
      <w:r>
        <w:t xml:space="preserve">) </w:t>
      </w:r>
      <w:r w:rsidRPr="007E4FDA">
        <w:t>an alert of the due date for a recurrent training or check event.</w:t>
      </w:r>
    </w:p>
    <w:p w14:paraId="52359E9A" w14:textId="7BBE29C9" w:rsidR="007A0A55" w:rsidRPr="007A0A55" w:rsidRDefault="007A0A55" w:rsidP="007A0A55">
      <w:pPr>
        <w:pStyle w:val="Heading3"/>
      </w:pPr>
      <w:bookmarkStart w:id="143" w:name="_Toc165291517"/>
      <w:bookmarkStart w:id="144" w:name="_Toc166167254"/>
      <w:bookmarkStart w:id="145" w:name="_Toc167958761"/>
      <w:r>
        <w:t>Management of contracted training and</w:t>
      </w:r>
      <w:r w:rsidR="00F26FC6">
        <w:t xml:space="preserve"> </w:t>
      </w:r>
      <w:r>
        <w:t>or checking</w:t>
      </w:r>
      <w:bookmarkEnd w:id="143"/>
      <w:bookmarkEnd w:id="144"/>
      <w:bookmarkEnd w:id="145"/>
    </w:p>
    <w:p w14:paraId="6E12646A" w14:textId="77777777" w:rsidR="007A0A55" w:rsidRPr="002D4956" w:rsidRDefault="007A0A55" w:rsidP="000669A5">
      <w:pPr>
        <w:pStyle w:val="WarningBoxHeading"/>
        <w:rPr>
          <w:rStyle w:val="Strong"/>
          <w:b/>
          <w:bCs w:val="0"/>
        </w:rPr>
      </w:pPr>
      <w:r w:rsidRPr="002D4956">
        <w:rPr>
          <w:rStyle w:val="Strong"/>
          <w:b/>
          <w:bCs w:val="0"/>
        </w:rPr>
        <w:t>Sample text</w:t>
      </w:r>
    </w:p>
    <w:p w14:paraId="52A33AFB" w14:textId="77777777" w:rsidR="007A0A55" w:rsidRPr="007E4FDA" w:rsidRDefault="007A0A55" w:rsidP="00E75CBE">
      <w:r w:rsidRPr="007E4FDA">
        <w:t xml:space="preserve">Prior to </w:t>
      </w:r>
      <w:proofErr w:type="gramStart"/>
      <w:r w:rsidRPr="007E4FDA">
        <w:t>entering into</w:t>
      </w:r>
      <w:proofErr w:type="gramEnd"/>
      <w:r w:rsidRPr="007E4FDA">
        <w:t xml:space="preserve"> a contract with a Part 142 operator, the HOTC will review the Part 142 operator’s AOC to confirm the proposed training and checking activity is authorised by CASA. When satisfied, the HOTC will liaise with the CEO to prepare a contract for the provision of training and checking services and record approved activities on </w:t>
      </w:r>
      <w:r w:rsidRPr="005416E9">
        <w:t xml:space="preserve">form </w:t>
      </w:r>
      <w:r w:rsidRPr="005416E9">
        <w:rPr>
          <w:rStyle w:val="bold"/>
        </w:rPr>
        <w:t>TC07B Part 142 listed contracted training and checking organisation</w:t>
      </w:r>
      <w:r>
        <w:t xml:space="preserve"> </w:t>
      </w:r>
      <w:r w:rsidRPr="00EA5BED">
        <w:rPr>
          <w:rStyle w:val="Strong"/>
        </w:rPr>
        <w:t>record</w:t>
      </w:r>
      <w:r w:rsidRPr="007E4FDA">
        <w:t>.</w:t>
      </w:r>
    </w:p>
    <w:p w14:paraId="5B1A8E6B" w14:textId="77777777" w:rsidR="007A0A55" w:rsidRPr="007E4FDA" w:rsidRDefault="007A0A55" w:rsidP="007A0A55">
      <w:r w:rsidRPr="007E4FDA">
        <w:t xml:space="preserve">Prior to any training or checking activity </w:t>
      </w:r>
      <w:proofErr w:type="gramStart"/>
      <w:r w:rsidRPr="007E4FDA">
        <w:t>being conducted</w:t>
      </w:r>
      <w:proofErr w:type="gramEnd"/>
      <w:r w:rsidRPr="007E4FDA">
        <w:t xml:space="preserve"> by a Part 142 operator, the HOTC will ensure the trainer or checker who will carry out the activity for </w:t>
      </w:r>
      <w:r w:rsidRPr="002D4956">
        <w:rPr>
          <w:rStyle w:val="Authorinstruction"/>
        </w:rPr>
        <w:t>[Sample Aviation]</w:t>
      </w:r>
      <w:r w:rsidRPr="007E4FDA">
        <w:t xml:space="preserve"> holds the appropriate Part 61 authorisations.</w:t>
      </w:r>
    </w:p>
    <w:p w14:paraId="24D6738B" w14:textId="77777777" w:rsidR="007A0A55" w:rsidRDefault="007A0A55" w:rsidP="007A0A55">
      <w:r w:rsidRPr="007E4FDA">
        <w:t>The HOTC will monitor the training and checking conduct and outputs as an ongoing requirement.</w:t>
      </w:r>
    </w:p>
    <w:p w14:paraId="521B58B6" w14:textId="17414A5A" w:rsidR="007A0A55" w:rsidRPr="007A0A55" w:rsidRDefault="007A0A55" w:rsidP="007A0A55">
      <w:pPr>
        <w:pStyle w:val="Heading3"/>
      </w:pPr>
      <w:bookmarkStart w:id="146" w:name="_Toc165291518"/>
      <w:bookmarkStart w:id="147" w:name="_Toc166167255"/>
      <w:bookmarkStart w:id="148" w:name="_Toc167958762"/>
      <w:r>
        <w:t>Training and competency of training and checking personnel</w:t>
      </w:r>
      <w:bookmarkEnd w:id="146"/>
      <w:bookmarkEnd w:id="147"/>
      <w:bookmarkEnd w:id="148"/>
    </w:p>
    <w:p w14:paraId="7E272750" w14:textId="77777777" w:rsidR="007A0A55" w:rsidRPr="007A0A55" w:rsidRDefault="007A0A55" w:rsidP="007A0A55">
      <w:pPr>
        <w:pStyle w:val="Heading4"/>
      </w:pPr>
      <w:r>
        <w:t>General</w:t>
      </w:r>
    </w:p>
    <w:p w14:paraId="3F1C292A" w14:textId="77777777" w:rsidR="007A0A55" w:rsidRPr="002D4956" w:rsidRDefault="007A0A55" w:rsidP="0067596C">
      <w:pPr>
        <w:pStyle w:val="WarningBoxHeading"/>
        <w:rPr>
          <w:rStyle w:val="Strong"/>
          <w:b/>
          <w:bCs w:val="0"/>
        </w:rPr>
      </w:pPr>
      <w:r w:rsidRPr="002D4956">
        <w:rPr>
          <w:rStyle w:val="Strong"/>
          <w:b/>
          <w:bCs w:val="0"/>
        </w:rPr>
        <w:t>Sample text</w:t>
      </w:r>
    </w:p>
    <w:p w14:paraId="366408E6" w14:textId="4955FC5B" w:rsidR="007A0A55" w:rsidRDefault="007A0A55" w:rsidP="007A0A55">
      <w:r w:rsidRPr="002D4956">
        <w:rPr>
          <w:rStyle w:val="Authorinstruction"/>
        </w:rPr>
        <w:t>[Sample Aviation]</w:t>
      </w:r>
      <w:r w:rsidRPr="008B32A4">
        <w:t xml:space="preserve"> may use employed flight crew or engage individuals specifically for the conduct of training and checking activities. Training and check </w:t>
      </w:r>
      <w:r>
        <w:t>flight crew members</w:t>
      </w:r>
      <w:r w:rsidRPr="008B32A4">
        <w:t xml:space="preserve"> who will not be conducting in</w:t>
      </w:r>
      <w:r w:rsidR="00494B4A">
        <w:noBreakHyphen/>
      </w:r>
      <w:r w:rsidRPr="008B32A4">
        <w:t xml:space="preserve">flight abnormal or emergency activities </w:t>
      </w:r>
      <w:r>
        <w:t>may</w:t>
      </w:r>
      <w:r w:rsidRPr="008B32A4">
        <w:t xml:space="preserve"> </w:t>
      </w:r>
      <w:proofErr w:type="gramStart"/>
      <w:r w:rsidRPr="008B32A4">
        <w:t>be selected</w:t>
      </w:r>
      <w:proofErr w:type="gramEnd"/>
      <w:r w:rsidRPr="008B32A4">
        <w:t xml:space="preserve"> by the HOTC from </w:t>
      </w:r>
      <w:r w:rsidRPr="002D4956">
        <w:rPr>
          <w:rStyle w:val="Authorinstruction"/>
        </w:rPr>
        <w:t>[Sample Aviation]</w:t>
      </w:r>
      <w:r w:rsidRPr="008B32A4">
        <w:t xml:space="preserve"> flight crew who have demonstrated above average knowledge, skills, and experience.</w:t>
      </w:r>
    </w:p>
    <w:p w14:paraId="36B634D3" w14:textId="77777777" w:rsidR="007A0A55" w:rsidRPr="008B32A4" w:rsidRDefault="007A0A55" w:rsidP="007A0A55">
      <w:pPr>
        <w:pStyle w:val="Note"/>
      </w:pPr>
      <w:r w:rsidRPr="002D4956">
        <w:rPr>
          <w:rStyle w:val="bold"/>
        </w:rPr>
        <w:lastRenderedPageBreak/>
        <w:t>Note:</w:t>
      </w:r>
      <w:r w:rsidRPr="007A0A55">
        <w:tab/>
      </w:r>
      <w:proofErr w:type="gramStart"/>
      <w:r w:rsidRPr="008B32A4">
        <w:t>The general emergency training and check of competency may also be conducted by air crew members or medical transport specialists</w:t>
      </w:r>
      <w:proofErr w:type="gramEnd"/>
      <w:r w:rsidRPr="008B32A4">
        <w:t xml:space="preserve">. </w:t>
      </w:r>
    </w:p>
    <w:p w14:paraId="07155142" w14:textId="02BEFE1D" w:rsidR="007A0A55" w:rsidRPr="008B32A4" w:rsidRDefault="007A0A55" w:rsidP="002D4956">
      <w:r w:rsidRPr="008B32A4">
        <w:t xml:space="preserve">All flight crew who will be conducting training and checking activities for </w:t>
      </w:r>
      <w:r w:rsidRPr="002D4956">
        <w:rPr>
          <w:rStyle w:val="Authorinstruction"/>
        </w:rPr>
        <w:t>[Sample Aviation]</w:t>
      </w:r>
      <w:r w:rsidRPr="008B32A4">
        <w:t xml:space="preserve"> will undergo training by persons with training experience and qualifications for the proposed task in accordance with the </w:t>
      </w:r>
      <w:r>
        <w:t xml:space="preserve">Training and checking pilot training course requirements </w:t>
      </w:r>
      <w:r w:rsidR="007704B8">
        <w:t>for specific tasks</w:t>
      </w:r>
      <w:r w:rsidR="007704B8" w:rsidRPr="008B32A4">
        <w:t xml:space="preserve"> </w:t>
      </w:r>
      <w:r w:rsidR="005E7835">
        <w:t xml:space="preserve">table </w:t>
      </w:r>
      <w:r w:rsidRPr="008B32A4">
        <w:t xml:space="preserve">below. </w:t>
      </w:r>
      <w:r>
        <w:t>T</w:t>
      </w:r>
      <w:r w:rsidRPr="008B32A4">
        <w:t>he HOTC will determine the level of training required to conduct the activity</w:t>
      </w:r>
      <w:r w:rsidRPr="00C30FD8">
        <w:t xml:space="preserve"> </w:t>
      </w:r>
      <w:r>
        <w:t xml:space="preserve">and </w:t>
      </w:r>
      <w:r w:rsidRPr="008B32A4">
        <w:t>use</w:t>
      </w:r>
      <w:r>
        <w:t>, if applicable,</w:t>
      </w:r>
      <w:r w:rsidRPr="008B32A4">
        <w:t xml:space="preserve"> the RPL process. The results of the training delivered to these individuals will </w:t>
      </w:r>
      <w:proofErr w:type="gramStart"/>
      <w:r w:rsidRPr="008B32A4">
        <w:t>be recorded</w:t>
      </w:r>
      <w:proofErr w:type="gramEnd"/>
      <w:r w:rsidRPr="008B32A4">
        <w:t xml:space="preserve"> on </w:t>
      </w:r>
      <w:r w:rsidRPr="002D4956">
        <w:t>form</w:t>
      </w:r>
      <w:r w:rsidRPr="000A073B">
        <w:rPr>
          <w:rStyle w:val="Emphasis"/>
        </w:rPr>
        <w:t xml:space="preserve"> </w:t>
      </w:r>
      <w:r w:rsidRPr="002D4956">
        <w:rPr>
          <w:rStyle w:val="bold"/>
        </w:rPr>
        <w:t>TC01 Flight crew member induction checklist</w:t>
      </w:r>
      <w:r w:rsidRPr="007A0A55">
        <w:t>.</w:t>
      </w:r>
    </w:p>
    <w:p w14:paraId="57DAF2D8" w14:textId="77777777" w:rsidR="007A0A55" w:rsidRPr="0004520A" w:rsidRDefault="007A0A55" w:rsidP="002D4956">
      <w:r>
        <w:t xml:space="preserve">The HOTC will ensure all individuals approved to carry out training and checking activities in accordance with this section </w:t>
      </w:r>
      <w:proofErr w:type="gramStart"/>
      <w:r>
        <w:t>are</w:t>
      </w:r>
      <w:r w:rsidRPr="0004520A">
        <w:t xml:space="preserve"> listed</w:t>
      </w:r>
      <w:proofErr w:type="gramEnd"/>
      <w:r w:rsidRPr="0004520A">
        <w:t xml:space="preserve"> on </w:t>
      </w:r>
      <w:r w:rsidRPr="002D4956">
        <w:t>form</w:t>
      </w:r>
      <w:r w:rsidRPr="00D7042D">
        <w:rPr>
          <w:rStyle w:val="Emphasis"/>
        </w:rPr>
        <w:t xml:space="preserve"> </w:t>
      </w:r>
      <w:r w:rsidRPr="002D4956">
        <w:rPr>
          <w:rStyle w:val="bold"/>
        </w:rPr>
        <w:t>TC07A Nomination form for training and checking personnel</w:t>
      </w:r>
      <w:r w:rsidRPr="0004520A">
        <w:t xml:space="preserve"> and </w:t>
      </w:r>
      <w:r>
        <w:t xml:space="preserve">if required, </w:t>
      </w:r>
      <w:r w:rsidRPr="0004520A">
        <w:t>nominated to CASA.</w:t>
      </w:r>
    </w:p>
    <w:p w14:paraId="05A32635" w14:textId="77777777" w:rsidR="007A0A55" w:rsidRPr="008B32A4" w:rsidRDefault="007A0A55" w:rsidP="007A0A55">
      <w:r>
        <w:t>Some i</w:t>
      </w:r>
      <w:r w:rsidRPr="008B32A4">
        <w:t xml:space="preserve">ndividuals </w:t>
      </w:r>
      <w:r>
        <w:t xml:space="preserve">used for training and checking duties may possess </w:t>
      </w:r>
      <w:r w:rsidRPr="008B32A4">
        <w:t>suitable qualifications and experience, including Part 61 qualifications and</w:t>
      </w:r>
      <w:r>
        <w:t xml:space="preserve"> </w:t>
      </w:r>
      <w:r w:rsidRPr="008B32A4">
        <w:t>or approvals</w:t>
      </w:r>
      <w:r>
        <w:t xml:space="preserve"> but </w:t>
      </w:r>
      <w:r w:rsidRPr="008B32A4">
        <w:t xml:space="preserve">may not meet all </w:t>
      </w:r>
      <w:r w:rsidRPr="002D4956">
        <w:rPr>
          <w:rStyle w:val="Authorinstruction"/>
        </w:rPr>
        <w:t>[Sample Aviation]</w:t>
      </w:r>
      <w:r w:rsidRPr="008B32A4">
        <w:t xml:space="preserve"> requirements to conduct air transport or aerial work flights. Such individuals will only be authorised to carry out in-flight training and checking activities on flights that are not air transport or aerial work.</w:t>
      </w:r>
    </w:p>
    <w:p w14:paraId="5EFD7BA5" w14:textId="2405EB30" w:rsidR="007A0A55" w:rsidRPr="00824811" w:rsidRDefault="007A0A55" w:rsidP="007A0A55">
      <w:r w:rsidRPr="00824811">
        <w:t xml:space="preserve">For in-flight activities, </w:t>
      </w:r>
      <w:r>
        <w:t xml:space="preserve">the HOTC shall verify that </w:t>
      </w:r>
      <w:r w:rsidRPr="00824811">
        <w:t xml:space="preserve">persons conducting training and checking </w:t>
      </w:r>
      <w:r>
        <w:t>hold the appropriate Part 61 qualifications and meet all recency requirements</w:t>
      </w:r>
      <w:r w:rsidRPr="00824811">
        <w:t xml:space="preserve"> to act as </w:t>
      </w:r>
      <w:r>
        <w:t xml:space="preserve">the </w:t>
      </w:r>
      <w:r w:rsidRPr="00824811">
        <w:t xml:space="preserve">PIC for the </w:t>
      </w:r>
      <w:r>
        <w:t xml:space="preserve">aircraft and the </w:t>
      </w:r>
      <w:r w:rsidRPr="00824811">
        <w:t xml:space="preserve">activity that is the subject of the training </w:t>
      </w:r>
      <w:r w:rsidR="00812D9C">
        <w:t xml:space="preserve">and </w:t>
      </w:r>
      <w:r w:rsidRPr="00824811">
        <w:t>or check.</w:t>
      </w:r>
    </w:p>
    <w:p w14:paraId="3D7D5237" w14:textId="77777777" w:rsidR="007A0A55" w:rsidRPr="008B32A4" w:rsidRDefault="007A0A55" w:rsidP="007A0A55">
      <w:r w:rsidRPr="008B32A4">
        <w:t xml:space="preserve">If the training or checking activity is to </w:t>
      </w:r>
      <w:proofErr w:type="gramStart"/>
      <w:r w:rsidRPr="008B32A4">
        <w:t>be carried</w:t>
      </w:r>
      <w:proofErr w:type="gramEnd"/>
      <w:r w:rsidRPr="008B32A4">
        <w:t xml:space="preserve"> out during a </w:t>
      </w:r>
      <w:r w:rsidRPr="002D4956">
        <w:rPr>
          <w:rStyle w:val="Authorinstruction"/>
        </w:rPr>
        <w:t>[Sample Aviation]</w:t>
      </w:r>
      <w:r w:rsidRPr="008B32A4">
        <w:t xml:space="preserve"> air transport or aerial work operation, the training or check pilot must meet </w:t>
      </w:r>
      <w:r w:rsidRPr="002D4956">
        <w:rPr>
          <w:rStyle w:val="Authorinstruction"/>
        </w:rPr>
        <w:t>[Sample Aviation]</w:t>
      </w:r>
      <w:r w:rsidRPr="008B32A4">
        <w:t>’s requirements to act as pilot</w:t>
      </w:r>
      <w:r>
        <w:t xml:space="preserve"> </w:t>
      </w:r>
      <w:r w:rsidRPr="008B32A4">
        <w:t>in</w:t>
      </w:r>
      <w:r>
        <w:t xml:space="preserve"> </w:t>
      </w:r>
      <w:r w:rsidRPr="008B32A4">
        <w:t>command for the flight, from the seat they will be occupying during the flight.</w:t>
      </w:r>
    </w:p>
    <w:p w14:paraId="0BC7E9B1" w14:textId="77777777" w:rsidR="007A0A55" w:rsidRDefault="007A0A55" w:rsidP="007A0A55">
      <w:r>
        <w:t>Training or check p</w:t>
      </w:r>
      <w:r w:rsidRPr="00366278">
        <w:t xml:space="preserve">ilots who will be </w:t>
      </w:r>
      <w:r>
        <w:t>carrying out</w:t>
      </w:r>
      <w:r w:rsidRPr="00366278">
        <w:t xml:space="preserve"> proficiency checks and conversion training involving abnormal and emergency procedure simulations must hold an FIR with current FPC, or FER with current EPC, endorsed for the required </w:t>
      </w:r>
      <w:r>
        <w:t>aircraft</w:t>
      </w:r>
      <w:r w:rsidRPr="00366278">
        <w:t xml:space="preserve"> class</w:t>
      </w:r>
      <w:r>
        <w:t xml:space="preserve"> or</w:t>
      </w:r>
      <w:r w:rsidRPr="00366278">
        <w:t xml:space="preserve"> type, and activity. The</w:t>
      </w:r>
      <w:r>
        <w:t xml:space="preserve"> training or check pilot </w:t>
      </w:r>
      <w:r w:rsidRPr="00366278">
        <w:t xml:space="preserve">must also comply with the guidance in </w:t>
      </w:r>
      <w:r>
        <w:t>section</w:t>
      </w:r>
      <w:r w:rsidRPr="00366278">
        <w:t xml:space="preserve"> </w:t>
      </w:r>
      <w:r>
        <w:t>Procedures for simulation of abnormal or emergency situations in-flight (1.2.1.14)</w:t>
      </w:r>
      <w:r w:rsidRPr="00366278">
        <w:t xml:space="preserve"> in relation to in-flight simulation of abnormal and emergency situations.</w:t>
      </w:r>
    </w:p>
    <w:p w14:paraId="0F5CD963" w14:textId="6EAC04E8" w:rsidR="007A0A55" w:rsidRPr="007A0A55" w:rsidRDefault="007A0A55" w:rsidP="002D4956">
      <w:pPr>
        <w:pStyle w:val="TableTitle"/>
      </w:pPr>
      <w:r w:rsidRPr="007A0A55">
        <w:t>Training and checking pilot training course requirements for specific tasks</w:t>
      </w:r>
    </w:p>
    <w:tbl>
      <w:tblPr>
        <w:tblStyle w:val="SD-MOStable"/>
        <w:tblW w:w="0" w:type="auto"/>
        <w:tblLook w:val="0620" w:firstRow="1" w:lastRow="0" w:firstColumn="0" w:lastColumn="0" w:noHBand="1" w:noVBand="1"/>
      </w:tblPr>
      <w:tblGrid>
        <w:gridCol w:w="3056"/>
        <w:gridCol w:w="3056"/>
        <w:gridCol w:w="3239"/>
      </w:tblGrid>
      <w:tr w:rsidR="007A0A55" w:rsidRPr="002D4956" w14:paraId="0FEE8D78" w14:textId="77777777" w:rsidTr="002D4956">
        <w:trPr>
          <w:cnfStyle w:val="100000000000" w:firstRow="1" w:lastRow="0" w:firstColumn="0" w:lastColumn="0" w:oddVBand="0" w:evenVBand="0" w:oddHBand="0" w:evenHBand="0" w:firstRowFirstColumn="0" w:firstRowLastColumn="0" w:lastRowFirstColumn="0" w:lastRowLastColumn="0"/>
        </w:trPr>
        <w:tc>
          <w:tcPr>
            <w:tcW w:w="3056" w:type="dxa"/>
          </w:tcPr>
          <w:p w14:paraId="780C5346" w14:textId="77777777" w:rsidR="007A0A55" w:rsidRPr="002D4956" w:rsidRDefault="007A0A55" w:rsidP="002D4956">
            <w:r w:rsidRPr="002D4956">
              <w:t>Task title</w:t>
            </w:r>
          </w:p>
        </w:tc>
        <w:tc>
          <w:tcPr>
            <w:tcW w:w="3056" w:type="dxa"/>
          </w:tcPr>
          <w:p w14:paraId="0BE399FF" w14:textId="77777777" w:rsidR="007A0A55" w:rsidRPr="002D4956" w:rsidRDefault="007A0A55" w:rsidP="002D4956">
            <w:r w:rsidRPr="002D4956">
              <w:t>Type of training/check event permitted</w:t>
            </w:r>
          </w:p>
        </w:tc>
        <w:tc>
          <w:tcPr>
            <w:tcW w:w="3239" w:type="dxa"/>
          </w:tcPr>
          <w:p w14:paraId="35977EF7" w14:textId="77777777" w:rsidR="007A0A55" w:rsidRPr="002D4956" w:rsidRDefault="007A0A55" w:rsidP="002D4956">
            <w:r w:rsidRPr="002D4956">
              <w:t>Training course requirement</w:t>
            </w:r>
          </w:p>
        </w:tc>
      </w:tr>
      <w:tr w:rsidR="007A0A55" w14:paraId="6DDF6909" w14:textId="77777777" w:rsidTr="002D4956">
        <w:tc>
          <w:tcPr>
            <w:tcW w:w="3056" w:type="dxa"/>
          </w:tcPr>
          <w:p w14:paraId="4DB5EFDD" w14:textId="77777777" w:rsidR="007A0A55" w:rsidRPr="007A0A55" w:rsidRDefault="007A0A55" w:rsidP="002D4956">
            <w:pPr>
              <w:pStyle w:val="Tabletext"/>
            </w:pPr>
            <w:r w:rsidRPr="008B32A4">
              <w:t>General emergency trainer and competency trainer and checker</w:t>
            </w:r>
          </w:p>
        </w:tc>
        <w:tc>
          <w:tcPr>
            <w:tcW w:w="3056" w:type="dxa"/>
          </w:tcPr>
          <w:p w14:paraId="57BFBEC3" w14:textId="77777777" w:rsidR="007A0A55" w:rsidRPr="007A0A55" w:rsidRDefault="007A0A55" w:rsidP="002D4956">
            <w:pPr>
              <w:pStyle w:val="Tabletext"/>
            </w:pPr>
            <w:r w:rsidRPr="008B32A4">
              <w:t>General emergency training and competency check</w:t>
            </w:r>
          </w:p>
        </w:tc>
        <w:tc>
          <w:tcPr>
            <w:tcW w:w="3239" w:type="dxa"/>
          </w:tcPr>
          <w:p w14:paraId="720611A2" w14:textId="77777777" w:rsidR="007A0A55" w:rsidRPr="007A0A55" w:rsidRDefault="007A0A55" w:rsidP="002D4956">
            <w:pPr>
              <w:pStyle w:val="Tabletext"/>
            </w:pPr>
            <w:r w:rsidRPr="008B32A4">
              <w:t>GC1</w:t>
            </w:r>
          </w:p>
        </w:tc>
      </w:tr>
      <w:tr w:rsidR="007A0A55" w14:paraId="1D65AD4F" w14:textId="77777777" w:rsidTr="002D4956">
        <w:tc>
          <w:tcPr>
            <w:tcW w:w="3056" w:type="dxa"/>
          </w:tcPr>
          <w:p w14:paraId="2ECD81C5" w14:textId="77777777" w:rsidR="007A0A55" w:rsidRPr="007A0A55" w:rsidRDefault="007A0A55" w:rsidP="002D4956">
            <w:pPr>
              <w:pStyle w:val="Tabletext"/>
            </w:pPr>
            <w:r w:rsidRPr="008B32A4">
              <w:t>Line training and check pilot</w:t>
            </w:r>
          </w:p>
        </w:tc>
        <w:tc>
          <w:tcPr>
            <w:tcW w:w="3056" w:type="dxa"/>
          </w:tcPr>
          <w:p w14:paraId="1CF83404" w14:textId="77777777" w:rsidR="007A0A55" w:rsidRDefault="007A0A55" w:rsidP="002D4956">
            <w:pPr>
              <w:pStyle w:val="Tabletext"/>
            </w:pPr>
            <w:r w:rsidRPr="008B32A4">
              <w:t xml:space="preserve">General </w:t>
            </w:r>
            <w:r w:rsidRPr="007A0A55">
              <w:t>emergency training and competency check.</w:t>
            </w:r>
          </w:p>
          <w:p w14:paraId="1EE13EFF" w14:textId="77777777" w:rsidR="007E4BE8" w:rsidRPr="00AE233F" w:rsidRDefault="007E4BE8" w:rsidP="002D4956">
            <w:pPr>
              <w:pStyle w:val="Tabletext"/>
              <w:rPr>
                <w:sz w:val="10"/>
                <w:szCs w:val="10"/>
              </w:rPr>
            </w:pPr>
          </w:p>
          <w:p w14:paraId="78F041EF" w14:textId="77777777" w:rsidR="007A0A55" w:rsidRDefault="007A0A55" w:rsidP="002D4956">
            <w:pPr>
              <w:pStyle w:val="Tabletext"/>
            </w:pPr>
            <w:r w:rsidRPr="008B32A4">
              <w:t>Supervised line flying, line training, new or inexperienced pilot training, conversion training, differences training, remedial training – normal operations only.</w:t>
            </w:r>
          </w:p>
          <w:p w14:paraId="6BFA4A02" w14:textId="77777777" w:rsidR="00AE233F" w:rsidRPr="00AE233F" w:rsidRDefault="00AE233F" w:rsidP="002D4956">
            <w:pPr>
              <w:pStyle w:val="Tabletext"/>
              <w:rPr>
                <w:sz w:val="10"/>
                <w:szCs w:val="10"/>
              </w:rPr>
            </w:pPr>
          </w:p>
          <w:p w14:paraId="341E6EC7" w14:textId="77777777" w:rsidR="007A0A55" w:rsidRPr="007A0A55" w:rsidRDefault="007A0A55" w:rsidP="002D4956">
            <w:pPr>
              <w:pStyle w:val="Tabletext"/>
            </w:pPr>
            <w:r w:rsidRPr="008B32A4">
              <w:t>Line check</w:t>
            </w:r>
            <w:r w:rsidRPr="007A0A55">
              <w:t xml:space="preserve"> - normal operations</w:t>
            </w:r>
          </w:p>
        </w:tc>
        <w:tc>
          <w:tcPr>
            <w:tcW w:w="3239" w:type="dxa"/>
          </w:tcPr>
          <w:p w14:paraId="0E8C9300" w14:textId="77777777" w:rsidR="007A0A55" w:rsidRPr="007A0A55" w:rsidRDefault="007A0A55" w:rsidP="002D4956">
            <w:pPr>
              <w:pStyle w:val="Tabletext"/>
            </w:pPr>
            <w:r w:rsidRPr="008B32A4">
              <w:t>GC1</w:t>
            </w:r>
          </w:p>
          <w:p w14:paraId="41F01E26" w14:textId="77777777" w:rsidR="007A0A55" w:rsidRPr="007A0A55" w:rsidRDefault="007A0A55" w:rsidP="002D4956">
            <w:pPr>
              <w:pStyle w:val="Tabletext"/>
            </w:pPr>
            <w:r w:rsidRPr="008B32A4">
              <w:t>LT1</w:t>
            </w:r>
          </w:p>
          <w:p w14:paraId="33C165A8" w14:textId="77777777" w:rsidR="007A0A55" w:rsidRPr="007A0A55" w:rsidRDefault="007A0A55" w:rsidP="002D4956">
            <w:pPr>
              <w:pStyle w:val="Tabletext"/>
            </w:pPr>
            <w:r w:rsidRPr="008B32A4">
              <w:t>LC1</w:t>
            </w:r>
          </w:p>
        </w:tc>
      </w:tr>
      <w:tr w:rsidR="007A0A55" w14:paraId="75E3D58A" w14:textId="77777777" w:rsidTr="002D4956">
        <w:tc>
          <w:tcPr>
            <w:tcW w:w="3056" w:type="dxa"/>
          </w:tcPr>
          <w:p w14:paraId="60B669EB" w14:textId="77777777" w:rsidR="007A0A55" w:rsidRPr="007A0A55" w:rsidRDefault="007A0A55" w:rsidP="002D4956">
            <w:pPr>
              <w:pStyle w:val="Tabletext"/>
            </w:pPr>
            <w:r w:rsidRPr="008B32A4">
              <w:t xml:space="preserve">Training and check pilot </w:t>
            </w:r>
            <w:r w:rsidRPr="007A0A55">
              <w:br/>
              <w:t>(Part 138)</w:t>
            </w:r>
          </w:p>
        </w:tc>
        <w:tc>
          <w:tcPr>
            <w:tcW w:w="3056" w:type="dxa"/>
          </w:tcPr>
          <w:p w14:paraId="510A3B61" w14:textId="77777777" w:rsidR="007A0A55" w:rsidRDefault="007A0A55" w:rsidP="002D4956">
            <w:pPr>
              <w:pStyle w:val="Tabletext"/>
            </w:pPr>
            <w:r w:rsidRPr="008B32A4">
              <w:t>General emergency training and competency check.</w:t>
            </w:r>
          </w:p>
          <w:p w14:paraId="4101FAED" w14:textId="77777777" w:rsidR="007E4BE8" w:rsidRPr="007E4BE8" w:rsidRDefault="007E4BE8" w:rsidP="002D4956">
            <w:pPr>
              <w:pStyle w:val="Tabletext"/>
              <w:rPr>
                <w:sz w:val="10"/>
                <w:szCs w:val="10"/>
              </w:rPr>
            </w:pPr>
          </w:p>
          <w:p w14:paraId="1094DE5E" w14:textId="77777777" w:rsidR="007A0A55" w:rsidRPr="007A0A55" w:rsidRDefault="007A0A55" w:rsidP="002D4956">
            <w:pPr>
              <w:pStyle w:val="Tabletext"/>
            </w:pPr>
            <w:r w:rsidRPr="008B32A4">
              <w:t xml:space="preserve">New or inexperienced pilot training conversion training, differences training, remedial training – normal operations only. </w:t>
            </w:r>
          </w:p>
        </w:tc>
        <w:tc>
          <w:tcPr>
            <w:tcW w:w="3239" w:type="dxa"/>
          </w:tcPr>
          <w:p w14:paraId="3A2385BB" w14:textId="77777777" w:rsidR="007A0A55" w:rsidRPr="007A0A55" w:rsidRDefault="007A0A55" w:rsidP="002D4956">
            <w:pPr>
              <w:pStyle w:val="Tabletext"/>
            </w:pPr>
            <w:r w:rsidRPr="008B32A4">
              <w:t>GC1</w:t>
            </w:r>
          </w:p>
          <w:p w14:paraId="7FCE18A4" w14:textId="0BC76AEB" w:rsidR="007A0A55" w:rsidRPr="007A0A55" w:rsidRDefault="007A0A55" w:rsidP="002D4956">
            <w:pPr>
              <w:pStyle w:val="Tabletext"/>
            </w:pPr>
            <w:r w:rsidRPr="008B32A4">
              <w:t>LT1</w:t>
            </w:r>
          </w:p>
          <w:p w14:paraId="2094573F" w14:textId="77777777" w:rsidR="007A0A55" w:rsidRPr="007A0A55" w:rsidRDefault="007A0A55" w:rsidP="002D4956">
            <w:pPr>
              <w:pStyle w:val="Tabletext"/>
            </w:pPr>
            <w:r w:rsidRPr="008B32A4">
              <w:t>LC1</w:t>
            </w:r>
          </w:p>
        </w:tc>
      </w:tr>
    </w:tbl>
    <w:p w14:paraId="4083FE2D" w14:textId="77777777" w:rsidR="007A0A55" w:rsidRPr="007A0A55" w:rsidRDefault="007A0A55" w:rsidP="007A0A55">
      <w:pPr>
        <w:pStyle w:val="Heading4"/>
      </w:pPr>
      <w:r>
        <w:lastRenderedPageBreak/>
        <w:t>Training</w:t>
      </w:r>
    </w:p>
    <w:p w14:paraId="22BAE5AE" w14:textId="77777777" w:rsidR="007A0A55" w:rsidRPr="002D4956" w:rsidRDefault="007A0A55" w:rsidP="0067596C">
      <w:pPr>
        <w:pStyle w:val="WarningBoxHeading"/>
        <w:rPr>
          <w:rStyle w:val="Strong"/>
          <w:b/>
          <w:bCs w:val="0"/>
        </w:rPr>
      </w:pPr>
      <w:r w:rsidRPr="002D4956">
        <w:rPr>
          <w:rStyle w:val="Strong"/>
          <w:b/>
          <w:bCs w:val="0"/>
        </w:rPr>
        <w:t>Sample text</w:t>
      </w:r>
    </w:p>
    <w:p w14:paraId="770A1C2C" w14:textId="77777777" w:rsidR="007A0A55" w:rsidRPr="009037EB" w:rsidRDefault="007A0A55" w:rsidP="007A0A55">
      <w:r w:rsidRPr="009037EB">
        <w:t>A suitably qualified trainer will deliver the GC1, LT1 and LC1 training courses. Alternatively, the HOTC will engage a suitable Part 141 or 142 organisation to carry out the training of training and checking pilot candidates.</w:t>
      </w:r>
    </w:p>
    <w:p w14:paraId="59E7CDA0" w14:textId="77777777" w:rsidR="007A0A55" w:rsidRDefault="007A0A55" w:rsidP="007A0A55">
      <w:r w:rsidRPr="009037EB">
        <w:t>Suitably qualified trainers are individuals with previous experience in training flight instructors or examiners, or experienced training and checking pilots.</w:t>
      </w:r>
    </w:p>
    <w:p w14:paraId="2CC866E4" w14:textId="77777777" w:rsidR="007A0A55" w:rsidRPr="007A0A55" w:rsidRDefault="007A0A55" w:rsidP="007A0A55">
      <w:pPr>
        <w:pStyle w:val="Heading4"/>
      </w:pPr>
      <w:r>
        <w:t>Training syllabi for training of training and checking personnel</w:t>
      </w:r>
    </w:p>
    <w:p w14:paraId="1F2004A8" w14:textId="77777777" w:rsidR="007A0A55" w:rsidRPr="002D4956" w:rsidRDefault="007A0A55" w:rsidP="0067596C">
      <w:pPr>
        <w:pStyle w:val="WarningBoxHeading"/>
        <w:rPr>
          <w:rStyle w:val="Strong"/>
          <w:b/>
          <w:bCs w:val="0"/>
        </w:rPr>
      </w:pPr>
      <w:r w:rsidRPr="002D4956">
        <w:rPr>
          <w:rStyle w:val="Strong"/>
          <w:b/>
          <w:bCs w:val="0"/>
        </w:rPr>
        <w:t>Sample text</w:t>
      </w:r>
    </w:p>
    <w:p w14:paraId="2A5F73FB" w14:textId="77777777" w:rsidR="007A0A55" w:rsidRDefault="007A0A55" w:rsidP="007A0A55">
      <w:r w:rsidRPr="009037EB">
        <w:t xml:space="preserve">Training syllabi and course report forms detailing the specific training requirements for GC1, LT1 and LC1 are in </w:t>
      </w:r>
      <w:r>
        <w:t>the section Forms (1.3)</w:t>
      </w:r>
      <w:r w:rsidRPr="009037EB">
        <w:t>. The HOTC will approve each candidate on the completed form and save it to the flight crew member’s records.</w:t>
      </w:r>
    </w:p>
    <w:p w14:paraId="2AF11A95" w14:textId="77777777" w:rsidR="007A0A55" w:rsidRPr="007A0A55" w:rsidRDefault="007A0A55" w:rsidP="007A0A55">
      <w:pPr>
        <w:pStyle w:val="Heading4"/>
      </w:pPr>
      <w:r>
        <w:t xml:space="preserve">Recurrent checking of training </w:t>
      </w:r>
      <w:r w:rsidRPr="007A0A55">
        <w:t>and checking personnel</w:t>
      </w:r>
    </w:p>
    <w:p w14:paraId="7E959B05" w14:textId="77777777" w:rsidR="007A0A55" w:rsidRPr="002D4956" w:rsidRDefault="007A0A55" w:rsidP="0067596C">
      <w:pPr>
        <w:pStyle w:val="WarningBoxHeading"/>
        <w:rPr>
          <w:rStyle w:val="Strong"/>
          <w:b/>
          <w:bCs w:val="0"/>
        </w:rPr>
      </w:pPr>
      <w:r w:rsidRPr="002D4956">
        <w:rPr>
          <w:rStyle w:val="Strong"/>
          <w:b/>
          <w:bCs w:val="0"/>
        </w:rPr>
        <w:t>Sample text</w:t>
      </w:r>
    </w:p>
    <w:p w14:paraId="4C69074D" w14:textId="77777777" w:rsidR="007A0A55" w:rsidRDefault="007A0A55" w:rsidP="007A0A55">
      <w:r>
        <w:t xml:space="preserve">The HOTC, or a check pilot nominated by the HOTC, will carry out at least every 12 months, a check of competency of each </w:t>
      </w:r>
      <w:r w:rsidRPr="002D4956">
        <w:rPr>
          <w:rStyle w:val="Authorinstruction"/>
        </w:rPr>
        <w:t>[Sample Aviation]</w:t>
      </w:r>
      <w:r>
        <w:t xml:space="preserve"> training and or check pilot in a sample of the roles they are authorised to conduct. The check include</w:t>
      </w:r>
      <w:r w:rsidDel="00940B88">
        <w:t>s</w:t>
      </w:r>
      <w:r>
        <w:t>, at least:</w:t>
      </w:r>
    </w:p>
    <w:p w14:paraId="7449F1CE" w14:textId="77777777" w:rsidR="007A0A55" w:rsidRDefault="007A0A55" w:rsidP="007A0A55">
      <w:pPr>
        <w:pStyle w:val="ListBullet"/>
      </w:pPr>
      <w:r>
        <w:t>a ground component verifying continued knowledge of current training and checking documentation, forms and syllabi</w:t>
      </w:r>
    </w:p>
    <w:p w14:paraId="53CE6E0F" w14:textId="77777777" w:rsidR="007A0A55" w:rsidRDefault="007A0A55" w:rsidP="007A0A55">
      <w:pPr>
        <w:pStyle w:val="ListBullet"/>
      </w:pPr>
      <w:r>
        <w:t>knowledge and application of record-keeping processes</w:t>
      </w:r>
    </w:p>
    <w:p w14:paraId="316129F7" w14:textId="77777777" w:rsidR="007A0A55" w:rsidRDefault="007A0A55" w:rsidP="007A0A55">
      <w:pPr>
        <w:pStyle w:val="ListBullet"/>
      </w:pPr>
      <w:r>
        <w:t>one observation of the ground component of a training course or check</w:t>
      </w:r>
    </w:p>
    <w:p w14:paraId="7793AD83" w14:textId="77777777" w:rsidR="007A0A55" w:rsidRDefault="007A0A55" w:rsidP="007A0A55">
      <w:pPr>
        <w:pStyle w:val="ListBullet"/>
      </w:pPr>
      <w:r>
        <w:t>one in-flight observation of a training session or check.</w:t>
      </w:r>
    </w:p>
    <w:p w14:paraId="7774710C" w14:textId="77777777" w:rsidR="007A0A55" w:rsidRPr="007A0A55" w:rsidRDefault="007A0A55" w:rsidP="007A0A55">
      <w:pPr>
        <w:pStyle w:val="Heading3"/>
      </w:pPr>
      <w:bookmarkStart w:id="149" w:name="_Toc155968031"/>
      <w:bookmarkStart w:id="150" w:name="_Toc165291519"/>
      <w:bookmarkStart w:id="151" w:name="_Toc166167256"/>
      <w:bookmarkStart w:id="152" w:name="_Toc167958763"/>
      <w:bookmarkEnd w:id="149"/>
      <w:r>
        <w:t xml:space="preserve">Training and competency of training and checking personnel </w:t>
      </w:r>
      <w:r w:rsidRPr="007A0A55">
        <w:t>– ACM and MTS</w:t>
      </w:r>
      <w:bookmarkEnd w:id="150"/>
      <w:bookmarkEnd w:id="151"/>
      <w:bookmarkEnd w:id="152"/>
    </w:p>
    <w:p w14:paraId="4921E04E" w14:textId="77777777" w:rsidR="007A0A55" w:rsidRPr="007A0A55" w:rsidRDefault="007A0A55" w:rsidP="007A0A55">
      <w:pPr>
        <w:pStyle w:val="Heading4"/>
      </w:pPr>
      <w:r>
        <w:t>General</w:t>
      </w:r>
    </w:p>
    <w:p w14:paraId="33A6EF6C" w14:textId="77777777" w:rsidR="007A0A55" w:rsidRPr="002D4956" w:rsidRDefault="007A0A55" w:rsidP="0067596C">
      <w:pPr>
        <w:pStyle w:val="WarningBoxHeading"/>
        <w:rPr>
          <w:rStyle w:val="Strong"/>
          <w:b/>
          <w:bCs w:val="0"/>
        </w:rPr>
      </w:pPr>
      <w:r w:rsidRPr="002D4956">
        <w:rPr>
          <w:rStyle w:val="Strong"/>
          <w:b/>
          <w:bCs w:val="0"/>
        </w:rPr>
        <w:t>Sample text</w:t>
      </w:r>
    </w:p>
    <w:p w14:paraId="263BC8F8" w14:textId="77777777" w:rsidR="007A0A55" w:rsidRDefault="007A0A55" w:rsidP="007A0A55">
      <w:r w:rsidRPr="002D4956">
        <w:rPr>
          <w:rStyle w:val="Authorinstruction"/>
        </w:rPr>
        <w:t>[Sample Aviation]</w:t>
      </w:r>
      <w:r w:rsidRPr="002D5E6C">
        <w:t xml:space="preserve"> may use permanently employed personnel or engage individuals on </w:t>
      </w:r>
      <w:r>
        <w:t>a</w:t>
      </w:r>
      <w:r w:rsidRPr="002D5E6C">
        <w:t xml:space="preserve"> part</w:t>
      </w:r>
      <w:r>
        <w:t>-</w:t>
      </w:r>
      <w:r w:rsidRPr="002D5E6C">
        <w:t>time, temporary</w:t>
      </w:r>
      <w:r w:rsidRPr="00AE6E0B">
        <w:t xml:space="preserve"> or contract basis to conduct training and checking activities. Trainers and checkers will </w:t>
      </w:r>
      <w:proofErr w:type="gramStart"/>
      <w:r w:rsidRPr="00AE6E0B">
        <w:t>be selected</w:t>
      </w:r>
      <w:proofErr w:type="gramEnd"/>
      <w:r w:rsidRPr="00AE6E0B">
        <w:t xml:space="preserve"> by the HOTC from employees who have demonstrated above average knowledge, skills, and experience taking advice from the ACM supervisor or MTS supervisor within </w:t>
      </w:r>
      <w:r w:rsidRPr="002D4956">
        <w:rPr>
          <w:rStyle w:val="Authorinstruction"/>
        </w:rPr>
        <w:t>[Sample Aviation]</w:t>
      </w:r>
      <w:r w:rsidRPr="00AE6E0B">
        <w:t>.</w:t>
      </w:r>
    </w:p>
    <w:p w14:paraId="5E99978D" w14:textId="77777777" w:rsidR="007A0A55" w:rsidRPr="007A0A55" w:rsidRDefault="007A0A55" w:rsidP="007A0A55">
      <w:pPr>
        <w:pStyle w:val="Heading4"/>
      </w:pPr>
      <w:r>
        <w:lastRenderedPageBreak/>
        <w:t>Training</w:t>
      </w:r>
    </w:p>
    <w:p w14:paraId="4557E4AC" w14:textId="77777777" w:rsidR="007A0A55" w:rsidRPr="002D4956" w:rsidRDefault="007A0A55" w:rsidP="0067596C">
      <w:pPr>
        <w:pStyle w:val="WarningBoxHeading"/>
        <w:rPr>
          <w:rStyle w:val="Strong"/>
          <w:b/>
          <w:bCs w:val="0"/>
        </w:rPr>
      </w:pPr>
      <w:r w:rsidRPr="002D4956">
        <w:rPr>
          <w:rStyle w:val="Strong"/>
          <w:b/>
          <w:bCs w:val="0"/>
        </w:rPr>
        <w:t>Sample text</w:t>
      </w:r>
    </w:p>
    <w:p w14:paraId="57EC7C44" w14:textId="77777777" w:rsidR="007A0A55" w:rsidRPr="009037EB" w:rsidRDefault="007A0A55" w:rsidP="007A0A55">
      <w:r w:rsidRPr="009037EB">
        <w:t xml:space="preserve">All individuals who will be conducting training and checking activities for </w:t>
      </w:r>
      <w:r w:rsidRPr="002D4956">
        <w:rPr>
          <w:rStyle w:val="Authorinstruction"/>
        </w:rPr>
        <w:t>[Sample Aviation]</w:t>
      </w:r>
      <w:r w:rsidRPr="009037EB">
        <w:t xml:space="preserve"> will undergo training by persons with training experience and qualifications for the proposed task.</w:t>
      </w:r>
    </w:p>
    <w:p w14:paraId="2668181E" w14:textId="77777777" w:rsidR="007A0A55" w:rsidRPr="009037EB" w:rsidRDefault="007A0A55" w:rsidP="007A0A55">
      <w:r w:rsidRPr="009037EB">
        <w:t xml:space="preserve">Suitably qualified trainers are individuals with previous experience in training air crew members or medical transport specialists, or experienced </w:t>
      </w:r>
      <w:r w:rsidRPr="002D4956">
        <w:rPr>
          <w:rStyle w:val="Authorinstruction"/>
        </w:rPr>
        <w:t>[Sample Aviation]</w:t>
      </w:r>
      <w:r w:rsidRPr="009037EB">
        <w:t xml:space="preserve"> training and check air crew members and medical transport specialists.</w:t>
      </w:r>
    </w:p>
    <w:p w14:paraId="02720175" w14:textId="77777777" w:rsidR="007A0A55" w:rsidRPr="009037EB" w:rsidRDefault="007A0A55" w:rsidP="007A0A55">
      <w:r w:rsidRPr="009037EB">
        <w:t>For individuals who are employed on a part</w:t>
      </w:r>
      <w:r>
        <w:t>-</w:t>
      </w:r>
      <w:r w:rsidRPr="009037EB">
        <w:t>time, temporary or contract basis, the HOTC may use the RPL process to determine the level of training required to conduct the activity.</w:t>
      </w:r>
    </w:p>
    <w:p w14:paraId="6AAE8EB6" w14:textId="77777777" w:rsidR="007A0A55" w:rsidRDefault="007A0A55" w:rsidP="002D4956">
      <w:r w:rsidRPr="009037EB">
        <w:t>Induction of part</w:t>
      </w:r>
      <w:r>
        <w:t>-</w:t>
      </w:r>
      <w:r w:rsidRPr="009037EB">
        <w:t xml:space="preserve">time, temporary and contract trainers or checkers will </w:t>
      </w:r>
      <w:proofErr w:type="gramStart"/>
      <w:r w:rsidRPr="009037EB">
        <w:t>be recorded</w:t>
      </w:r>
      <w:proofErr w:type="gramEnd"/>
      <w:r w:rsidRPr="009037EB">
        <w:t xml:space="preserve"> using </w:t>
      </w:r>
      <w:r w:rsidRPr="002D4956">
        <w:t>form</w:t>
      </w:r>
      <w:r w:rsidRPr="00AE6E0B">
        <w:rPr>
          <w:rStyle w:val="Emphasis"/>
        </w:rPr>
        <w:t xml:space="preserve"> </w:t>
      </w:r>
      <w:r w:rsidRPr="002D4956">
        <w:rPr>
          <w:rStyle w:val="bold"/>
        </w:rPr>
        <w:t>TC01 Flight crew member induction checklist</w:t>
      </w:r>
      <w:r w:rsidRPr="009037EB">
        <w:t>.</w:t>
      </w:r>
    </w:p>
    <w:p w14:paraId="45A5D893" w14:textId="77777777" w:rsidR="007A0A55" w:rsidRPr="007A0A55" w:rsidRDefault="007A0A55" w:rsidP="007A0A55">
      <w:pPr>
        <w:pStyle w:val="Heading4"/>
      </w:pPr>
      <w:r>
        <w:t>Training syllabi for training of training and checking personnel</w:t>
      </w:r>
    </w:p>
    <w:p w14:paraId="067264EF" w14:textId="77777777" w:rsidR="007A0A55" w:rsidRPr="002D4956" w:rsidRDefault="007A0A55" w:rsidP="00E608D7">
      <w:pPr>
        <w:pStyle w:val="WarningBoxHeading"/>
        <w:rPr>
          <w:rStyle w:val="Strong"/>
          <w:b/>
          <w:bCs w:val="0"/>
        </w:rPr>
      </w:pPr>
      <w:r w:rsidRPr="002D4956">
        <w:rPr>
          <w:rStyle w:val="Strong"/>
          <w:b/>
          <w:bCs w:val="0"/>
        </w:rPr>
        <w:t>Sample text</w:t>
      </w:r>
    </w:p>
    <w:p w14:paraId="6D96DD05" w14:textId="77777777" w:rsidR="007A0A55" w:rsidRPr="001D636E" w:rsidRDefault="007A0A55" w:rsidP="00F666ED">
      <w:r w:rsidRPr="001D636E">
        <w:t>Individuals who conduct air crew member training and</w:t>
      </w:r>
      <w:r>
        <w:t xml:space="preserve"> </w:t>
      </w:r>
      <w:r w:rsidRPr="001D636E">
        <w:t>or checking, or medical transport specialist training and</w:t>
      </w:r>
      <w:r>
        <w:t xml:space="preserve"> </w:t>
      </w:r>
      <w:r w:rsidRPr="001D636E">
        <w:t xml:space="preserve">or checking, must have completed training in accordance with the syllabi in </w:t>
      </w:r>
      <w:r>
        <w:t xml:space="preserve">either </w:t>
      </w:r>
      <w:r w:rsidRPr="002D4956">
        <w:t>form</w:t>
      </w:r>
      <w:r w:rsidRPr="00AE6E0B">
        <w:rPr>
          <w:rStyle w:val="Emphasis"/>
        </w:rPr>
        <w:t xml:space="preserve"> </w:t>
      </w:r>
      <w:r w:rsidRPr="002D4956">
        <w:rPr>
          <w:rStyle w:val="bold"/>
        </w:rPr>
        <w:t xml:space="preserve">AC/MT1 ACM/MTS trainer training record </w:t>
      </w:r>
      <w:r w:rsidRPr="009A2A44">
        <w:t>or</w:t>
      </w:r>
      <w:r w:rsidRPr="008627A7">
        <w:t xml:space="preserve"> </w:t>
      </w:r>
      <w:r w:rsidRPr="002D4956">
        <w:rPr>
          <w:rStyle w:val="bold"/>
        </w:rPr>
        <w:t>AC/MT2 ACM/MTS checker training record</w:t>
      </w:r>
      <w:r w:rsidRPr="001D636E">
        <w:t>.</w:t>
      </w:r>
    </w:p>
    <w:p w14:paraId="4FA9EB7F" w14:textId="77777777" w:rsidR="007A0A55" w:rsidRPr="007A0A55" w:rsidRDefault="007A0A55" w:rsidP="007A0A55">
      <w:pPr>
        <w:pStyle w:val="Heading4"/>
      </w:pPr>
      <w:r>
        <w:t xml:space="preserve">Recurrent checking of training </w:t>
      </w:r>
      <w:r w:rsidRPr="007A0A55">
        <w:t>and checking personnel</w:t>
      </w:r>
    </w:p>
    <w:p w14:paraId="44BC4985" w14:textId="77777777" w:rsidR="007A0A55" w:rsidRPr="002D4956" w:rsidRDefault="007A0A55" w:rsidP="00E608D7">
      <w:pPr>
        <w:pStyle w:val="WarningBoxHeading"/>
        <w:rPr>
          <w:rStyle w:val="Strong"/>
          <w:b/>
          <w:bCs w:val="0"/>
        </w:rPr>
      </w:pPr>
      <w:r w:rsidRPr="002D4956">
        <w:rPr>
          <w:rStyle w:val="Strong"/>
          <w:b/>
          <w:bCs w:val="0"/>
        </w:rPr>
        <w:t>Sample text</w:t>
      </w:r>
    </w:p>
    <w:p w14:paraId="065D39C1" w14:textId="77777777" w:rsidR="007A0A55" w:rsidRPr="001D636E" w:rsidRDefault="007A0A55" w:rsidP="007A0A55">
      <w:r w:rsidRPr="001D636E">
        <w:t xml:space="preserve">Air crew members and medical transport specialists who conduct training and checking for </w:t>
      </w:r>
      <w:r w:rsidRPr="002D4956">
        <w:rPr>
          <w:rStyle w:val="Authorinstruction"/>
        </w:rPr>
        <w:t>[Sample Aviation]</w:t>
      </w:r>
      <w:r w:rsidRPr="001D636E">
        <w:t xml:space="preserve"> must have </w:t>
      </w:r>
      <w:r>
        <w:t>met</w:t>
      </w:r>
      <w:r w:rsidRPr="001D636E">
        <w:t xml:space="preserve"> </w:t>
      </w:r>
      <w:r w:rsidRPr="002D4956">
        <w:rPr>
          <w:rStyle w:val="Authorinstruction"/>
        </w:rPr>
        <w:t xml:space="preserve">[Sample Aviation] </w:t>
      </w:r>
      <w:r w:rsidRPr="001D636E">
        <w:t>recency and proficiency requirements that are the subject of the training and</w:t>
      </w:r>
      <w:r>
        <w:t xml:space="preserve"> </w:t>
      </w:r>
      <w:r w:rsidRPr="001D636E">
        <w:t>or check.</w:t>
      </w:r>
    </w:p>
    <w:p w14:paraId="417D4AB3" w14:textId="77777777" w:rsidR="007A0A55" w:rsidRPr="001D636E" w:rsidRDefault="007A0A55" w:rsidP="007A0A55">
      <w:r>
        <w:t>T</w:t>
      </w:r>
      <w:r w:rsidRPr="001D636E">
        <w:t xml:space="preserve">he HOTC will carry out at least </w:t>
      </w:r>
      <w:r>
        <w:t>every 12 months,</w:t>
      </w:r>
      <w:r w:rsidRPr="001D636E">
        <w:t xml:space="preserve"> a check of competency of each training</w:t>
      </w:r>
      <w:r>
        <w:t xml:space="preserve"> </w:t>
      </w:r>
      <w:r w:rsidRPr="001D636E">
        <w:t>or check ACM or MTS in a sample of the roles they are authorised to conduct. This check shall include</w:t>
      </w:r>
      <w:r>
        <w:t>,</w:t>
      </w:r>
      <w:r w:rsidRPr="001D636E">
        <w:t xml:space="preserve"> at least:</w:t>
      </w:r>
    </w:p>
    <w:p w14:paraId="7EA78798" w14:textId="77777777" w:rsidR="007A0A55" w:rsidRPr="001D636E" w:rsidRDefault="007A0A55" w:rsidP="007A0A55">
      <w:pPr>
        <w:pStyle w:val="ListBullet"/>
      </w:pPr>
      <w:r>
        <w:t>a</w:t>
      </w:r>
      <w:r w:rsidRPr="001D636E">
        <w:t xml:space="preserve"> ground component verifying continued knowledge of current training and checking documentation, forms and syllabi</w:t>
      </w:r>
    </w:p>
    <w:p w14:paraId="7C09D8DD" w14:textId="77777777" w:rsidR="007A0A55" w:rsidRPr="001D636E" w:rsidRDefault="007A0A55" w:rsidP="007A0A55">
      <w:pPr>
        <w:pStyle w:val="ListBullet"/>
      </w:pPr>
      <w:r>
        <w:t>k</w:t>
      </w:r>
      <w:r w:rsidRPr="001D636E">
        <w:t>nowledge and application of record-keeping processes</w:t>
      </w:r>
    </w:p>
    <w:p w14:paraId="20D17FDD" w14:textId="77777777" w:rsidR="007A0A55" w:rsidRPr="001D636E" w:rsidRDefault="007A0A55" w:rsidP="007A0A55">
      <w:pPr>
        <w:pStyle w:val="ListBullet"/>
      </w:pPr>
      <w:r>
        <w:t>o</w:t>
      </w:r>
      <w:r w:rsidRPr="001D636E">
        <w:t>ne observation of the ground component of a training course or check</w:t>
      </w:r>
    </w:p>
    <w:p w14:paraId="2022F237" w14:textId="359BBC59" w:rsidR="00E608D7" w:rsidRDefault="007A0A55" w:rsidP="007A0A55">
      <w:pPr>
        <w:pStyle w:val="ListBullet"/>
      </w:pPr>
      <w:r>
        <w:t>o</w:t>
      </w:r>
      <w:r w:rsidRPr="001D636E">
        <w:t>ne in-flight observation of a training session or check</w:t>
      </w:r>
      <w:r>
        <w:t>.</w:t>
      </w:r>
    </w:p>
    <w:p w14:paraId="32957295" w14:textId="77777777" w:rsidR="00E608D7" w:rsidRDefault="00E608D7">
      <w:pPr>
        <w:suppressAutoHyphens w:val="0"/>
      </w:pPr>
      <w:r>
        <w:br w:type="page"/>
      </w:r>
    </w:p>
    <w:p w14:paraId="271DA0B3" w14:textId="77777777" w:rsidR="007A0A55" w:rsidRPr="007A0A55" w:rsidRDefault="007A0A55" w:rsidP="007A0A55">
      <w:pPr>
        <w:pStyle w:val="Heading2"/>
      </w:pPr>
      <w:bookmarkStart w:id="153" w:name="_Toc165291520"/>
      <w:bookmarkStart w:id="154" w:name="_Toc166167257"/>
      <w:bookmarkStart w:id="155" w:name="_Toc167958764"/>
      <w:r>
        <w:lastRenderedPageBreak/>
        <w:t>Forms</w:t>
      </w:r>
      <w:bookmarkEnd w:id="153"/>
      <w:bookmarkEnd w:id="154"/>
      <w:bookmarkEnd w:id="155"/>
    </w:p>
    <w:p w14:paraId="36AAB497" w14:textId="77777777" w:rsidR="007A0A55" w:rsidRDefault="007A0A55" w:rsidP="00E608D7">
      <w:pPr>
        <w:pStyle w:val="WarningBoxHeading"/>
        <w:rPr>
          <w:rStyle w:val="Strong"/>
          <w:b/>
          <w:bCs w:val="0"/>
        </w:rPr>
      </w:pPr>
      <w:r w:rsidRPr="002D4956">
        <w:rPr>
          <w:rStyle w:val="Strong"/>
          <w:b/>
          <w:bCs w:val="0"/>
        </w:rPr>
        <w:t>Sample text</w:t>
      </w:r>
    </w:p>
    <w:p w14:paraId="1DD5B74A" w14:textId="64C1D331" w:rsidR="002D4956" w:rsidRPr="002D4956" w:rsidRDefault="00527346" w:rsidP="002D4956">
      <w:pPr>
        <w:pStyle w:val="TableTitle"/>
      </w:pPr>
      <w:r>
        <w:t>Sample forms</w:t>
      </w:r>
    </w:p>
    <w:tbl>
      <w:tblPr>
        <w:tblStyle w:val="SD-MOStable"/>
        <w:tblW w:w="9403" w:type="dxa"/>
        <w:tblLook w:val="0620" w:firstRow="1" w:lastRow="0" w:firstColumn="0" w:lastColumn="0" w:noHBand="1" w:noVBand="1"/>
      </w:tblPr>
      <w:tblGrid>
        <w:gridCol w:w="1227"/>
        <w:gridCol w:w="6054"/>
        <w:gridCol w:w="1035"/>
        <w:gridCol w:w="1087"/>
      </w:tblGrid>
      <w:tr w:rsidR="007A0A55" w:rsidRPr="002D4956" w14:paraId="6365F8EA" w14:textId="77777777" w:rsidTr="002D4956">
        <w:trPr>
          <w:cnfStyle w:val="100000000000" w:firstRow="1" w:lastRow="0" w:firstColumn="0" w:lastColumn="0" w:oddVBand="0" w:evenVBand="0" w:oddHBand="0" w:evenHBand="0" w:firstRowFirstColumn="0" w:firstRowLastColumn="0" w:lastRowFirstColumn="0" w:lastRowLastColumn="0"/>
          <w:tblHeader/>
        </w:trPr>
        <w:tc>
          <w:tcPr>
            <w:tcW w:w="1227" w:type="dxa"/>
          </w:tcPr>
          <w:p w14:paraId="4DDEDC39" w14:textId="77777777" w:rsidR="007A0A55" w:rsidRPr="002D4956" w:rsidRDefault="007A0A55" w:rsidP="002D4956">
            <w:bookmarkStart w:id="156" w:name="_Toc131591616"/>
            <w:r w:rsidRPr="002D4956">
              <w:t>Form number</w:t>
            </w:r>
          </w:p>
        </w:tc>
        <w:tc>
          <w:tcPr>
            <w:tcW w:w="6054" w:type="dxa"/>
          </w:tcPr>
          <w:p w14:paraId="79B3489A" w14:textId="77777777" w:rsidR="007A0A55" w:rsidRPr="002D4956" w:rsidRDefault="007A0A55" w:rsidP="002D4956">
            <w:r w:rsidRPr="002D4956">
              <w:t>Title</w:t>
            </w:r>
          </w:p>
        </w:tc>
        <w:tc>
          <w:tcPr>
            <w:tcW w:w="1035" w:type="dxa"/>
          </w:tcPr>
          <w:p w14:paraId="6DF52A3D" w14:textId="77777777" w:rsidR="007A0A55" w:rsidRPr="002D4956" w:rsidRDefault="007A0A55" w:rsidP="002D4956">
            <w:r w:rsidRPr="002D4956">
              <w:t>Rev #</w:t>
            </w:r>
          </w:p>
        </w:tc>
        <w:tc>
          <w:tcPr>
            <w:tcW w:w="1087" w:type="dxa"/>
          </w:tcPr>
          <w:p w14:paraId="71624E62" w14:textId="77777777" w:rsidR="007A0A55" w:rsidRPr="002D4956" w:rsidRDefault="007A0A55" w:rsidP="002D4956">
            <w:r w:rsidRPr="002D4956">
              <w:t>Date</w:t>
            </w:r>
          </w:p>
        </w:tc>
      </w:tr>
      <w:tr w:rsidR="007A0A55" w:rsidRPr="002D4956" w14:paraId="7105600B" w14:textId="77777777" w:rsidTr="002D4956">
        <w:tc>
          <w:tcPr>
            <w:tcW w:w="1227" w:type="dxa"/>
          </w:tcPr>
          <w:p w14:paraId="5A0B17D3" w14:textId="77777777" w:rsidR="007A0A55" w:rsidRPr="002D4956" w:rsidRDefault="007A0A55" w:rsidP="002D4956">
            <w:pPr>
              <w:pStyle w:val="Tabletext"/>
            </w:pPr>
            <w:r w:rsidRPr="002D4956">
              <w:t>6A</w:t>
            </w:r>
          </w:p>
        </w:tc>
        <w:tc>
          <w:tcPr>
            <w:tcW w:w="6054" w:type="dxa"/>
          </w:tcPr>
          <w:p w14:paraId="769DEC4A" w14:textId="77777777" w:rsidR="007A0A55" w:rsidRPr="002D4956" w:rsidRDefault="007A0A55" w:rsidP="002D4956">
            <w:pPr>
              <w:pStyle w:val="Tabletext"/>
              <w:rPr>
                <w:rFonts w:eastAsiaTheme="minorEastAsia"/>
              </w:rPr>
            </w:pPr>
            <w:r w:rsidRPr="002D4956">
              <w:t>Single-engine helicopter flight crew member proficiency check report</w:t>
            </w:r>
          </w:p>
        </w:tc>
        <w:tc>
          <w:tcPr>
            <w:tcW w:w="1035" w:type="dxa"/>
          </w:tcPr>
          <w:p w14:paraId="237ECFA4" w14:textId="77777777" w:rsidR="007A0A55" w:rsidRPr="002D4956" w:rsidRDefault="007A0A55" w:rsidP="002D4956">
            <w:pPr>
              <w:pStyle w:val="Tabletext"/>
            </w:pPr>
          </w:p>
        </w:tc>
        <w:tc>
          <w:tcPr>
            <w:tcW w:w="1087" w:type="dxa"/>
          </w:tcPr>
          <w:p w14:paraId="52F08AB0" w14:textId="77777777" w:rsidR="007A0A55" w:rsidRPr="002D4956" w:rsidRDefault="007A0A55" w:rsidP="002D4956">
            <w:pPr>
              <w:pStyle w:val="Tabletext"/>
            </w:pPr>
          </w:p>
        </w:tc>
      </w:tr>
      <w:tr w:rsidR="007A0A55" w:rsidRPr="002D4956" w14:paraId="67548FF0" w14:textId="77777777" w:rsidTr="002D4956">
        <w:tc>
          <w:tcPr>
            <w:tcW w:w="1227" w:type="dxa"/>
          </w:tcPr>
          <w:p w14:paraId="76428B97" w14:textId="77777777" w:rsidR="007A0A55" w:rsidRPr="002D4956" w:rsidRDefault="007A0A55" w:rsidP="002D4956">
            <w:pPr>
              <w:pStyle w:val="Tabletext"/>
            </w:pPr>
            <w:r w:rsidRPr="002D4956">
              <w:t>6B</w:t>
            </w:r>
          </w:p>
        </w:tc>
        <w:tc>
          <w:tcPr>
            <w:tcW w:w="6054" w:type="dxa"/>
          </w:tcPr>
          <w:p w14:paraId="71F21AF6" w14:textId="77777777" w:rsidR="007A0A55" w:rsidRPr="002D4956" w:rsidRDefault="007A0A55" w:rsidP="002D4956">
            <w:pPr>
              <w:pStyle w:val="Tabletext"/>
              <w:rPr>
                <w:rFonts w:eastAsiaTheme="minorEastAsia"/>
              </w:rPr>
            </w:pPr>
            <w:r w:rsidRPr="002D4956">
              <w:t>Multi-engine helicopter flight crew member proficiency check report</w:t>
            </w:r>
          </w:p>
        </w:tc>
        <w:tc>
          <w:tcPr>
            <w:tcW w:w="1035" w:type="dxa"/>
          </w:tcPr>
          <w:p w14:paraId="700139FD" w14:textId="77777777" w:rsidR="007A0A55" w:rsidRPr="002D4956" w:rsidRDefault="007A0A55" w:rsidP="002D4956">
            <w:pPr>
              <w:pStyle w:val="Tabletext"/>
            </w:pPr>
          </w:p>
        </w:tc>
        <w:tc>
          <w:tcPr>
            <w:tcW w:w="1087" w:type="dxa"/>
          </w:tcPr>
          <w:p w14:paraId="7A1A8B07" w14:textId="77777777" w:rsidR="007A0A55" w:rsidRPr="002D4956" w:rsidRDefault="007A0A55" w:rsidP="002D4956">
            <w:pPr>
              <w:pStyle w:val="Tabletext"/>
            </w:pPr>
          </w:p>
        </w:tc>
      </w:tr>
      <w:tr w:rsidR="007A0A55" w:rsidRPr="002D4956" w14:paraId="75132158" w14:textId="77777777" w:rsidTr="002D4956">
        <w:tc>
          <w:tcPr>
            <w:tcW w:w="1227" w:type="dxa"/>
          </w:tcPr>
          <w:p w14:paraId="3222E8E4" w14:textId="77777777" w:rsidR="007A0A55" w:rsidRPr="002D4956" w:rsidRDefault="007A0A55" w:rsidP="002D4956">
            <w:pPr>
              <w:pStyle w:val="Tabletext"/>
            </w:pPr>
            <w:r w:rsidRPr="002D4956">
              <w:t>6C</w:t>
            </w:r>
          </w:p>
        </w:tc>
        <w:tc>
          <w:tcPr>
            <w:tcW w:w="6054" w:type="dxa"/>
          </w:tcPr>
          <w:p w14:paraId="004D5297" w14:textId="77777777" w:rsidR="007A0A55" w:rsidRPr="002D4956" w:rsidRDefault="007A0A55" w:rsidP="002D4956">
            <w:pPr>
              <w:pStyle w:val="Tabletext"/>
              <w:rPr>
                <w:rFonts w:eastAsiaTheme="minorEastAsia"/>
              </w:rPr>
            </w:pPr>
            <w:r w:rsidRPr="002D4956">
              <w:t>Single-engine aeroplane flight crew member proficiency check report</w:t>
            </w:r>
          </w:p>
        </w:tc>
        <w:tc>
          <w:tcPr>
            <w:tcW w:w="1035" w:type="dxa"/>
          </w:tcPr>
          <w:p w14:paraId="31662394" w14:textId="77777777" w:rsidR="007A0A55" w:rsidRPr="002D4956" w:rsidRDefault="007A0A55" w:rsidP="002D4956">
            <w:pPr>
              <w:pStyle w:val="Tabletext"/>
            </w:pPr>
          </w:p>
        </w:tc>
        <w:tc>
          <w:tcPr>
            <w:tcW w:w="1087" w:type="dxa"/>
          </w:tcPr>
          <w:p w14:paraId="366FAB80" w14:textId="77777777" w:rsidR="007A0A55" w:rsidRPr="002D4956" w:rsidRDefault="007A0A55" w:rsidP="002D4956">
            <w:pPr>
              <w:pStyle w:val="Tabletext"/>
            </w:pPr>
          </w:p>
        </w:tc>
      </w:tr>
      <w:tr w:rsidR="007A0A55" w:rsidRPr="002D4956" w14:paraId="7A0A4632" w14:textId="77777777" w:rsidTr="002D4956">
        <w:tc>
          <w:tcPr>
            <w:tcW w:w="1227" w:type="dxa"/>
          </w:tcPr>
          <w:p w14:paraId="79F3109F" w14:textId="77777777" w:rsidR="007A0A55" w:rsidRPr="002D4956" w:rsidRDefault="007A0A55" w:rsidP="002D4956">
            <w:pPr>
              <w:pStyle w:val="Tabletext"/>
            </w:pPr>
            <w:r w:rsidRPr="002D4956">
              <w:t>6D</w:t>
            </w:r>
          </w:p>
        </w:tc>
        <w:tc>
          <w:tcPr>
            <w:tcW w:w="6054" w:type="dxa"/>
          </w:tcPr>
          <w:p w14:paraId="7CD19413" w14:textId="77777777" w:rsidR="007A0A55" w:rsidRPr="002D4956" w:rsidRDefault="007A0A55" w:rsidP="002D4956">
            <w:pPr>
              <w:pStyle w:val="Tabletext"/>
              <w:rPr>
                <w:rFonts w:eastAsiaTheme="minorEastAsia"/>
              </w:rPr>
            </w:pPr>
            <w:r w:rsidRPr="002D4956">
              <w:t>Multi-engine aeroplane flight crew member proficiency check report</w:t>
            </w:r>
          </w:p>
        </w:tc>
        <w:tc>
          <w:tcPr>
            <w:tcW w:w="1035" w:type="dxa"/>
          </w:tcPr>
          <w:p w14:paraId="0F2AA7E6" w14:textId="77777777" w:rsidR="007A0A55" w:rsidRPr="002D4956" w:rsidRDefault="007A0A55" w:rsidP="002D4956">
            <w:pPr>
              <w:pStyle w:val="Tabletext"/>
            </w:pPr>
          </w:p>
        </w:tc>
        <w:tc>
          <w:tcPr>
            <w:tcW w:w="1087" w:type="dxa"/>
          </w:tcPr>
          <w:p w14:paraId="7277D3EE" w14:textId="77777777" w:rsidR="007A0A55" w:rsidRPr="002D4956" w:rsidRDefault="007A0A55" w:rsidP="002D4956">
            <w:pPr>
              <w:pStyle w:val="Tabletext"/>
            </w:pPr>
          </w:p>
        </w:tc>
      </w:tr>
      <w:tr w:rsidR="007A0A55" w:rsidRPr="002D4956" w14:paraId="5224D3AF" w14:textId="77777777" w:rsidTr="002D4956">
        <w:tc>
          <w:tcPr>
            <w:tcW w:w="1227" w:type="dxa"/>
          </w:tcPr>
          <w:p w14:paraId="7733EC5D" w14:textId="77777777" w:rsidR="007A0A55" w:rsidRPr="002D4956" w:rsidRDefault="007A0A55" w:rsidP="002D4956">
            <w:pPr>
              <w:pStyle w:val="Tabletext"/>
            </w:pPr>
            <w:r w:rsidRPr="002D4956">
              <w:t>A15</w:t>
            </w:r>
          </w:p>
        </w:tc>
        <w:tc>
          <w:tcPr>
            <w:tcW w:w="6054" w:type="dxa"/>
          </w:tcPr>
          <w:p w14:paraId="1DFFA3E6" w14:textId="77777777" w:rsidR="007A0A55" w:rsidRPr="002D4956" w:rsidRDefault="007A0A55" w:rsidP="002D4956">
            <w:pPr>
              <w:pStyle w:val="Tabletext"/>
            </w:pPr>
            <w:r w:rsidRPr="002D4956">
              <w:t>Personnel training and checking record</w:t>
            </w:r>
          </w:p>
        </w:tc>
        <w:tc>
          <w:tcPr>
            <w:tcW w:w="1035" w:type="dxa"/>
          </w:tcPr>
          <w:p w14:paraId="733F689F" w14:textId="77777777" w:rsidR="007A0A55" w:rsidRPr="002D4956" w:rsidRDefault="007A0A55" w:rsidP="002D4956">
            <w:pPr>
              <w:pStyle w:val="Tabletext"/>
            </w:pPr>
          </w:p>
        </w:tc>
        <w:tc>
          <w:tcPr>
            <w:tcW w:w="1087" w:type="dxa"/>
          </w:tcPr>
          <w:p w14:paraId="629D9332" w14:textId="77777777" w:rsidR="007A0A55" w:rsidRPr="002D4956" w:rsidRDefault="007A0A55" w:rsidP="002D4956">
            <w:pPr>
              <w:pStyle w:val="Tabletext"/>
            </w:pPr>
          </w:p>
        </w:tc>
      </w:tr>
      <w:tr w:rsidR="007A0A55" w:rsidRPr="002D4956" w14:paraId="0793A71D" w14:textId="77777777" w:rsidTr="002D4956">
        <w:tc>
          <w:tcPr>
            <w:tcW w:w="1227" w:type="dxa"/>
          </w:tcPr>
          <w:p w14:paraId="69D9B757" w14:textId="77777777" w:rsidR="007A0A55" w:rsidRPr="002D4956" w:rsidRDefault="007A0A55" w:rsidP="002D4956">
            <w:pPr>
              <w:pStyle w:val="Tabletext"/>
            </w:pPr>
            <w:r w:rsidRPr="002D4956">
              <w:t>A21</w:t>
            </w:r>
          </w:p>
        </w:tc>
        <w:tc>
          <w:tcPr>
            <w:tcW w:w="6054" w:type="dxa"/>
          </w:tcPr>
          <w:p w14:paraId="605B6B7B" w14:textId="77777777" w:rsidR="007A0A55" w:rsidRPr="002D4956" w:rsidRDefault="007A0A55" w:rsidP="002D4956">
            <w:pPr>
              <w:pStyle w:val="Tabletext"/>
              <w:rPr>
                <w:rFonts w:eastAsiaTheme="minorEastAsia"/>
              </w:rPr>
            </w:pPr>
            <w:r w:rsidRPr="002D4956">
              <w:t>HOTC audit report</w:t>
            </w:r>
          </w:p>
        </w:tc>
        <w:tc>
          <w:tcPr>
            <w:tcW w:w="1035" w:type="dxa"/>
          </w:tcPr>
          <w:p w14:paraId="2E373696" w14:textId="77777777" w:rsidR="007A0A55" w:rsidRPr="002D4956" w:rsidRDefault="007A0A55" w:rsidP="002D4956">
            <w:pPr>
              <w:pStyle w:val="Tabletext"/>
            </w:pPr>
          </w:p>
        </w:tc>
        <w:tc>
          <w:tcPr>
            <w:tcW w:w="1087" w:type="dxa"/>
          </w:tcPr>
          <w:p w14:paraId="1735D75C" w14:textId="77777777" w:rsidR="007A0A55" w:rsidRPr="002D4956" w:rsidRDefault="007A0A55" w:rsidP="002D4956">
            <w:pPr>
              <w:pStyle w:val="Tabletext"/>
            </w:pPr>
          </w:p>
        </w:tc>
      </w:tr>
      <w:tr w:rsidR="007A0A55" w:rsidRPr="002D4956" w14:paraId="51F78AF1" w14:textId="77777777" w:rsidTr="002D4956">
        <w:tc>
          <w:tcPr>
            <w:tcW w:w="1227" w:type="dxa"/>
          </w:tcPr>
          <w:p w14:paraId="467EA9F9" w14:textId="77777777" w:rsidR="007A0A55" w:rsidRPr="002D4956" w:rsidRDefault="007A0A55" w:rsidP="002D4956">
            <w:pPr>
              <w:pStyle w:val="Tabletext"/>
            </w:pPr>
            <w:r w:rsidRPr="002D4956">
              <w:t>AC/MT1</w:t>
            </w:r>
          </w:p>
        </w:tc>
        <w:tc>
          <w:tcPr>
            <w:tcW w:w="6054" w:type="dxa"/>
          </w:tcPr>
          <w:p w14:paraId="044B9645" w14:textId="77777777" w:rsidR="007A0A55" w:rsidRPr="002D4956" w:rsidRDefault="007A0A55" w:rsidP="002D4956">
            <w:pPr>
              <w:pStyle w:val="Tabletext"/>
              <w:rPr>
                <w:rFonts w:eastAsiaTheme="minorEastAsia"/>
              </w:rPr>
            </w:pPr>
            <w:r w:rsidRPr="002D4956">
              <w:t>ACM/MTS trainer training record</w:t>
            </w:r>
          </w:p>
        </w:tc>
        <w:tc>
          <w:tcPr>
            <w:tcW w:w="1035" w:type="dxa"/>
          </w:tcPr>
          <w:p w14:paraId="62D07C41" w14:textId="77777777" w:rsidR="007A0A55" w:rsidRPr="002D4956" w:rsidRDefault="007A0A55" w:rsidP="002D4956">
            <w:pPr>
              <w:pStyle w:val="Tabletext"/>
            </w:pPr>
          </w:p>
        </w:tc>
        <w:tc>
          <w:tcPr>
            <w:tcW w:w="1087" w:type="dxa"/>
          </w:tcPr>
          <w:p w14:paraId="733BA360" w14:textId="77777777" w:rsidR="007A0A55" w:rsidRPr="002D4956" w:rsidRDefault="007A0A55" w:rsidP="002D4956">
            <w:pPr>
              <w:pStyle w:val="Tabletext"/>
            </w:pPr>
          </w:p>
        </w:tc>
      </w:tr>
      <w:tr w:rsidR="007A0A55" w:rsidRPr="002D4956" w14:paraId="484455CA" w14:textId="77777777" w:rsidTr="002D4956">
        <w:tc>
          <w:tcPr>
            <w:tcW w:w="1227" w:type="dxa"/>
          </w:tcPr>
          <w:p w14:paraId="209A1D23" w14:textId="77777777" w:rsidR="007A0A55" w:rsidRPr="002D4956" w:rsidRDefault="007A0A55" w:rsidP="002D4956">
            <w:pPr>
              <w:pStyle w:val="Tabletext"/>
            </w:pPr>
            <w:r w:rsidRPr="002D4956">
              <w:t>AC/MT2</w:t>
            </w:r>
          </w:p>
        </w:tc>
        <w:tc>
          <w:tcPr>
            <w:tcW w:w="6054" w:type="dxa"/>
          </w:tcPr>
          <w:p w14:paraId="535C9C88" w14:textId="77777777" w:rsidR="007A0A55" w:rsidRPr="002D4956" w:rsidRDefault="007A0A55" w:rsidP="002D4956">
            <w:pPr>
              <w:pStyle w:val="Tabletext"/>
              <w:rPr>
                <w:rFonts w:eastAsiaTheme="minorEastAsia"/>
              </w:rPr>
            </w:pPr>
            <w:r w:rsidRPr="002D4956">
              <w:t>AC/MTS checker training record</w:t>
            </w:r>
          </w:p>
        </w:tc>
        <w:tc>
          <w:tcPr>
            <w:tcW w:w="1035" w:type="dxa"/>
          </w:tcPr>
          <w:p w14:paraId="22EDFEED" w14:textId="77777777" w:rsidR="007A0A55" w:rsidRPr="002D4956" w:rsidRDefault="007A0A55" w:rsidP="002D4956">
            <w:pPr>
              <w:pStyle w:val="Tabletext"/>
            </w:pPr>
          </w:p>
        </w:tc>
        <w:tc>
          <w:tcPr>
            <w:tcW w:w="1087" w:type="dxa"/>
          </w:tcPr>
          <w:p w14:paraId="1F5984B2" w14:textId="77777777" w:rsidR="007A0A55" w:rsidRPr="002D4956" w:rsidRDefault="007A0A55" w:rsidP="002D4956">
            <w:pPr>
              <w:pStyle w:val="Tabletext"/>
            </w:pPr>
          </w:p>
        </w:tc>
      </w:tr>
      <w:tr w:rsidR="007A0A55" w:rsidRPr="002D4956" w14:paraId="0164B670" w14:textId="77777777" w:rsidTr="002D4956">
        <w:tc>
          <w:tcPr>
            <w:tcW w:w="1227" w:type="dxa"/>
          </w:tcPr>
          <w:p w14:paraId="009BF7E9" w14:textId="77777777" w:rsidR="007A0A55" w:rsidRPr="002D4956" w:rsidRDefault="007A0A55" w:rsidP="002D4956">
            <w:pPr>
              <w:pStyle w:val="Tabletext"/>
            </w:pPr>
            <w:r w:rsidRPr="002D4956">
              <w:t>GC1</w:t>
            </w:r>
          </w:p>
        </w:tc>
        <w:tc>
          <w:tcPr>
            <w:tcW w:w="6054" w:type="dxa"/>
          </w:tcPr>
          <w:p w14:paraId="7A824ABB" w14:textId="77777777" w:rsidR="007A0A55" w:rsidRPr="002D4956" w:rsidRDefault="007A0A55" w:rsidP="002D4956">
            <w:pPr>
              <w:pStyle w:val="Tabletext"/>
              <w:rPr>
                <w:rFonts w:eastAsiaTheme="minorEastAsia"/>
              </w:rPr>
            </w:pPr>
            <w:r w:rsidRPr="002D4956">
              <w:t>General emergency trainer/checker check report</w:t>
            </w:r>
          </w:p>
        </w:tc>
        <w:tc>
          <w:tcPr>
            <w:tcW w:w="1035" w:type="dxa"/>
          </w:tcPr>
          <w:p w14:paraId="7379E4C3" w14:textId="77777777" w:rsidR="007A0A55" w:rsidRPr="002D4956" w:rsidRDefault="007A0A55" w:rsidP="002D4956">
            <w:pPr>
              <w:pStyle w:val="Tabletext"/>
            </w:pPr>
          </w:p>
        </w:tc>
        <w:tc>
          <w:tcPr>
            <w:tcW w:w="1087" w:type="dxa"/>
          </w:tcPr>
          <w:p w14:paraId="264A09BF" w14:textId="77777777" w:rsidR="007A0A55" w:rsidRPr="002D4956" w:rsidRDefault="007A0A55" w:rsidP="002D4956">
            <w:pPr>
              <w:pStyle w:val="Tabletext"/>
            </w:pPr>
          </w:p>
        </w:tc>
      </w:tr>
      <w:tr w:rsidR="007A0A55" w:rsidRPr="002D4956" w14:paraId="5E6BF8AF" w14:textId="77777777" w:rsidTr="002D4956">
        <w:tc>
          <w:tcPr>
            <w:tcW w:w="1227" w:type="dxa"/>
          </w:tcPr>
          <w:p w14:paraId="0FB79632" w14:textId="77777777" w:rsidR="007A0A55" w:rsidRPr="002D4956" w:rsidRDefault="007A0A55" w:rsidP="002D4956">
            <w:pPr>
              <w:pStyle w:val="Tabletext"/>
            </w:pPr>
            <w:r w:rsidRPr="002D4956">
              <w:t>LC1</w:t>
            </w:r>
          </w:p>
        </w:tc>
        <w:tc>
          <w:tcPr>
            <w:tcW w:w="6054" w:type="dxa"/>
          </w:tcPr>
          <w:p w14:paraId="1109B5CA" w14:textId="77777777" w:rsidR="007A0A55" w:rsidRPr="002D4956" w:rsidRDefault="007A0A55" w:rsidP="002D4956">
            <w:pPr>
              <w:pStyle w:val="Tabletext"/>
              <w:rPr>
                <w:rFonts w:eastAsiaTheme="minorEastAsia"/>
              </w:rPr>
            </w:pPr>
            <w:r w:rsidRPr="002D4956">
              <w:t>Line check pilot training record</w:t>
            </w:r>
          </w:p>
        </w:tc>
        <w:tc>
          <w:tcPr>
            <w:tcW w:w="1035" w:type="dxa"/>
          </w:tcPr>
          <w:p w14:paraId="3C8FB926" w14:textId="77777777" w:rsidR="007A0A55" w:rsidRPr="002D4956" w:rsidRDefault="007A0A55" w:rsidP="002D4956">
            <w:pPr>
              <w:pStyle w:val="Tabletext"/>
            </w:pPr>
          </w:p>
        </w:tc>
        <w:tc>
          <w:tcPr>
            <w:tcW w:w="1087" w:type="dxa"/>
          </w:tcPr>
          <w:p w14:paraId="70BEAFD2" w14:textId="77777777" w:rsidR="007A0A55" w:rsidRPr="002D4956" w:rsidRDefault="007A0A55" w:rsidP="002D4956">
            <w:pPr>
              <w:pStyle w:val="Tabletext"/>
            </w:pPr>
          </w:p>
        </w:tc>
      </w:tr>
      <w:tr w:rsidR="007A0A55" w:rsidRPr="002D4956" w14:paraId="4DC05AEB" w14:textId="77777777" w:rsidTr="002D4956">
        <w:tc>
          <w:tcPr>
            <w:tcW w:w="1227" w:type="dxa"/>
          </w:tcPr>
          <w:p w14:paraId="6F3032E7" w14:textId="77777777" w:rsidR="007A0A55" w:rsidRPr="002D4956" w:rsidRDefault="007A0A55" w:rsidP="002D4956">
            <w:pPr>
              <w:pStyle w:val="Tabletext"/>
            </w:pPr>
            <w:r w:rsidRPr="002D4956">
              <w:t>LT1</w:t>
            </w:r>
          </w:p>
        </w:tc>
        <w:tc>
          <w:tcPr>
            <w:tcW w:w="6054" w:type="dxa"/>
          </w:tcPr>
          <w:p w14:paraId="271DC640" w14:textId="77777777" w:rsidR="007A0A55" w:rsidRPr="002D4956" w:rsidRDefault="007A0A55" w:rsidP="002D4956">
            <w:pPr>
              <w:pStyle w:val="Tabletext"/>
              <w:rPr>
                <w:rFonts w:eastAsiaTheme="minorEastAsia"/>
              </w:rPr>
            </w:pPr>
            <w:r w:rsidRPr="002D4956">
              <w:t>Line training pilot training record</w:t>
            </w:r>
          </w:p>
        </w:tc>
        <w:tc>
          <w:tcPr>
            <w:tcW w:w="1035" w:type="dxa"/>
          </w:tcPr>
          <w:p w14:paraId="3C4B4251" w14:textId="77777777" w:rsidR="007A0A55" w:rsidRPr="002D4956" w:rsidRDefault="007A0A55" w:rsidP="002D4956">
            <w:pPr>
              <w:pStyle w:val="Tabletext"/>
            </w:pPr>
          </w:p>
        </w:tc>
        <w:tc>
          <w:tcPr>
            <w:tcW w:w="1087" w:type="dxa"/>
          </w:tcPr>
          <w:p w14:paraId="2E3BF8B1" w14:textId="77777777" w:rsidR="007A0A55" w:rsidRPr="002D4956" w:rsidRDefault="007A0A55" w:rsidP="002D4956">
            <w:pPr>
              <w:pStyle w:val="Tabletext"/>
            </w:pPr>
          </w:p>
        </w:tc>
      </w:tr>
      <w:tr w:rsidR="007A0A55" w:rsidRPr="002D4956" w14:paraId="3173B0D2" w14:textId="77777777" w:rsidTr="002D4956">
        <w:tc>
          <w:tcPr>
            <w:tcW w:w="1227" w:type="dxa"/>
          </w:tcPr>
          <w:p w14:paraId="676CC12F" w14:textId="77777777" w:rsidR="007A0A55" w:rsidRPr="002D4956" w:rsidRDefault="007A0A55" w:rsidP="002D4956">
            <w:pPr>
              <w:pStyle w:val="Tabletext"/>
            </w:pPr>
            <w:r w:rsidRPr="002D4956">
              <w:t>PIC1</w:t>
            </w:r>
          </w:p>
        </w:tc>
        <w:tc>
          <w:tcPr>
            <w:tcW w:w="6054" w:type="dxa"/>
          </w:tcPr>
          <w:p w14:paraId="523C23C8" w14:textId="77777777" w:rsidR="007A0A55" w:rsidRPr="002D4956" w:rsidRDefault="007A0A55" w:rsidP="002D4956">
            <w:pPr>
              <w:pStyle w:val="Tabletext"/>
              <w:rPr>
                <w:rFonts w:eastAsiaTheme="minorEastAsia"/>
              </w:rPr>
            </w:pPr>
            <w:r w:rsidRPr="002D4956">
              <w:t>Command training record</w:t>
            </w:r>
          </w:p>
        </w:tc>
        <w:tc>
          <w:tcPr>
            <w:tcW w:w="1035" w:type="dxa"/>
          </w:tcPr>
          <w:p w14:paraId="68358539" w14:textId="77777777" w:rsidR="007A0A55" w:rsidRPr="002D4956" w:rsidRDefault="007A0A55" w:rsidP="002D4956">
            <w:pPr>
              <w:pStyle w:val="Tabletext"/>
            </w:pPr>
          </w:p>
        </w:tc>
        <w:tc>
          <w:tcPr>
            <w:tcW w:w="1087" w:type="dxa"/>
          </w:tcPr>
          <w:p w14:paraId="6844C62E" w14:textId="77777777" w:rsidR="007A0A55" w:rsidRPr="002D4956" w:rsidRDefault="007A0A55" w:rsidP="002D4956">
            <w:pPr>
              <w:pStyle w:val="Tabletext"/>
            </w:pPr>
          </w:p>
        </w:tc>
      </w:tr>
      <w:tr w:rsidR="007A0A55" w:rsidRPr="002D4956" w14:paraId="4BC52535" w14:textId="77777777" w:rsidTr="002D4956">
        <w:tc>
          <w:tcPr>
            <w:tcW w:w="1227" w:type="dxa"/>
          </w:tcPr>
          <w:p w14:paraId="3E534786" w14:textId="77777777" w:rsidR="007A0A55" w:rsidRPr="002D4956" w:rsidRDefault="007A0A55" w:rsidP="002D4956">
            <w:pPr>
              <w:pStyle w:val="Tabletext"/>
            </w:pPr>
            <w:r w:rsidRPr="002D4956">
              <w:t>PIC2</w:t>
            </w:r>
          </w:p>
        </w:tc>
        <w:tc>
          <w:tcPr>
            <w:tcW w:w="6054" w:type="dxa"/>
          </w:tcPr>
          <w:p w14:paraId="1BEBB45A" w14:textId="77777777" w:rsidR="007A0A55" w:rsidRPr="002D4956" w:rsidRDefault="007A0A55" w:rsidP="002D4956">
            <w:pPr>
              <w:pStyle w:val="Tabletext"/>
              <w:rPr>
                <w:rFonts w:eastAsiaTheme="minorEastAsia"/>
              </w:rPr>
            </w:pPr>
            <w:r w:rsidRPr="002D4956">
              <w:t>Command clearance to line report</w:t>
            </w:r>
          </w:p>
        </w:tc>
        <w:tc>
          <w:tcPr>
            <w:tcW w:w="1035" w:type="dxa"/>
          </w:tcPr>
          <w:p w14:paraId="3C729DEA" w14:textId="77777777" w:rsidR="007A0A55" w:rsidRPr="002D4956" w:rsidRDefault="007A0A55" w:rsidP="002D4956">
            <w:pPr>
              <w:pStyle w:val="Tabletext"/>
            </w:pPr>
          </w:p>
        </w:tc>
        <w:tc>
          <w:tcPr>
            <w:tcW w:w="1087" w:type="dxa"/>
          </w:tcPr>
          <w:p w14:paraId="1420DCD9" w14:textId="77777777" w:rsidR="007A0A55" w:rsidRPr="002D4956" w:rsidRDefault="007A0A55" w:rsidP="002D4956">
            <w:pPr>
              <w:pStyle w:val="Tabletext"/>
            </w:pPr>
          </w:p>
        </w:tc>
      </w:tr>
      <w:tr w:rsidR="007A0A55" w:rsidRPr="002D4956" w14:paraId="6B05B904" w14:textId="77777777" w:rsidTr="002D4956">
        <w:tc>
          <w:tcPr>
            <w:tcW w:w="1227" w:type="dxa"/>
          </w:tcPr>
          <w:p w14:paraId="65313AD1" w14:textId="77777777" w:rsidR="007A0A55" w:rsidRPr="002D4956" w:rsidRDefault="007A0A55" w:rsidP="002D4956">
            <w:pPr>
              <w:pStyle w:val="Tabletext"/>
            </w:pPr>
            <w:r w:rsidRPr="002D4956">
              <w:t>TC01</w:t>
            </w:r>
          </w:p>
        </w:tc>
        <w:tc>
          <w:tcPr>
            <w:tcW w:w="6054" w:type="dxa"/>
          </w:tcPr>
          <w:p w14:paraId="2CAA5897" w14:textId="77777777" w:rsidR="007A0A55" w:rsidRPr="002D4956" w:rsidRDefault="007A0A55" w:rsidP="002D4956">
            <w:pPr>
              <w:pStyle w:val="Tabletext"/>
              <w:rPr>
                <w:rFonts w:eastAsiaTheme="minorEastAsia"/>
              </w:rPr>
            </w:pPr>
            <w:r w:rsidRPr="002D4956">
              <w:t>Flight crew member induction checklist</w:t>
            </w:r>
          </w:p>
        </w:tc>
        <w:tc>
          <w:tcPr>
            <w:tcW w:w="1035" w:type="dxa"/>
          </w:tcPr>
          <w:p w14:paraId="1E156B94" w14:textId="77777777" w:rsidR="007A0A55" w:rsidRPr="002D4956" w:rsidRDefault="007A0A55" w:rsidP="002D4956">
            <w:pPr>
              <w:pStyle w:val="Tabletext"/>
            </w:pPr>
          </w:p>
        </w:tc>
        <w:tc>
          <w:tcPr>
            <w:tcW w:w="1087" w:type="dxa"/>
          </w:tcPr>
          <w:p w14:paraId="36CCD49F" w14:textId="77777777" w:rsidR="007A0A55" w:rsidRPr="002D4956" w:rsidRDefault="007A0A55" w:rsidP="002D4956">
            <w:pPr>
              <w:pStyle w:val="Tabletext"/>
            </w:pPr>
          </w:p>
        </w:tc>
      </w:tr>
      <w:tr w:rsidR="007A0A55" w:rsidRPr="002D4956" w14:paraId="7392A883" w14:textId="77777777" w:rsidTr="002D4956">
        <w:tc>
          <w:tcPr>
            <w:tcW w:w="1227" w:type="dxa"/>
          </w:tcPr>
          <w:p w14:paraId="5597C5D0" w14:textId="77777777" w:rsidR="007A0A55" w:rsidRPr="002D4956" w:rsidRDefault="007A0A55" w:rsidP="002D4956">
            <w:pPr>
              <w:pStyle w:val="Tabletext"/>
            </w:pPr>
            <w:r w:rsidRPr="002D4956">
              <w:t>TC02A</w:t>
            </w:r>
          </w:p>
        </w:tc>
        <w:tc>
          <w:tcPr>
            <w:tcW w:w="6054" w:type="dxa"/>
          </w:tcPr>
          <w:p w14:paraId="3A8CA40A" w14:textId="77777777" w:rsidR="007A0A55" w:rsidRPr="002D4956" w:rsidRDefault="007A0A55" w:rsidP="002D4956">
            <w:pPr>
              <w:pStyle w:val="Tabletext"/>
              <w:rPr>
                <w:rFonts w:eastAsiaTheme="minorEastAsia"/>
              </w:rPr>
            </w:pPr>
            <w:r w:rsidRPr="002D4956">
              <w:t>General emergency training course record</w:t>
            </w:r>
          </w:p>
        </w:tc>
        <w:tc>
          <w:tcPr>
            <w:tcW w:w="1035" w:type="dxa"/>
          </w:tcPr>
          <w:p w14:paraId="407DE78E" w14:textId="77777777" w:rsidR="007A0A55" w:rsidRPr="002D4956" w:rsidRDefault="007A0A55" w:rsidP="002D4956">
            <w:pPr>
              <w:pStyle w:val="Tabletext"/>
            </w:pPr>
          </w:p>
        </w:tc>
        <w:tc>
          <w:tcPr>
            <w:tcW w:w="1087" w:type="dxa"/>
          </w:tcPr>
          <w:p w14:paraId="3928F6D9" w14:textId="77777777" w:rsidR="007A0A55" w:rsidRPr="002D4956" w:rsidRDefault="007A0A55" w:rsidP="002D4956">
            <w:pPr>
              <w:pStyle w:val="Tabletext"/>
            </w:pPr>
          </w:p>
        </w:tc>
      </w:tr>
      <w:tr w:rsidR="007A0A55" w:rsidRPr="002D4956" w14:paraId="7782F29B" w14:textId="77777777" w:rsidTr="002D4956">
        <w:tc>
          <w:tcPr>
            <w:tcW w:w="1227" w:type="dxa"/>
          </w:tcPr>
          <w:p w14:paraId="5C57A6F2" w14:textId="77777777" w:rsidR="007A0A55" w:rsidRPr="002D4956" w:rsidRDefault="007A0A55" w:rsidP="002D4956">
            <w:pPr>
              <w:pStyle w:val="Tabletext"/>
            </w:pPr>
            <w:r w:rsidRPr="002D4956">
              <w:t>TC02B</w:t>
            </w:r>
          </w:p>
        </w:tc>
        <w:tc>
          <w:tcPr>
            <w:tcW w:w="6054" w:type="dxa"/>
          </w:tcPr>
          <w:p w14:paraId="29AC6769" w14:textId="77777777" w:rsidR="007A0A55" w:rsidRPr="002D4956" w:rsidRDefault="007A0A55" w:rsidP="002D4956">
            <w:pPr>
              <w:pStyle w:val="Tabletext"/>
              <w:rPr>
                <w:rFonts w:eastAsiaTheme="minorEastAsia"/>
              </w:rPr>
            </w:pPr>
            <w:r w:rsidRPr="002D4956">
              <w:t>General emergency check of competency report</w:t>
            </w:r>
          </w:p>
        </w:tc>
        <w:tc>
          <w:tcPr>
            <w:tcW w:w="1035" w:type="dxa"/>
          </w:tcPr>
          <w:p w14:paraId="5607E449" w14:textId="77777777" w:rsidR="007A0A55" w:rsidRPr="002D4956" w:rsidRDefault="007A0A55" w:rsidP="002D4956">
            <w:pPr>
              <w:pStyle w:val="Tabletext"/>
            </w:pPr>
          </w:p>
        </w:tc>
        <w:tc>
          <w:tcPr>
            <w:tcW w:w="1087" w:type="dxa"/>
          </w:tcPr>
          <w:p w14:paraId="07CDA6C1" w14:textId="77777777" w:rsidR="007A0A55" w:rsidRPr="002D4956" w:rsidRDefault="007A0A55" w:rsidP="002D4956">
            <w:pPr>
              <w:pStyle w:val="Tabletext"/>
            </w:pPr>
          </w:p>
        </w:tc>
      </w:tr>
      <w:tr w:rsidR="007A0A55" w:rsidRPr="002D4956" w14:paraId="60050A9F" w14:textId="77777777" w:rsidTr="002D4956">
        <w:tc>
          <w:tcPr>
            <w:tcW w:w="1227" w:type="dxa"/>
          </w:tcPr>
          <w:p w14:paraId="75A222DC" w14:textId="77777777" w:rsidR="007A0A55" w:rsidRPr="002D4956" w:rsidRDefault="007A0A55" w:rsidP="002D4956">
            <w:pPr>
              <w:pStyle w:val="Tabletext"/>
            </w:pPr>
            <w:r w:rsidRPr="002D4956">
              <w:t>TC03</w:t>
            </w:r>
          </w:p>
        </w:tc>
        <w:tc>
          <w:tcPr>
            <w:tcW w:w="6054" w:type="dxa"/>
          </w:tcPr>
          <w:p w14:paraId="68204A2E" w14:textId="77777777" w:rsidR="007A0A55" w:rsidRPr="002D4956" w:rsidRDefault="007A0A55" w:rsidP="002D4956">
            <w:pPr>
              <w:pStyle w:val="Tabletext"/>
              <w:rPr>
                <w:rFonts w:eastAsiaTheme="minorEastAsia"/>
              </w:rPr>
            </w:pPr>
            <w:r w:rsidRPr="002D4956">
              <w:t>Conversion training course record</w:t>
            </w:r>
          </w:p>
        </w:tc>
        <w:tc>
          <w:tcPr>
            <w:tcW w:w="1035" w:type="dxa"/>
          </w:tcPr>
          <w:p w14:paraId="39CAB515" w14:textId="77777777" w:rsidR="007A0A55" w:rsidRPr="002D4956" w:rsidRDefault="007A0A55" w:rsidP="002D4956">
            <w:pPr>
              <w:pStyle w:val="Tabletext"/>
            </w:pPr>
          </w:p>
        </w:tc>
        <w:tc>
          <w:tcPr>
            <w:tcW w:w="1087" w:type="dxa"/>
          </w:tcPr>
          <w:p w14:paraId="3091AF76" w14:textId="77777777" w:rsidR="007A0A55" w:rsidRPr="002D4956" w:rsidRDefault="007A0A55" w:rsidP="002D4956">
            <w:pPr>
              <w:pStyle w:val="Tabletext"/>
            </w:pPr>
          </w:p>
        </w:tc>
      </w:tr>
      <w:tr w:rsidR="007A0A55" w:rsidRPr="002D4956" w14:paraId="5161F0E7" w14:textId="77777777" w:rsidTr="002D4956">
        <w:tc>
          <w:tcPr>
            <w:tcW w:w="1227" w:type="dxa"/>
          </w:tcPr>
          <w:p w14:paraId="3C755DEA" w14:textId="77777777" w:rsidR="007A0A55" w:rsidRPr="002D4956" w:rsidRDefault="007A0A55" w:rsidP="002D4956">
            <w:pPr>
              <w:pStyle w:val="Tabletext"/>
            </w:pPr>
            <w:r w:rsidRPr="002D4956">
              <w:t>TC04A</w:t>
            </w:r>
          </w:p>
        </w:tc>
        <w:tc>
          <w:tcPr>
            <w:tcW w:w="6054" w:type="dxa"/>
          </w:tcPr>
          <w:p w14:paraId="7DA09FEA" w14:textId="77777777" w:rsidR="007A0A55" w:rsidRPr="002D4956" w:rsidRDefault="007A0A55" w:rsidP="002D4956">
            <w:pPr>
              <w:pStyle w:val="Tabletext"/>
              <w:rPr>
                <w:rFonts w:eastAsiaTheme="minorEastAsia"/>
              </w:rPr>
            </w:pPr>
            <w:r w:rsidRPr="002D4956">
              <w:t>Flight crew member line training record</w:t>
            </w:r>
          </w:p>
        </w:tc>
        <w:tc>
          <w:tcPr>
            <w:tcW w:w="1035" w:type="dxa"/>
          </w:tcPr>
          <w:p w14:paraId="1623BFE8" w14:textId="77777777" w:rsidR="007A0A55" w:rsidRPr="002D4956" w:rsidRDefault="007A0A55" w:rsidP="002D4956">
            <w:pPr>
              <w:pStyle w:val="Tabletext"/>
            </w:pPr>
          </w:p>
        </w:tc>
        <w:tc>
          <w:tcPr>
            <w:tcW w:w="1087" w:type="dxa"/>
          </w:tcPr>
          <w:p w14:paraId="7485F055" w14:textId="77777777" w:rsidR="007A0A55" w:rsidRPr="002D4956" w:rsidRDefault="007A0A55" w:rsidP="002D4956">
            <w:pPr>
              <w:pStyle w:val="Tabletext"/>
            </w:pPr>
          </w:p>
        </w:tc>
      </w:tr>
      <w:tr w:rsidR="007A0A55" w:rsidRPr="002D4956" w14:paraId="1206E06A" w14:textId="77777777" w:rsidTr="002D4956">
        <w:tc>
          <w:tcPr>
            <w:tcW w:w="1227" w:type="dxa"/>
          </w:tcPr>
          <w:p w14:paraId="3563A9DB" w14:textId="77777777" w:rsidR="007A0A55" w:rsidRPr="002D4956" w:rsidRDefault="007A0A55" w:rsidP="002D4956">
            <w:pPr>
              <w:pStyle w:val="Tabletext"/>
            </w:pPr>
            <w:r w:rsidRPr="002D4956">
              <w:t>TC04B</w:t>
            </w:r>
          </w:p>
        </w:tc>
        <w:tc>
          <w:tcPr>
            <w:tcW w:w="6054" w:type="dxa"/>
          </w:tcPr>
          <w:p w14:paraId="4B780B87" w14:textId="77777777" w:rsidR="007A0A55" w:rsidRPr="002D4956" w:rsidRDefault="007A0A55" w:rsidP="002D4956">
            <w:pPr>
              <w:pStyle w:val="Tabletext"/>
              <w:rPr>
                <w:rFonts w:eastAsiaTheme="minorEastAsia"/>
              </w:rPr>
            </w:pPr>
            <w:r w:rsidRPr="002D4956">
              <w:t>Flight crew member line check report</w:t>
            </w:r>
          </w:p>
        </w:tc>
        <w:tc>
          <w:tcPr>
            <w:tcW w:w="1035" w:type="dxa"/>
          </w:tcPr>
          <w:p w14:paraId="575F1322" w14:textId="77777777" w:rsidR="007A0A55" w:rsidRPr="002D4956" w:rsidRDefault="007A0A55" w:rsidP="002D4956">
            <w:pPr>
              <w:pStyle w:val="Tabletext"/>
            </w:pPr>
          </w:p>
        </w:tc>
        <w:tc>
          <w:tcPr>
            <w:tcW w:w="1087" w:type="dxa"/>
          </w:tcPr>
          <w:p w14:paraId="756DD810" w14:textId="77777777" w:rsidR="007A0A55" w:rsidRPr="002D4956" w:rsidRDefault="007A0A55" w:rsidP="002D4956">
            <w:pPr>
              <w:pStyle w:val="Tabletext"/>
            </w:pPr>
          </w:p>
        </w:tc>
      </w:tr>
      <w:tr w:rsidR="007A0A55" w:rsidRPr="002D4956" w14:paraId="16E3A316" w14:textId="77777777" w:rsidTr="002D4956">
        <w:tc>
          <w:tcPr>
            <w:tcW w:w="1227" w:type="dxa"/>
          </w:tcPr>
          <w:p w14:paraId="2CDC0D10" w14:textId="77777777" w:rsidR="007A0A55" w:rsidRPr="002D4956" w:rsidRDefault="007A0A55" w:rsidP="002D4956">
            <w:pPr>
              <w:pStyle w:val="Tabletext"/>
            </w:pPr>
            <w:r w:rsidRPr="002D4956">
              <w:t>TC05</w:t>
            </w:r>
          </w:p>
        </w:tc>
        <w:tc>
          <w:tcPr>
            <w:tcW w:w="6054" w:type="dxa"/>
          </w:tcPr>
          <w:p w14:paraId="10EDEE64" w14:textId="77777777" w:rsidR="007A0A55" w:rsidRPr="002D4956" w:rsidRDefault="007A0A55" w:rsidP="002D4956">
            <w:pPr>
              <w:pStyle w:val="Tabletext"/>
              <w:rPr>
                <w:rFonts w:eastAsiaTheme="minorEastAsia"/>
              </w:rPr>
            </w:pPr>
            <w:r w:rsidRPr="002D4956">
              <w:t>Flight crew member proficiency and line check knowledge report</w:t>
            </w:r>
          </w:p>
        </w:tc>
        <w:tc>
          <w:tcPr>
            <w:tcW w:w="1035" w:type="dxa"/>
          </w:tcPr>
          <w:p w14:paraId="12DF220F" w14:textId="77777777" w:rsidR="007A0A55" w:rsidRPr="002D4956" w:rsidRDefault="007A0A55" w:rsidP="002D4956">
            <w:pPr>
              <w:pStyle w:val="Tabletext"/>
            </w:pPr>
          </w:p>
        </w:tc>
        <w:tc>
          <w:tcPr>
            <w:tcW w:w="1087" w:type="dxa"/>
          </w:tcPr>
          <w:p w14:paraId="152A67FA" w14:textId="77777777" w:rsidR="007A0A55" w:rsidRPr="002D4956" w:rsidRDefault="007A0A55" w:rsidP="002D4956">
            <w:pPr>
              <w:pStyle w:val="Tabletext"/>
            </w:pPr>
          </w:p>
        </w:tc>
      </w:tr>
      <w:tr w:rsidR="007A0A55" w:rsidRPr="002D4956" w14:paraId="7ED91325" w14:textId="77777777" w:rsidTr="002D4956">
        <w:tc>
          <w:tcPr>
            <w:tcW w:w="1227" w:type="dxa"/>
          </w:tcPr>
          <w:p w14:paraId="35F43E7C" w14:textId="77777777" w:rsidR="007A0A55" w:rsidRPr="002D4956" w:rsidRDefault="007A0A55" w:rsidP="002D4956">
            <w:pPr>
              <w:pStyle w:val="Tabletext"/>
            </w:pPr>
            <w:r w:rsidRPr="002D4956">
              <w:t>TC07A</w:t>
            </w:r>
          </w:p>
        </w:tc>
        <w:tc>
          <w:tcPr>
            <w:tcW w:w="6054" w:type="dxa"/>
          </w:tcPr>
          <w:p w14:paraId="760DFD6D" w14:textId="77777777" w:rsidR="007A0A55" w:rsidRPr="002D4956" w:rsidRDefault="007A0A55" w:rsidP="002D4956">
            <w:pPr>
              <w:pStyle w:val="Tabletext"/>
              <w:rPr>
                <w:rFonts w:eastAsiaTheme="minorEastAsia"/>
              </w:rPr>
            </w:pPr>
            <w:r w:rsidRPr="002D4956">
              <w:t>Nomination form for training and checking personnel</w:t>
            </w:r>
          </w:p>
        </w:tc>
        <w:tc>
          <w:tcPr>
            <w:tcW w:w="1035" w:type="dxa"/>
          </w:tcPr>
          <w:p w14:paraId="11C02B66" w14:textId="77777777" w:rsidR="007A0A55" w:rsidRPr="002D4956" w:rsidRDefault="007A0A55" w:rsidP="002D4956">
            <w:pPr>
              <w:pStyle w:val="Tabletext"/>
            </w:pPr>
          </w:p>
        </w:tc>
        <w:tc>
          <w:tcPr>
            <w:tcW w:w="1087" w:type="dxa"/>
          </w:tcPr>
          <w:p w14:paraId="144D91A5" w14:textId="77777777" w:rsidR="007A0A55" w:rsidRPr="002D4956" w:rsidRDefault="007A0A55" w:rsidP="002D4956">
            <w:pPr>
              <w:pStyle w:val="Tabletext"/>
            </w:pPr>
          </w:p>
        </w:tc>
      </w:tr>
      <w:tr w:rsidR="007A0A55" w:rsidRPr="002D4956" w14:paraId="7006F46A" w14:textId="77777777" w:rsidTr="002D4956">
        <w:tc>
          <w:tcPr>
            <w:tcW w:w="1227" w:type="dxa"/>
          </w:tcPr>
          <w:p w14:paraId="68C07916" w14:textId="77777777" w:rsidR="007A0A55" w:rsidRPr="002D4956" w:rsidRDefault="007A0A55" w:rsidP="002D4956">
            <w:pPr>
              <w:pStyle w:val="Tabletext"/>
            </w:pPr>
            <w:r w:rsidRPr="002D4956">
              <w:lastRenderedPageBreak/>
              <w:t>TC07B</w:t>
            </w:r>
          </w:p>
        </w:tc>
        <w:tc>
          <w:tcPr>
            <w:tcW w:w="6054" w:type="dxa"/>
          </w:tcPr>
          <w:p w14:paraId="3AF22A91" w14:textId="77777777" w:rsidR="007A0A55" w:rsidRPr="002D4956" w:rsidRDefault="007A0A55" w:rsidP="002D4956">
            <w:pPr>
              <w:pStyle w:val="Tabletext"/>
              <w:rPr>
                <w:rFonts w:eastAsiaTheme="minorEastAsia"/>
              </w:rPr>
            </w:pPr>
            <w:r w:rsidRPr="002D4956">
              <w:t>Part 142 listed contracted training and checking organisation record</w:t>
            </w:r>
          </w:p>
        </w:tc>
        <w:tc>
          <w:tcPr>
            <w:tcW w:w="1035" w:type="dxa"/>
          </w:tcPr>
          <w:p w14:paraId="7757D3E4" w14:textId="77777777" w:rsidR="007A0A55" w:rsidRPr="002D4956" w:rsidRDefault="007A0A55" w:rsidP="002D4956">
            <w:pPr>
              <w:pStyle w:val="Tabletext"/>
            </w:pPr>
          </w:p>
        </w:tc>
        <w:tc>
          <w:tcPr>
            <w:tcW w:w="1087" w:type="dxa"/>
          </w:tcPr>
          <w:p w14:paraId="7F68BC26" w14:textId="77777777" w:rsidR="007A0A55" w:rsidRPr="002D4956" w:rsidRDefault="007A0A55" w:rsidP="002D4956">
            <w:pPr>
              <w:pStyle w:val="Tabletext"/>
            </w:pPr>
          </w:p>
        </w:tc>
      </w:tr>
      <w:tr w:rsidR="007A0A55" w:rsidRPr="002D4956" w14:paraId="34864868" w14:textId="77777777" w:rsidTr="002D4956">
        <w:tc>
          <w:tcPr>
            <w:tcW w:w="1227" w:type="dxa"/>
          </w:tcPr>
          <w:p w14:paraId="55DB7507" w14:textId="77777777" w:rsidR="007A0A55" w:rsidRPr="002D4956" w:rsidRDefault="007A0A55" w:rsidP="002D4956">
            <w:pPr>
              <w:pStyle w:val="Tabletext"/>
            </w:pPr>
            <w:r w:rsidRPr="002D4956">
              <w:t>TC08</w:t>
            </w:r>
          </w:p>
        </w:tc>
        <w:tc>
          <w:tcPr>
            <w:tcW w:w="6054" w:type="dxa"/>
          </w:tcPr>
          <w:p w14:paraId="5F256462" w14:textId="77777777" w:rsidR="007A0A55" w:rsidRPr="002D4956" w:rsidRDefault="007A0A55" w:rsidP="002D4956">
            <w:pPr>
              <w:pStyle w:val="Tabletext"/>
              <w:rPr>
                <w:rFonts w:eastAsiaTheme="minorEastAsia"/>
              </w:rPr>
            </w:pPr>
            <w:r w:rsidRPr="002D4956">
              <w:t>ACM/MTS member induction checklist</w:t>
            </w:r>
          </w:p>
        </w:tc>
        <w:tc>
          <w:tcPr>
            <w:tcW w:w="1035" w:type="dxa"/>
          </w:tcPr>
          <w:p w14:paraId="3888F172" w14:textId="77777777" w:rsidR="007A0A55" w:rsidRPr="002D4956" w:rsidRDefault="007A0A55" w:rsidP="002D4956">
            <w:pPr>
              <w:pStyle w:val="Tabletext"/>
            </w:pPr>
          </w:p>
        </w:tc>
        <w:tc>
          <w:tcPr>
            <w:tcW w:w="1087" w:type="dxa"/>
          </w:tcPr>
          <w:p w14:paraId="78A38731" w14:textId="77777777" w:rsidR="007A0A55" w:rsidRPr="002D4956" w:rsidRDefault="007A0A55" w:rsidP="002D4956">
            <w:pPr>
              <w:pStyle w:val="Tabletext"/>
            </w:pPr>
          </w:p>
        </w:tc>
      </w:tr>
      <w:tr w:rsidR="007A0A55" w:rsidRPr="002D4956" w14:paraId="54599125" w14:textId="77777777" w:rsidTr="002D4956">
        <w:tc>
          <w:tcPr>
            <w:tcW w:w="1227" w:type="dxa"/>
          </w:tcPr>
          <w:p w14:paraId="1E947CF3" w14:textId="77777777" w:rsidR="007A0A55" w:rsidRPr="002D4956" w:rsidRDefault="007A0A55" w:rsidP="002D4956">
            <w:pPr>
              <w:pStyle w:val="Tabletext"/>
            </w:pPr>
            <w:r w:rsidRPr="002D4956">
              <w:t>TC09A</w:t>
            </w:r>
          </w:p>
        </w:tc>
        <w:tc>
          <w:tcPr>
            <w:tcW w:w="6054" w:type="dxa"/>
          </w:tcPr>
          <w:p w14:paraId="418A2E79" w14:textId="77777777" w:rsidR="007A0A55" w:rsidRPr="002D4956" w:rsidRDefault="007A0A55" w:rsidP="002D4956">
            <w:pPr>
              <w:pStyle w:val="Tabletext"/>
              <w:rPr>
                <w:rFonts w:eastAsiaTheme="minorEastAsia"/>
              </w:rPr>
            </w:pPr>
            <w:r w:rsidRPr="002D4956">
              <w:t>ACM/MTS conversion training record</w:t>
            </w:r>
          </w:p>
        </w:tc>
        <w:tc>
          <w:tcPr>
            <w:tcW w:w="1035" w:type="dxa"/>
          </w:tcPr>
          <w:p w14:paraId="6D25BAA3" w14:textId="77777777" w:rsidR="007A0A55" w:rsidRPr="002D4956" w:rsidRDefault="007A0A55" w:rsidP="002D4956">
            <w:pPr>
              <w:pStyle w:val="Tabletext"/>
            </w:pPr>
          </w:p>
        </w:tc>
        <w:tc>
          <w:tcPr>
            <w:tcW w:w="1087" w:type="dxa"/>
          </w:tcPr>
          <w:p w14:paraId="5B75E185" w14:textId="77777777" w:rsidR="007A0A55" w:rsidRPr="002D4956" w:rsidRDefault="007A0A55" w:rsidP="002D4956">
            <w:pPr>
              <w:pStyle w:val="Tabletext"/>
            </w:pPr>
          </w:p>
        </w:tc>
      </w:tr>
      <w:tr w:rsidR="007A0A55" w:rsidRPr="002D4956" w14:paraId="1B1F6C12" w14:textId="77777777" w:rsidTr="002D4956">
        <w:tc>
          <w:tcPr>
            <w:tcW w:w="1227" w:type="dxa"/>
          </w:tcPr>
          <w:p w14:paraId="0B220C84" w14:textId="77777777" w:rsidR="007A0A55" w:rsidRPr="002D4956" w:rsidRDefault="007A0A55" w:rsidP="002D4956">
            <w:pPr>
              <w:pStyle w:val="Tabletext"/>
            </w:pPr>
            <w:r w:rsidRPr="002D4956">
              <w:t>TC09B</w:t>
            </w:r>
          </w:p>
        </w:tc>
        <w:tc>
          <w:tcPr>
            <w:tcW w:w="6054" w:type="dxa"/>
          </w:tcPr>
          <w:p w14:paraId="3446CFCA" w14:textId="77777777" w:rsidR="007A0A55" w:rsidRPr="002D4956" w:rsidRDefault="007A0A55" w:rsidP="002D4956">
            <w:pPr>
              <w:pStyle w:val="Tabletext"/>
              <w:rPr>
                <w:rFonts w:eastAsiaTheme="minorEastAsia"/>
              </w:rPr>
            </w:pPr>
            <w:r w:rsidRPr="002D4956">
              <w:t>ACM/MTS conversion proficiency check report</w:t>
            </w:r>
          </w:p>
        </w:tc>
        <w:tc>
          <w:tcPr>
            <w:tcW w:w="1035" w:type="dxa"/>
          </w:tcPr>
          <w:p w14:paraId="1B9E35D4" w14:textId="77777777" w:rsidR="007A0A55" w:rsidRPr="002D4956" w:rsidRDefault="007A0A55" w:rsidP="002D4956">
            <w:pPr>
              <w:pStyle w:val="Tabletext"/>
            </w:pPr>
          </w:p>
        </w:tc>
        <w:tc>
          <w:tcPr>
            <w:tcW w:w="1087" w:type="dxa"/>
          </w:tcPr>
          <w:p w14:paraId="1F83B765" w14:textId="77777777" w:rsidR="007A0A55" w:rsidRPr="002D4956" w:rsidRDefault="007A0A55" w:rsidP="002D4956">
            <w:pPr>
              <w:pStyle w:val="Tabletext"/>
            </w:pPr>
          </w:p>
        </w:tc>
      </w:tr>
      <w:tr w:rsidR="007A0A55" w:rsidRPr="002D4956" w14:paraId="1697813A" w14:textId="77777777" w:rsidTr="002D4956">
        <w:tc>
          <w:tcPr>
            <w:tcW w:w="1227" w:type="dxa"/>
          </w:tcPr>
          <w:p w14:paraId="1F81A1DE" w14:textId="77777777" w:rsidR="007A0A55" w:rsidRPr="002D4956" w:rsidRDefault="007A0A55" w:rsidP="002D4956">
            <w:pPr>
              <w:pStyle w:val="Tabletext"/>
            </w:pPr>
            <w:r w:rsidRPr="002D4956">
              <w:t>TC10A</w:t>
            </w:r>
          </w:p>
        </w:tc>
        <w:tc>
          <w:tcPr>
            <w:tcW w:w="6054" w:type="dxa"/>
          </w:tcPr>
          <w:p w14:paraId="4B2B8562" w14:textId="77777777" w:rsidR="007A0A55" w:rsidRPr="002D4956" w:rsidRDefault="007A0A55" w:rsidP="002D4956">
            <w:pPr>
              <w:pStyle w:val="Tabletext"/>
              <w:rPr>
                <w:rFonts w:eastAsiaTheme="minorEastAsia"/>
              </w:rPr>
            </w:pPr>
            <w:r w:rsidRPr="002D4956">
              <w:t>ACM/MTS line training record</w:t>
            </w:r>
          </w:p>
        </w:tc>
        <w:tc>
          <w:tcPr>
            <w:tcW w:w="1035" w:type="dxa"/>
          </w:tcPr>
          <w:p w14:paraId="5FA8E23B" w14:textId="77777777" w:rsidR="007A0A55" w:rsidRPr="002D4956" w:rsidRDefault="007A0A55" w:rsidP="002D4956">
            <w:pPr>
              <w:pStyle w:val="Tabletext"/>
            </w:pPr>
          </w:p>
        </w:tc>
        <w:tc>
          <w:tcPr>
            <w:tcW w:w="1087" w:type="dxa"/>
          </w:tcPr>
          <w:p w14:paraId="6CFBE545" w14:textId="77777777" w:rsidR="007A0A55" w:rsidRPr="002D4956" w:rsidRDefault="007A0A55" w:rsidP="002D4956">
            <w:pPr>
              <w:pStyle w:val="Tabletext"/>
            </w:pPr>
          </w:p>
        </w:tc>
      </w:tr>
      <w:tr w:rsidR="007A0A55" w:rsidRPr="002D4956" w14:paraId="24B4EEFF" w14:textId="77777777" w:rsidTr="002D4956">
        <w:tc>
          <w:tcPr>
            <w:tcW w:w="1227" w:type="dxa"/>
          </w:tcPr>
          <w:p w14:paraId="4D455CF8" w14:textId="77777777" w:rsidR="007A0A55" w:rsidRPr="002D4956" w:rsidRDefault="007A0A55" w:rsidP="002D4956">
            <w:pPr>
              <w:pStyle w:val="Tabletext"/>
            </w:pPr>
            <w:r w:rsidRPr="002D4956">
              <w:t>TC10B</w:t>
            </w:r>
          </w:p>
        </w:tc>
        <w:tc>
          <w:tcPr>
            <w:tcW w:w="6054" w:type="dxa"/>
          </w:tcPr>
          <w:p w14:paraId="790C7A32" w14:textId="77777777" w:rsidR="007A0A55" w:rsidRPr="002D4956" w:rsidRDefault="007A0A55" w:rsidP="002D4956">
            <w:pPr>
              <w:pStyle w:val="Tabletext"/>
              <w:rPr>
                <w:rFonts w:eastAsiaTheme="minorEastAsia"/>
              </w:rPr>
            </w:pPr>
            <w:r w:rsidRPr="002D4956">
              <w:t>ACM/MTS line check report</w:t>
            </w:r>
          </w:p>
        </w:tc>
        <w:tc>
          <w:tcPr>
            <w:tcW w:w="1035" w:type="dxa"/>
          </w:tcPr>
          <w:p w14:paraId="6EB8C3C7" w14:textId="77777777" w:rsidR="007A0A55" w:rsidRPr="002D4956" w:rsidRDefault="007A0A55" w:rsidP="002D4956">
            <w:pPr>
              <w:pStyle w:val="Tabletext"/>
            </w:pPr>
          </w:p>
        </w:tc>
        <w:tc>
          <w:tcPr>
            <w:tcW w:w="1087" w:type="dxa"/>
          </w:tcPr>
          <w:p w14:paraId="413B8D9F" w14:textId="77777777" w:rsidR="007A0A55" w:rsidRPr="002D4956" w:rsidRDefault="007A0A55" w:rsidP="002D4956">
            <w:pPr>
              <w:pStyle w:val="Tabletext"/>
            </w:pPr>
          </w:p>
        </w:tc>
      </w:tr>
      <w:tr w:rsidR="007A0A55" w:rsidRPr="002D4956" w14:paraId="3597CF19" w14:textId="77777777" w:rsidTr="002D4956">
        <w:tc>
          <w:tcPr>
            <w:tcW w:w="1227" w:type="dxa"/>
          </w:tcPr>
          <w:p w14:paraId="4C416522" w14:textId="77777777" w:rsidR="007A0A55" w:rsidRPr="002D4956" w:rsidRDefault="007A0A55" w:rsidP="002D4956">
            <w:pPr>
              <w:pStyle w:val="Tabletext"/>
            </w:pPr>
            <w:r w:rsidRPr="002D4956">
              <w:t>TC11</w:t>
            </w:r>
          </w:p>
        </w:tc>
        <w:tc>
          <w:tcPr>
            <w:tcW w:w="6054" w:type="dxa"/>
          </w:tcPr>
          <w:p w14:paraId="03D1A18C" w14:textId="77777777" w:rsidR="007A0A55" w:rsidRPr="002D4956" w:rsidRDefault="007A0A55" w:rsidP="002D4956">
            <w:pPr>
              <w:pStyle w:val="Tabletext"/>
              <w:rPr>
                <w:rFonts w:eastAsiaTheme="minorEastAsia"/>
              </w:rPr>
            </w:pPr>
            <w:r w:rsidRPr="002D4956">
              <w:t>Differences training record</w:t>
            </w:r>
          </w:p>
        </w:tc>
        <w:tc>
          <w:tcPr>
            <w:tcW w:w="1035" w:type="dxa"/>
          </w:tcPr>
          <w:p w14:paraId="1C2F2352" w14:textId="77777777" w:rsidR="007A0A55" w:rsidRPr="002D4956" w:rsidRDefault="007A0A55" w:rsidP="002D4956">
            <w:pPr>
              <w:pStyle w:val="Tabletext"/>
            </w:pPr>
          </w:p>
        </w:tc>
        <w:tc>
          <w:tcPr>
            <w:tcW w:w="1087" w:type="dxa"/>
          </w:tcPr>
          <w:p w14:paraId="576AC1C0" w14:textId="77777777" w:rsidR="007A0A55" w:rsidRPr="002D4956" w:rsidRDefault="007A0A55" w:rsidP="002D4956">
            <w:pPr>
              <w:pStyle w:val="Tabletext"/>
            </w:pPr>
          </w:p>
        </w:tc>
      </w:tr>
      <w:tr w:rsidR="007A0A55" w:rsidRPr="002D4956" w14:paraId="49A3DE8F" w14:textId="77777777" w:rsidTr="002D4956">
        <w:tc>
          <w:tcPr>
            <w:tcW w:w="1227" w:type="dxa"/>
          </w:tcPr>
          <w:p w14:paraId="1BF0BE96" w14:textId="77777777" w:rsidR="007A0A55" w:rsidRPr="002D4956" w:rsidRDefault="007A0A55" w:rsidP="002D4956">
            <w:pPr>
              <w:pStyle w:val="Tabletext"/>
            </w:pPr>
            <w:r w:rsidRPr="002D4956">
              <w:t>TC12</w:t>
            </w:r>
          </w:p>
        </w:tc>
        <w:tc>
          <w:tcPr>
            <w:tcW w:w="6054" w:type="dxa"/>
          </w:tcPr>
          <w:p w14:paraId="7DCC456C" w14:textId="77777777" w:rsidR="007A0A55" w:rsidRPr="002D4956" w:rsidRDefault="007A0A55" w:rsidP="002D4956">
            <w:pPr>
              <w:pStyle w:val="Tabletext"/>
            </w:pPr>
            <w:r w:rsidRPr="002D4956">
              <w:t>ACM/MTS recurrent proficiency check report</w:t>
            </w:r>
          </w:p>
        </w:tc>
        <w:tc>
          <w:tcPr>
            <w:tcW w:w="1035" w:type="dxa"/>
          </w:tcPr>
          <w:p w14:paraId="209044A3" w14:textId="77777777" w:rsidR="007A0A55" w:rsidRPr="002D4956" w:rsidRDefault="007A0A55" w:rsidP="002D4956">
            <w:pPr>
              <w:pStyle w:val="Tabletext"/>
            </w:pPr>
          </w:p>
        </w:tc>
        <w:tc>
          <w:tcPr>
            <w:tcW w:w="1087" w:type="dxa"/>
          </w:tcPr>
          <w:p w14:paraId="59A5D331" w14:textId="77777777" w:rsidR="007A0A55" w:rsidRPr="002D4956" w:rsidRDefault="007A0A55" w:rsidP="002D4956">
            <w:pPr>
              <w:pStyle w:val="Tabletext"/>
            </w:pPr>
          </w:p>
        </w:tc>
      </w:tr>
      <w:tr w:rsidR="007A0A55" w:rsidRPr="002D4956" w14:paraId="182D7A51" w14:textId="77777777" w:rsidTr="002D4956">
        <w:tc>
          <w:tcPr>
            <w:tcW w:w="1227" w:type="dxa"/>
          </w:tcPr>
          <w:p w14:paraId="2E9DF309" w14:textId="77777777" w:rsidR="007A0A55" w:rsidRPr="002D4956" w:rsidRDefault="007A0A55" w:rsidP="002D4956">
            <w:pPr>
              <w:pStyle w:val="Tabletext"/>
            </w:pPr>
            <w:r w:rsidRPr="002D4956">
              <w:t>TC13</w:t>
            </w:r>
          </w:p>
        </w:tc>
        <w:tc>
          <w:tcPr>
            <w:tcW w:w="6054" w:type="dxa"/>
          </w:tcPr>
          <w:p w14:paraId="7C816700" w14:textId="77777777" w:rsidR="007A0A55" w:rsidRPr="002D4956" w:rsidRDefault="007A0A55" w:rsidP="002D4956">
            <w:pPr>
              <w:pStyle w:val="Tabletext"/>
            </w:pPr>
            <w:r w:rsidRPr="002D4956">
              <w:t>Remedial training record</w:t>
            </w:r>
          </w:p>
        </w:tc>
        <w:tc>
          <w:tcPr>
            <w:tcW w:w="1035" w:type="dxa"/>
          </w:tcPr>
          <w:p w14:paraId="0B5956D3" w14:textId="77777777" w:rsidR="007A0A55" w:rsidRPr="002D4956" w:rsidRDefault="007A0A55" w:rsidP="002D4956">
            <w:pPr>
              <w:pStyle w:val="Tabletext"/>
            </w:pPr>
          </w:p>
        </w:tc>
        <w:tc>
          <w:tcPr>
            <w:tcW w:w="1087" w:type="dxa"/>
          </w:tcPr>
          <w:p w14:paraId="7D649ED0" w14:textId="77777777" w:rsidR="007A0A55" w:rsidRPr="002D4956" w:rsidRDefault="007A0A55" w:rsidP="002D4956">
            <w:pPr>
              <w:pStyle w:val="Tabletext"/>
            </w:pPr>
          </w:p>
        </w:tc>
      </w:tr>
    </w:tbl>
    <w:p w14:paraId="23BA2682" w14:textId="77777777" w:rsidR="007A0A55" w:rsidRDefault="007A0A55" w:rsidP="007A0A55">
      <w:pPr>
        <w:rPr>
          <w:rStyle w:val="Strong"/>
        </w:rPr>
      </w:pPr>
    </w:p>
    <w:p w14:paraId="06A1CB78" w14:textId="77777777" w:rsidR="002D4956" w:rsidRDefault="002D4956">
      <w:pPr>
        <w:suppressAutoHyphens w:val="0"/>
        <w:rPr>
          <w:rStyle w:val="Strong"/>
        </w:rPr>
      </w:pPr>
      <w:r>
        <w:rPr>
          <w:rStyle w:val="Strong"/>
        </w:rPr>
        <w:br w:type="page"/>
      </w:r>
    </w:p>
    <w:p w14:paraId="11BCF8BF" w14:textId="680799BD" w:rsidR="007A0A55" w:rsidRPr="002D4956" w:rsidRDefault="007A0A55" w:rsidP="002D4956">
      <w:pPr>
        <w:pStyle w:val="Caption"/>
        <w:rPr>
          <w:rStyle w:val="Strong"/>
          <w:b/>
          <w:bCs w:val="0"/>
        </w:rPr>
      </w:pPr>
      <w:r w:rsidRPr="002D4956">
        <w:rPr>
          <w:rStyle w:val="Strong"/>
          <w:b/>
          <w:bCs w:val="0"/>
        </w:rPr>
        <w:lastRenderedPageBreak/>
        <w:t>Form 6A – Single-engine helicopter flight crew member proficiency check report</w:t>
      </w:r>
    </w:p>
    <w:p w14:paraId="13A8A191" w14:textId="77777777" w:rsidR="00D93482" w:rsidRPr="003C2B3F" w:rsidRDefault="00D93482" w:rsidP="00D93482">
      <w:pPr>
        <w:rPr>
          <w:rStyle w:val="bold"/>
        </w:rPr>
      </w:pPr>
      <w:r w:rsidRPr="003C2B3F">
        <w:rPr>
          <w:rStyle w:val="bold"/>
        </w:rPr>
        <w:t>Details</w:t>
      </w:r>
    </w:p>
    <w:p w14:paraId="474AFB69" w14:textId="5FA9DFBB" w:rsidR="00D93482" w:rsidRPr="003C2B3F" w:rsidRDefault="00D93482" w:rsidP="00D93482">
      <w:r w:rsidRPr="003C2B3F">
        <w:t>Flight crew name:</w:t>
      </w:r>
      <w:r w:rsidRPr="003C2B3F">
        <w:tab/>
      </w:r>
      <w:r>
        <w:tab/>
      </w:r>
      <w:r>
        <w:tab/>
      </w:r>
      <w:r w:rsidR="00426EAD">
        <w:tab/>
      </w:r>
      <w:r w:rsidRPr="003C2B3F">
        <w:t>ARN:</w:t>
      </w:r>
    </w:p>
    <w:p w14:paraId="229BCCC7" w14:textId="46D624C8" w:rsidR="00D93482" w:rsidRPr="003C2B3F" w:rsidRDefault="00D93482" w:rsidP="00D93482">
      <w:r w:rsidRPr="003C2B3F">
        <w:t>Check pilot name:</w:t>
      </w:r>
      <w:r w:rsidRPr="003C2B3F">
        <w:tab/>
      </w:r>
      <w:r>
        <w:tab/>
      </w:r>
      <w:r>
        <w:tab/>
      </w:r>
      <w:r w:rsidR="00426EAD">
        <w:tab/>
      </w:r>
      <w:r w:rsidRPr="003C2B3F">
        <w:t>Date of check:</w:t>
      </w:r>
      <w:r>
        <w:t xml:space="preserve"> </w:t>
      </w:r>
    </w:p>
    <w:p w14:paraId="4E0BBBC5" w14:textId="3463BDAF" w:rsidR="00D93482" w:rsidRPr="003C2B3F" w:rsidRDefault="00D93482" w:rsidP="00D93482">
      <w:r w:rsidRPr="003C2B3F">
        <w:t>Aircraft type:</w:t>
      </w:r>
      <w:r w:rsidRPr="003C2B3F">
        <w:tab/>
      </w:r>
      <w:r>
        <w:tab/>
      </w:r>
      <w:r>
        <w:tab/>
      </w:r>
      <w:r>
        <w:tab/>
      </w:r>
      <w:r w:rsidR="00426EAD">
        <w:tab/>
      </w:r>
      <w:r w:rsidRPr="003C2B3F">
        <w:t>Initial or recurrent:</w:t>
      </w:r>
    </w:p>
    <w:p w14:paraId="332F475D" w14:textId="6DA59B91" w:rsidR="00D93482" w:rsidRPr="003C2B3F" w:rsidRDefault="00D93482" w:rsidP="00D93482">
      <w:r w:rsidRPr="003C2B3F">
        <w:t>Non-command seat</w:t>
      </w:r>
      <w:r>
        <w:t>:</w:t>
      </w:r>
      <w:r w:rsidR="00426EAD">
        <w:t xml:space="preserve"> </w:t>
      </w:r>
      <w:sdt>
        <w:sdtPr>
          <w:id w:val="-52783671"/>
          <w14:checkbox>
            <w14:checked w14:val="0"/>
            <w14:checkedState w14:val="2612" w14:font="MS Gothic"/>
            <w14:uncheckedState w14:val="2610" w14:font="MS Gothic"/>
          </w14:checkbox>
        </w:sdtPr>
        <w:sdtEndPr/>
        <w:sdtContent>
          <w:r w:rsidR="00426EAD" w:rsidRPr="00B91F1F">
            <w:rPr>
              <w:rFonts w:ascii="Segoe UI Symbol" w:hAnsi="Segoe UI Symbol" w:cs="Segoe UI Symbol"/>
            </w:rPr>
            <w:t>☐</w:t>
          </w:r>
        </w:sdtContent>
      </w:sdt>
      <w:r w:rsidR="00426EAD">
        <w:t xml:space="preserve"> </w:t>
      </w:r>
      <w:proofErr w:type="gramStart"/>
      <w:r w:rsidRPr="003C2B3F">
        <w:t>Yes</w:t>
      </w:r>
      <w:r>
        <w:t xml:space="preserve">  </w:t>
      </w:r>
      <w:r>
        <w:tab/>
      </w:r>
      <w:proofErr w:type="gramEnd"/>
      <w:sdt>
        <w:sdtPr>
          <w:id w:val="1232267719"/>
          <w14:checkbox>
            <w14:checked w14:val="0"/>
            <w14:checkedState w14:val="2612" w14:font="MS Gothic"/>
            <w14:uncheckedState w14:val="2610" w14:font="MS Gothic"/>
          </w14:checkbox>
        </w:sdtPr>
        <w:sdtEndPr/>
        <w:sdtContent>
          <w:r w:rsidR="00426EAD">
            <w:rPr>
              <w:rFonts w:ascii="MS Gothic" w:eastAsia="MS Gothic" w:hAnsi="MS Gothic" w:hint="eastAsia"/>
            </w:rPr>
            <w:t>☐</w:t>
          </w:r>
        </w:sdtContent>
      </w:sdt>
      <w:r w:rsidR="00426EAD" w:rsidRPr="003C2B3F">
        <w:t xml:space="preserve"> </w:t>
      </w:r>
      <w:r w:rsidRPr="003C2B3F">
        <w:t>No</w:t>
      </w:r>
      <w:r>
        <w:t xml:space="preserve">  </w:t>
      </w:r>
    </w:p>
    <w:tbl>
      <w:tblPr>
        <w:tblStyle w:val="SD-MOStable"/>
        <w:tblW w:w="9493" w:type="dxa"/>
        <w:tblLayout w:type="fixed"/>
        <w:tblLook w:val="0620" w:firstRow="1" w:lastRow="0" w:firstColumn="0" w:lastColumn="0" w:noHBand="1" w:noVBand="1"/>
        <w:tblCaption w:val="4B5 Instructor Induction Training – Course IT1"/>
        <w:tblDescription w:val="4B5 Instructor Induction Training – Course IT1"/>
      </w:tblPr>
      <w:tblGrid>
        <w:gridCol w:w="2972"/>
        <w:gridCol w:w="4817"/>
        <w:gridCol w:w="1704"/>
      </w:tblGrid>
      <w:tr w:rsidR="00D93482" w:rsidRPr="003C2B3F" w14:paraId="44701512" w14:textId="77777777">
        <w:trPr>
          <w:cnfStyle w:val="100000000000" w:firstRow="1" w:lastRow="0" w:firstColumn="0" w:lastColumn="0" w:oddVBand="0" w:evenVBand="0" w:oddHBand="0" w:evenHBand="0" w:firstRowFirstColumn="0" w:firstRowLastColumn="0" w:lastRowFirstColumn="0" w:lastRowLastColumn="0"/>
          <w:trHeight w:val="25"/>
          <w:tblHeader/>
        </w:trPr>
        <w:tc>
          <w:tcPr>
            <w:tcW w:w="2972" w:type="dxa"/>
          </w:tcPr>
          <w:p w14:paraId="37D1899C" w14:textId="77777777" w:rsidR="00D93482" w:rsidRPr="003C2B3F" w:rsidRDefault="00D93482">
            <w:r w:rsidRPr="003C2B3F">
              <w:t>Check item</w:t>
            </w:r>
          </w:p>
        </w:tc>
        <w:tc>
          <w:tcPr>
            <w:tcW w:w="4817" w:type="dxa"/>
          </w:tcPr>
          <w:p w14:paraId="7C9902CE" w14:textId="77777777" w:rsidR="00D93482" w:rsidRPr="003C2B3F" w:rsidRDefault="00D93482">
            <w:r w:rsidRPr="003C2B3F">
              <w:t>Comments</w:t>
            </w:r>
          </w:p>
        </w:tc>
        <w:tc>
          <w:tcPr>
            <w:tcW w:w="1704" w:type="dxa"/>
          </w:tcPr>
          <w:p w14:paraId="150D9093" w14:textId="77777777" w:rsidR="00D93482" w:rsidRPr="003C2B3F" w:rsidRDefault="00D93482">
            <w:r w:rsidRPr="003C2B3F">
              <w:t>C / NYC / NA</w:t>
            </w:r>
          </w:p>
        </w:tc>
      </w:tr>
      <w:tr w:rsidR="00D93482" w:rsidRPr="00916430" w14:paraId="7E402192" w14:textId="77777777">
        <w:trPr>
          <w:trHeight w:val="130"/>
        </w:trPr>
        <w:tc>
          <w:tcPr>
            <w:tcW w:w="2972" w:type="dxa"/>
          </w:tcPr>
          <w:p w14:paraId="1AE519D3" w14:textId="77777777" w:rsidR="00D93482" w:rsidRPr="003C2B3F" w:rsidRDefault="00D93482">
            <w:pPr>
              <w:pStyle w:val="Tabletext"/>
            </w:pPr>
            <w:r w:rsidRPr="00916430">
              <w:t>Pre-flight, loading and performance planning</w:t>
            </w:r>
          </w:p>
        </w:tc>
        <w:tc>
          <w:tcPr>
            <w:tcW w:w="4817" w:type="dxa"/>
          </w:tcPr>
          <w:p w14:paraId="621C75AA" w14:textId="77777777" w:rsidR="00D93482" w:rsidRPr="00916430" w:rsidRDefault="00D93482">
            <w:pPr>
              <w:pStyle w:val="Tabletext"/>
            </w:pPr>
          </w:p>
        </w:tc>
        <w:tc>
          <w:tcPr>
            <w:tcW w:w="1704" w:type="dxa"/>
          </w:tcPr>
          <w:p w14:paraId="78DAD591" w14:textId="77777777" w:rsidR="00D93482" w:rsidRPr="00916430" w:rsidRDefault="00D93482">
            <w:pPr>
              <w:pStyle w:val="Tabletext"/>
            </w:pPr>
          </w:p>
        </w:tc>
      </w:tr>
      <w:tr w:rsidR="00D93482" w:rsidRPr="00916430" w14:paraId="6BD82265" w14:textId="77777777">
        <w:trPr>
          <w:trHeight w:val="25"/>
        </w:trPr>
        <w:tc>
          <w:tcPr>
            <w:tcW w:w="2972" w:type="dxa"/>
          </w:tcPr>
          <w:p w14:paraId="7D54CEA7" w14:textId="77777777" w:rsidR="00D93482" w:rsidRPr="003C2B3F" w:rsidRDefault="00D93482">
            <w:pPr>
              <w:pStyle w:val="Tabletext"/>
            </w:pPr>
            <w:r w:rsidRPr="00916430">
              <w:t xml:space="preserve">Start, lift-off, hover and taxi </w:t>
            </w:r>
          </w:p>
        </w:tc>
        <w:tc>
          <w:tcPr>
            <w:tcW w:w="4817" w:type="dxa"/>
          </w:tcPr>
          <w:p w14:paraId="3988DD2C" w14:textId="77777777" w:rsidR="00D93482" w:rsidRPr="00916430" w:rsidRDefault="00D93482">
            <w:pPr>
              <w:pStyle w:val="Tabletext"/>
            </w:pPr>
          </w:p>
        </w:tc>
        <w:tc>
          <w:tcPr>
            <w:tcW w:w="1704" w:type="dxa"/>
          </w:tcPr>
          <w:p w14:paraId="5299A83E" w14:textId="77777777" w:rsidR="00D93482" w:rsidRPr="00916430" w:rsidRDefault="00D93482">
            <w:pPr>
              <w:pStyle w:val="Tabletext"/>
            </w:pPr>
          </w:p>
        </w:tc>
      </w:tr>
      <w:tr w:rsidR="00D93482" w:rsidRPr="00916430" w14:paraId="14807771" w14:textId="77777777">
        <w:trPr>
          <w:trHeight w:val="25"/>
        </w:trPr>
        <w:tc>
          <w:tcPr>
            <w:tcW w:w="2972" w:type="dxa"/>
          </w:tcPr>
          <w:p w14:paraId="5DAC6EA8" w14:textId="77777777" w:rsidR="00D93482" w:rsidRPr="003C2B3F" w:rsidRDefault="00D93482">
            <w:pPr>
              <w:pStyle w:val="Tabletext"/>
            </w:pPr>
            <w:r w:rsidRPr="00916430">
              <w:t>Normal take-off and departure</w:t>
            </w:r>
          </w:p>
        </w:tc>
        <w:tc>
          <w:tcPr>
            <w:tcW w:w="4817" w:type="dxa"/>
          </w:tcPr>
          <w:p w14:paraId="3B1E0783" w14:textId="77777777" w:rsidR="00D93482" w:rsidRPr="00916430" w:rsidRDefault="00D93482">
            <w:pPr>
              <w:pStyle w:val="Tabletext"/>
            </w:pPr>
          </w:p>
        </w:tc>
        <w:tc>
          <w:tcPr>
            <w:tcW w:w="1704" w:type="dxa"/>
          </w:tcPr>
          <w:p w14:paraId="0A12F653" w14:textId="77777777" w:rsidR="00D93482" w:rsidRPr="00916430" w:rsidRDefault="00D93482">
            <w:pPr>
              <w:pStyle w:val="Tabletext"/>
            </w:pPr>
          </w:p>
        </w:tc>
      </w:tr>
      <w:tr w:rsidR="00D93482" w:rsidRPr="00916430" w14:paraId="28937FF5" w14:textId="77777777">
        <w:trPr>
          <w:trHeight w:val="25"/>
        </w:trPr>
        <w:tc>
          <w:tcPr>
            <w:tcW w:w="2972" w:type="dxa"/>
          </w:tcPr>
          <w:p w14:paraId="1F72E0C0" w14:textId="77777777" w:rsidR="00D93482" w:rsidRPr="003C2B3F" w:rsidRDefault="00D93482">
            <w:pPr>
              <w:pStyle w:val="Tabletext"/>
            </w:pPr>
            <w:r w:rsidRPr="00916430">
              <w:t>Steep turns</w:t>
            </w:r>
          </w:p>
        </w:tc>
        <w:tc>
          <w:tcPr>
            <w:tcW w:w="4817" w:type="dxa"/>
          </w:tcPr>
          <w:p w14:paraId="1524F028" w14:textId="77777777" w:rsidR="00D93482" w:rsidRPr="00916430" w:rsidRDefault="00D93482">
            <w:pPr>
              <w:pStyle w:val="Tabletext"/>
            </w:pPr>
          </w:p>
        </w:tc>
        <w:tc>
          <w:tcPr>
            <w:tcW w:w="1704" w:type="dxa"/>
          </w:tcPr>
          <w:p w14:paraId="451DF02B" w14:textId="77777777" w:rsidR="00D93482" w:rsidRPr="00916430" w:rsidRDefault="00D93482">
            <w:pPr>
              <w:pStyle w:val="Tabletext"/>
            </w:pPr>
          </w:p>
        </w:tc>
      </w:tr>
      <w:tr w:rsidR="00D93482" w:rsidRPr="00916430" w14:paraId="5EDB0E2C" w14:textId="77777777">
        <w:trPr>
          <w:trHeight w:val="383"/>
        </w:trPr>
        <w:tc>
          <w:tcPr>
            <w:tcW w:w="2972" w:type="dxa"/>
          </w:tcPr>
          <w:p w14:paraId="3DA0A7C8" w14:textId="77777777" w:rsidR="00D93482" w:rsidRPr="003C2B3F" w:rsidRDefault="00D93482">
            <w:pPr>
              <w:pStyle w:val="Tabletext"/>
            </w:pPr>
            <w:r w:rsidRPr="00916430">
              <w:t xml:space="preserve">Low flying below 500 ft AGL </w:t>
            </w:r>
          </w:p>
        </w:tc>
        <w:tc>
          <w:tcPr>
            <w:tcW w:w="4817" w:type="dxa"/>
          </w:tcPr>
          <w:p w14:paraId="57516BF6" w14:textId="77777777" w:rsidR="00D93482" w:rsidRPr="00916430" w:rsidRDefault="00D93482">
            <w:pPr>
              <w:pStyle w:val="Tabletext"/>
            </w:pPr>
          </w:p>
        </w:tc>
        <w:tc>
          <w:tcPr>
            <w:tcW w:w="1704" w:type="dxa"/>
          </w:tcPr>
          <w:p w14:paraId="69A7A112" w14:textId="77777777" w:rsidR="00D93482" w:rsidRPr="00916430" w:rsidRDefault="00D93482">
            <w:pPr>
              <w:pStyle w:val="Tabletext"/>
            </w:pPr>
          </w:p>
        </w:tc>
      </w:tr>
      <w:tr w:rsidR="00D93482" w:rsidRPr="00916430" w14:paraId="4EC2D581" w14:textId="77777777">
        <w:trPr>
          <w:trHeight w:val="166"/>
        </w:trPr>
        <w:tc>
          <w:tcPr>
            <w:tcW w:w="2972" w:type="dxa"/>
          </w:tcPr>
          <w:p w14:paraId="14BB97A3" w14:textId="77777777" w:rsidR="00D93482" w:rsidRPr="003C2B3F" w:rsidRDefault="00D93482">
            <w:pPr>
              <w:pStyle w:val="Tabletext"/>
            </w:pPr>
            <w:r w:rsidRPr="00916430">
              <w:t xml:space="preserve">Circuit </w:t>
            </w:r>
            <w:proofErr w:type="gramStart"/>
            <w:r w:rsidRPr="00916430">
              <w:t>re-join</w:t>
            </w:r>
            <w:proofErr w:type="gramEnd"/>
            <w:r w:rsidRPr="00916430">
              <w:t xml:space="preserve"> and 1 full circuit </w:t>
            </w:r>
          </w:p>
        </w:tc>
        <w:tc>
          <w:tcPr>
            <w:tcW w:w="4817" w:type="dxa"/>
          </w:tcPr>
          <w:p w14:paraId="7BB50008" w14:textId="77777777" w:rsidR="00D93482" w:rsidRPr="00916430" w:rsidRDefault="00D93482">
            <w:pPr>
              <w:pStyle w:val="Tabletext"/>
            </w:pPr>
          </w:p>
        </w:tc>
        <w:tc>
          <w:tcPr>
            <w:tcW w:w="1704" w:type="dxa"/>
          </w:tcPr>
          <w:p w14:paraId="69CF3F78" w14:textId="77777777" w:rsidR="00D93482" w:rsidRPr="00916430" w:rsidRDefault="00D93482">
            <w:pPr>
              <w:pStyle w:val="Tabletext"/>
            </w:pPr>
          </w:p>
        </w:tc>
      </w:tr>
      <w:tr w:rsidR="00D93482" w:rsidRPr="00916430" w14:paraId="7EA7F57C" w14:textId="77777777">
        <w:trPr>
          <w:trHeight w:val="25"/>
        </w:trPr>
        <w:tc>
          <w:tcPr>
            <w:tcW w:w="2972" w:type="dxa"/>
          </w:tcPr>
          <w:p w14:paraId="238599D2" w14:textId="77777777" w:rsidR="00D93482" w:rsidRPr="003C2B3F" w:rsidRDefault="00D93482">
            <w:pPr>
              <w:pStyle w:val="Tabletext"/>
            </w:pPr>
            <w:r w:rsidRPr="00916430">
              <w:t>Missed approach</w:t>
            </w:r>
          </w:p>
        </w:tc>
        <w:tc>
          <w:tcPr>
            <w:tcW w:w="4817" w:type="dxa"/>
          </w:tcPr>
          <w:p w14:paraId="576ACC9A" w14:textId="77777777" w:rsidR="00D93482" w:rsidRPr="00916430" w:rsidRDefault="00D93482">
            <w:pPr>
              <w:pStyle w:val="Tabletext"/>
            </w:pPr>
          </w:p>
        </w:tc>
        <w:tc>
          <w:tcPr>
            <w:tcW w:w="1704" w:type="dxa"/>
          </w:tcPr>
          <w:p w14:paraId="37381C71" w14:textId="77777777" w:rsidR="00D93482" w:rsidRPr="00916430" w:rsidRDefault="00D93482">
            <w:pPr>
              <w:pStyle w:val="Tabletext"/>
            </w:pPr>
          </w:p>
        </w:tc>
      </w:tr>
      <w:tr w:rsidR="00D93482" w:rsidRPr="00916430" w14:paraId="1B0E8793" w14:textId="77777777">
        <w:trPr>
          <w:trHeight w:val="25"/>
        </w:trPr>
        <w:tc>
          <w:tcPr>
            <w:tcW w:w="2972" w:type="dxa"/>
          </w:tcPr>
          <w:p w14:paraId="0C819F78" w14:textId="77777777" w:rsidR="00D93482" w:rsidRPr="003C2B3F" w:rsidRDefault="00D93482">
            <w:pPr>
              <w:pStyle w:val="Tabletext"/>
            </w:pPr>
            <w:r w:rsidRPr="00916430">
              <w:t>Sloping ground operations</w:t>
            </w:r>
          </w:p>
        </w:tc>
        <w:tc>
          <w:tcPr>
            <w:tcW w:w="4817" w:type="dxa"/>
          </w:tcPr>
          <w:p w14:paraId="63CF772A" w14:textId="77777777" w:rsidR="00D93482" w:rsidRPr="00916430" w:rsidRDefault="00D93482">
            <w:pPr>
              <w:pStyle w:val="Tabletext"/>
            </w:pPr>
          </w:p>
        </w:tc>
        <w:tc>
          <w:tcPr>
            <w:tcW w:w="1704" w:type="dxa"/>
          </w:tcPr>
          <w:p w14:paraId="291B656B" w14:textId="77777777" w:rsidR="00D93482" w:rsidRPr="00916430" w:rsidRDefault="00D93482">
            <w:pPr>
              <w:pStyle w:val="Tabletext"/>
            </w:pPr>
          </w:p>
        </w:tc>
      </w:tr>
      <w:tr w:rsidR="00D93482" w:rsidRPr="00916430" w14:paraId="44A0D682" w14:textId="77777777">
        <w:trPr>
          <w:trHeight w:val="25"/>
        </w:trPr>
        <w:tc>
          <w:tcPr>
            <w:tcW w:w="2972" w:type="dxa"/>
          </w:tcPr>
          <w:p w14:paraId="1773D3BE" w14:textId="77777777" w:rsidR="00D93482" w:rsidRPr="003C2B3F" w:rsidRDefault="00D93482">
            <w:pPr>
              <w:pStyle w:val="Tabletext"/>
            </w:pPr>
            <w:r w:rsidRPr="00916430">
              <w:t>Confined area ops</w:t>
            </w:r>
          </w:p>
        </w:tc>
        <w:tc>
          <w:tcPr>
            <w:tcW w:w="4817" w:type="dxa"/>
          </w:tcPr>
          <w:p w14:paraId="518EE27C" w14:textId="77777777" w:rsidR="00D93482" w:rsidRPr="00916430" w:rsidRDefault="00D93482">
            <w:pPr>
              <w:pStyle w:val="Tabletext"/>
            </w:pPr>
          </w:p>
        </w:tc>
        <w:tc>
          <w:tcPr>
            <w:tcW w:w="1704" w:type="dxa"/>
          </w:tcPr>
          <w:p w14:paraId="71938D4E" w14:textId="77777777" w:rsidR="00D93482" w:rsidRPr="00916430" w:rsidRDefault="00D93482">
            <w:pPr>
              <w:pStyle w:val="Tabletext"/>
            </w:pPr>
          </w:p>
        </w:tc>
      </w:tr>
      <w:tr w:rsidR="00D93482" w:rsidRPr="00916430" w14:paraId="3BA01ED7" w14:textId="77777777">
        <w:trPr>
          <w:trHeight w:val="397"/>
        </w:trPr>
        <w:tc>
          <w:tcPr>
            <w:tcW w:w="2972" w:type="dxa"/>
          </w:tcPr>
          <w:p w14:paraId="695205BA" w14:textId="77777777" w:rsidR="00D93482" w:rsidRPr="003C2B3F" w:rsidRDefault="00D93482">
            <w:pPr>
              <w:pStyle w:val="Tabletext"/>
            </w:pPr>
            <w:r w:rsidRPr="00916430">
              <w:t>Manage all other aircraft systems</w:t>
            </w:r>
          </w:p>
        </w:tc>
        <w:tc>
          <w:tcPr>
            <w:tcW w:w="4817" w:type="dxa"/>
          </w:tcPr>
          <w:p w14:paraId="0AB29BDF" w14:textId="77777777" w:rsidR="00D93482" w:rsidRPr="00916430" w:rsidRDefault="00D93482">
            <w:pPr>
              <w:pStyle w:val="Tabletext"/>
            </w:pPr>
          </w:p>
        </w:tc>
        <w:tc>
          <w:tcPr>
            <w:tcW w:w="1704" w:type="dxa"/>
          </w:tcPr>
          <w:p w14:paraId="011271B0" w14:textId="77777777" w:rsidR="00D93482" w:rsidRPr="00916430" w:rsidRDefault="00D93482">
            <w:pPr>
              <w:pStyle w:val="Tabletext"/>
            </w:pPr>
          </w:p>
        </w:tc>
      </w:tr>
      <w:tr w:rsidR="00D93482" w:rsidRPr="00916430" w14:paraId="4A3D09C2" w14:textId="77777777">
        <w:trPr>
          <w:trHeight w:val="397"/>
        </w:trPr>
        <w:tc>
          <w:tcPr>
            <w:tcW w:w="2972" w:type="dxa"/>
          </w:tcPr>
          <w:p w14:paraId="08CBF6E6" w14:textId="77777777" w:rsidR="00D93482" w:rsidRPr="003C2B3F" w:rsidRDefault="00D93482">
            <w:pPr>
              <w:pStyle w:val="Tabletext"/>
            </w:pPr>
            <w:r w:rsidRPr="00916430">
              <w:t xml:space="preserve">Comply with airspace and radio procedures </w:t>
            </w:r>
          </w:p>
        </w:tc>
        <w:tc>
          <w:tcPr>
            <w:tcW w:w="4817" w:type="dxa"/>
          </w:tcPr>
          <w:p w14:paraId="13CB9DDD" w14:textId="77777777" w:rsidR="00D93482" w:rsidRPr="00916430" w:rsidRDefault="00D93482">
            <w:pPr>
              <w:pStyle w:val="Tabletext"/>
            </w:pPr>
          </w:p>
        </w:tc>
        <w:tc>
          <w:tcPr>
            <w:tcW w:w="1704" w:type="dxa"/>
          </w:tcPr>
          <w:p w14:paraId="0573E5A1" w14:textId="77777777" w:rsidR="00D93482" w:rsidRPr="00916430" w:rsidRDefault="00D93482">
            <w:pPr>
              <w:pStyle w:val="Tabletext"/>
            </w:pPr>
          </w:p>
        </w:tc>
      </w:tr>
      <w:tr w:rsidR="00D93482" w:rsidRPr="00916430" w14:paraId="33BA94F8" w14:textId="77777777">
        <w:trPr>
          <w:trHeight w:val="397"/>
        </w:trPr>
        <w:tc>
          <w:tcPr>
            <w:tcW w:w="2972" w:type="dxa"/>
          </w:tcPr>
          <w:p w14:paraId="22AC4121" w14:textId="77777777" w:rsidR="00D93482" w:rsidRPr="003C2B3F" w:rsidRDefault="00D93482">
            <w:pPr>
              <w:pStyle w:val="Tabletext"/>
            </w:pPr>
            <w:r w:rsidRPr="00916430">
              <w:t>Autorotation to touchdown or power termination</w:t>
            </w:r>
          </w:p>
        </w:tc>
        <w:tc>
          <w:tcPr>
            <w:tcW w:w="4817" w:type="dxa"/>
          </w:tcPr>
          <w:p w14:paraId="454B46CF" w14:textId="77777777" w:rsidR="00D93482" w:rsidRPr="00916430" w:rsidRDefault="00D93482">
            <w:pPr>
              <w:pStyle w:val="Tabletext"/>
            </w:pPr>
          </w:p>
        </w:tc>
        <w:tc>
          <w:tcPr>
            <w:tcW w:w="1704" w:type="dxa"/>
          </w:tcPr>
          <w:p w14:paraId="73E85966" w14:textId="77777777" w:rsidR="00D93482" w:rsidRPr="00916430" w:rsidRDefault="00D93482">
            <w:pPr>
              <w:pStyle w:val="Tabletext"/>
            </w:pPr>
          </w:p>
        </w:tc>
      </w:tr>
      <w:tr w:rsidR="00D93482" w:rsidRPr="00916430" w14:paraId="58000F07" w14:textId="77777777">
        <w:trPr>
          <w:trHeight w:val="397"/>
        </w:trPr>
        <w:tc>
          <w:tcPr>
            <w:tcW w:w="2972" w:type="dxa"/>
          </w:tcPr>
          <w:p w14:paraId="17F1ABC3" w14:textId="77777777" w:rsidR="00D93482" w:rsidRPr="003C2B3F" w:rsidRDefault="00D93482">
            <w:pPr>
              <w:pStyle w:val="Tabletext"/>
            </w:pPr>
            <w:r w:rsidRPr="00916430">
              <w:t>Simulated engine failure during hover or hover taxi</w:t>
            </w:r>
          </w:p>
        </w:tc>
        <w:tc>
          <w:tcPr>
            <w:tcW w:w="4817" w:type="dxa"/>
          </w:tcPr>
          <w:p w14:paraId="2D571E20" w14:textId="77777777" w:rsidR="00D93482" w:rsidRPr="00916430" w:rsidRDefault="00D93482">
            <w:pPr>
              <w:pStyle w:val="Tabletext"/>
            </w:pPr>
          </w:p>
        </w:tc>
        <w:tc>
          <w:tcPr>
            <w:tcW w:w="1704" w:type="dxa"/>
          </w:tcPr>
          <w:p w14:paraId="022B73A4" w14:textId="77777777" w:rsidR="00D93482" w:rsidRPr="00916430" w:rsidRDefault="00D93482">
            <w:pPr>
              <w:pStyle w:val="Tabletext"/>
            </w:pPr>
          </w:p>
        </w:tc>
      </w:tr>
      <w:tr w:rsidR="00D93482" w:rsidRPr="00916430" w14:paraId="2B63565C" w14:textId="77777777">
        <w:trPr>
          <w:trHeight w:val="397"/>
        </w:trPr>
        <w:tc>
          <w:tcPr>
            <w:tcW w:w="2972" w:type="dxa"/>
          </w:tcPr>
          <w:p w14:paraId="154D5F15" w14:textId="77777777" w:rsidR="00D93482" w:rsidRPr="003C2B3F" w:rsidRDefault="00D93482">
            <w:pPr>
              <w:pStyle w:val="Tabletext"/>
            </w:pPr>
            <w:r w:rsidRPr="00916430">
              <w:t>Aircraft system malfunctions other than engine failure</w:t>
            </w:r>
          </w:p>
        </w:tc>
        <w:tc>
          <w:tcPr>
            <w:tcW w:w="4817" w:type="dxa"/>
          </w:tcPr>
          <w:p w14:paraId="54456372" w14:textId="77777777" w:rsidR="00D93482" w:rsidRPr="00916430" w:rsidRDefault="00D93482">
            <w:pPr>
              <w:pStyle w:val="Tabletext"/>
            </w:pPr>
          </w:p>
        </w:tc>
        <w:tc>
          <w:tcPr>
            <w:tcW w:w="1704" w:type="dxa"/>
          </w:tcPr>
          <w:p w14:paraId="0504FCCF" w14:textId="77777777" w:rsidR="00D93482" w:rsidRPr="00916430" w:rsidRDefault="00D93482">
            <w:pPr>
              <w:pStyle w:val="Tabletext"/>
            </w:pPr>
          </w:p>
        </w:tc>
      </w:tr>
      <w:tr w:rsidR="00D93482" w:rsidRPr="00916430" w14:paraId="3D678605" w14:textId="77777777">
        <w:trPr>
          <w:trHeight w:val="35"/>
        </w:trPr>
        <w:tc>
          <w:tcPr>
            <w:tcW w:w="2972" w:type="dxa"/>
          </w:tcPr>
          <w:p w14:paraId="1CF4D400" w14:textId="77777777" w:rsidR="00D93482" w:rsidRPr="003C2B3F" w:rsidRDefault="00D93482">
            <w:pPr>
              <w:pStyle w:val="Tabletext"/>
            </w:pPr>
            <w:r w:rsidRPr="00916430">
              <w:t xml:space="preserve">Manage loss of tail rotor control in forward flight and hover </w:t>
            </w:r>
          </w:p>
        </w:tc>
        <w:tc>
          <w:tcPr>
            <w:tcW w:w="4817" w:type="dxa"/>
          </w:tcPr>
          <w:p w14:paraId="7775CFE6" w14:textId="77777777" w:rsidR="00D93482" w:rsidRPr="00916430" w:rsidRDefault="00D93482">
            <w:pPr>
              <w:pStyle w:val="Tabletext"/>
            </w:pPr>
          </w:p>
        </w:tc>
        <w:tc>
          <w:tcPr>
            <w:tcW w:w="1704" w:type="dxa"/>
          </w:tcPr>
          <w:p w14:paraId="7DB5AAD4" w14:textId="77777777" w:rsidR="00D93482" w:rsidRPr="00916430" w:rsidRDefault="00D93482">
            <w:pPr>
              <w:pStyle w:val="Tabletext"/>
            </w:pPr>
          </w:p>
        </w:tc>
      </w:tr>
      <w:tr w:rsidR="00D93482" w:rsidRPr="00916430" w14:paraId="458015B7" w14:textId="77777777">
        <w:trPr>
          <w:trHeight w:val="35"/>
        </w:trPr>
        <w:tc>
          <w:tcPr>
            <w:tcW w:w="2972" w:type="dxa"/>
          </w:tcPr>
          <w:p w14:paraId="478D4329" w14:textId="77777777" w:rsidR="00D93482" w:rsidRPr="003C2B3F" w:rsidRDefault="00D93482">
            <w:pPr>
              <w:pStyle w:val="Tabletext"/>
            </w:pPr>
            <w:r w:rsidRPr="00916430">
              <w:t>Recovery from low Rotor RPM</w:t>
            </w:r>
          </w:p>
        </w:tc>
        <w:tc>
          <w:tcPr>
            <w:tcW w:w="4817" w:type="dxa"/>
          </w:tcPr>
          <w:p w14:paraId="11565177" w14:textId="77777777" w:rsidR="00D93482" w:rsidRPr="00916430" w:rsidRDefault="00D93482">
            <w:pPr>
              <w:pStyle w:val="Tabletext"/>
            </w:pPr>
          </w:p>
        </w:tc>
        <w:tc>
          <w:tcPr>
            <w:tcW w:w="1704" w:type="dxa"/>
          </w:tcPr>
          <w:p w14:paraId="37800657" w14:textId="77777777" w:rsidR="00D93482" w:rsidRPr="00916430" w:rsidRDefault="00D93482">
            <w:pPr>
              <w:pStyle w:val="Tabletext"/>
            </w:pPr>
          </w:p>
        </w:tc>
      </w:tr>
      <w:tr w:rsidR="00D93482" w:rsidRPr="00916430" w14:paraId="75F75ECC" w14:textId="77777777">
        <w:trPr>
          <w:trHeight w:val="243"/>
        </w:trPr>
        <w:tc>
          <w:tcPr>
            <w:tcW w:w="2972" w:type="dxa"/>
          </w:tcPr>
          <w:p w14:paraId="5DCDECB6" w14:textId="77777777" w:rsidR="00D93482" w:rsidRPr="003C2B3F" w:rsidRDefault="00D93482">
            <w:pPr>
              <w:pStyle w:val="Tabletext"/>
            </w:pPr>
            <w:r w:rsidRPr="00916430">
              <w:t>Demonstrate appropriate non</w:t>
            </w:r>
            <w:r w:rsidRPr="00916430">
              <w:noBreakHyphen/>
              <w:t>technical skills</w:t>
            </w:r>
          </w:p>
        </w:tc>
        <w:tc>
          <w:tcPr>
            <w:tcW w:w="4817" w:type="dxa"/>
          </w:tcPr>
          <w:p w14:paraId="3FFEFD26" w14:textId="77777777" w:rsidR="00D93482" w:rsidRPr="00916430" w:rsidRDefault="00D93482">
            <w:pPr>
              <w:pStyle w:val="Tabletext"/>
            </w:pPr>
          </w:p>
        </w:tc>
        <w:tc>
          <w:tcPr>
            <w:tcW w:w="1704" w:type="dxa"/>
          </w:tcPr>
          <w:p w14:paraId="34427E63" w14:textId="77777777" w:rsidR="00D93482" w:rsidRPr="00916430" w:rsidRDefault="00D93482">
            <w:pPr>
              <w:pStyle w:val="Tabletext"/>
            </w:pPr>
          </w:p>
        </w:tc>
      </w:tr>
      <w:tr w:rsidR="00D93482" w:rsidRPr="00916430" w14:paraId="6BE5817C" w14:textId="77777777">
        <w:trPr>
          <w:trHeight w:val="25"/>
        </w:trPr>
        <w:tc>
          <w:tcPr>
            <w:tcW w:w="2972" w:type="dxa"/>
          </w:tcPr>
          <w:p w14:paraId="2DFCB936" w14:textId="77777777" w:rsidR="00D93482" w:rsidRPr="003C2B3F" w:rsidRDefault="00D93482">
            <w:pPr>
              <w:pStyle w:val="Tabletext"/>
            </w:pPr>
            <w:r w:rsidRPr="00916430">
              <w:t>Manage passengers and cargo (Parts 133 and 138)</w:t>
            </w:r>
          </w:p>
        </w:tc>
        <w:tc>
          <w:tcPr>
            <w:tcW w:w="4817" w:type="dxa"/>
          </w:tcPr>
          <w:p w14:paraId="535A2542" w14:textId="77777777" w:rsidR="00D93482" w:rsidRPr="00916430" w:rsidRDefault="00D93482">
            <w:pPr>
              <w:pStyle w:val="Tabletext"/>
            </w:pPr>
          </w:p>
        </w:tc>
        <w:tc>
          <w:tcPr>
            <w:tcW w:w="1704" w:type="dxa"/>
          </w:tcPr>
          <w:p w14:paraId="44542A3F" w14:textId="77777777" w:rsidR="00D93482" w:rsidRPr="00916430" w:rsidRDefault="00D93482">
            <w:pPr>
              <w:pStyle w:val="Tabletext"/>
            </w:pPr>
          </w:p>
        </w:tc>
      </w:tr>
      <w:tr w:rsidR="00D93482" w:rsidRPr="00916430" w14:paraId="145CD734" w14:textId="77777777">
        <w:trPr>
          <w:trHeight w:val="397"/>
        </w:trPr>
        <w:tc>
          <w:tcPr>
            <w:tcW w:w="2972" w:type="dxa"/>
          </w:tcPr>
          <w:p w14:paraId="5EA560A4" w14:textId="77777777" w:rsidR="00D93482" w:rsidRPr="003C2B3F" w:rsidRDefault="00D93482">
            <w:pPr>
              <w:pStyle w:val="Tabletext"/>
            </w:pPr>
            <w:r w:rsidRPr="00916430">
              <w:lastRenderedPageBreak/>
              <w:t>Understand duties and responsibilities of PIC</w:t>
            </w:r>
          </w:p>
        </w:tc>
        <w:tc>
          <w:tcPr>
            <w:tcW w:w="4817" w:type="dxa"/>
          </w:tcPr>
          <w:p w14:paraId="09795151" w14:textId="77777777" w:rsidR="00D93482" w:rsidRPr="00916430" w:rsidRDefault="00D93482">
            <w:pPr>
              <w:pStyle w:val="Tabletext"/>
            </w:pPr>
          </w:p>
        </w:tc>
        <w:tc>
          <w:tcPr>
            <w:tcW w:w="1704" w:type="dxa"/>
          </w:tcPr>
          <w:p w14:paraId="0E314CD2" w14:textId="77777777" w:rsidR="00D93482" w:rsidRPr="00916430" w:rsidRDefault="00D93482">
            <w:pPr>
              <w:pStyle w:val="Tabletext"/>
            </w:pPr>
          </w:p>
        </w:tc>
      </w:tr>
      <w:tr w:rsidR="00D93482" w:rsidRPr="00916430" w14:paraId="24608FE1" w14:textId="77777777">
        <w:trPr>
          <w:trHeight w:val="397"/>
        </w:trPr>
        <w:tc>
          <w:tcPr>
            <w:tcW w:w="2972" w:type="dxa"/>
          </w:tcPr>
          <w:p w14:paraId="48B8A13C" w14:textId="77777777" w:rsidR="00D93482" w:rsidRPr="003C2B3F" w:rsidRDefault="00D93482">
            <w:pPr>
              <w:pStyle w:val="Tabletext"/>
            </w:pPr>
            <w:r w:rsidRPr="00916430">
              <w:t>Operate IAW operator and AFM procedures</w:t>
            </w:r>
          </w:p>
        </w:tc>
        <w:tc>
          <w:tcPr>
            <w:tcW w:w="4817" w:type="dxa"/>
          </w:tcPr>
          <w:p w14:paraId="6E0E4F3D" w14:textId="77777777" w:rsidR="00D93482" w:rsidRPr="00916430" w:rsidRDefault="00D93482">
            <w:pPr>
              <w:pStyle w:val="Tabletext"/>
            </w:pPr>
          </w:p>
        </w:tc>
        <w:tc>
          <w:tcPr>
            <w:tcW w:w="1704" w:type="dxa"/>
          </w:tcPr>
          <w:p w14:paraId="3602CC33" w14:textId="77777777" w:rsidR="00D93482" w:rsidRPr="00916430" w:rsidRDefault="00D93482">
            <w:pPr>
              <w:pStyle w:val="Tabletext"/>
            </w:pPr>
          </w:p>
        </w:tc>
      </w:tr>
      <w:tr w:rsidR="00D93482" w:rsidRPr="00916430" w14:paraId="5C185FC7" w14:textId="77777777">
        <w:trPr>
          <w:trHeight w:val="397"/>
        </w:trPr>
        <w:tc>
          <w:tcPr>
            <w:tcW w:w="2972" w:type="dxa"/>
          </w:tcPr>
          <w:p w14:paraId="277C6BED" w14:textId="77777777" w:rsidR="00D93482" w:rsidRPr="003C2B3F" w:rsidRDefault="00D93482">
            <w:pPr>
              <w:pStyle w:val="Tabletext"/>
            </w:pPr>
            <w:r w:rsidRPr="00916430">
              <w:t>Carry out sample aerial work operation (Part 138)</w:t>
            </w:r>
          </w:p>
        </w:tc>
        <w:tc>
          <w:tcPr>
            <w:tcW w:w="4817" w:type="dxa"/>
          </w:tcPr>
          <w:p w14:paraId="6B453DFC" w14:textId="77777777" w:rsidR="00D93482" w:rsidRPr="00916430" w:rsidRDefault="00D93482">
            <w:pPr>
              <w:pStyle w:val="Tabletext"/>
            </w:pPr>
          </w:p>
        </w:tc>
        <w:tc>
          <w:tcPr>
            <w:tcW w:w="1704" w:type="dxa"/>
          </w:tcPr>
          <w:p w14:paraId="5A67D30C" w14:textId="77777777" w:rsidR="00D93482" w:rsidRPr="00916430" w:rsidRDefault="00D93482">
            <w:pPr>
              <w:pStyle w:val="Tabletext"/>
            </w:pPr>
          </w:p>
        </w:tc>
      </w:tr>
      <w:tr w:rsidR="00D93482" w:rsidRPr="00916430" w14:paraId="0AEB7DDA" w14:textId="77777777">
        <w:trPr>
          <w:trHeight w:val="25"/>
        </w:trPr>
        <w:tc>
          <w:tcPr>
            <w:tcW w:w="2972" w:type="dxa"/>
            <w:tcBorders>
              <w:bottom w:val="single" w:sz="4" w:space="0" w:color="0080A2"/>
            </w:tcBorders>
          </w:tcPr>
          <w:p w14:paraId="2E1F4F21" w14:textId="77777777" w:rsidR="00D93482" w:rsidRPr="003C2B3F" w:rsidRDefault="00D93482">
            <w:pPr>
              <w:pStyle w:val="Tabletext"/>
            </w:pPr>
            <w:r w:rsidRPr="00916430">
              <w:t>Night operations</w:t>
            </w:r>
          </w:p>
        </w:tc>
        <w:tc>
          <w:tcPr>
            <w:tcW w:w="4817" w:type="dxa"/>
            <w:tcBorders>
              <w:bottom w:val="single" w:sz="4" w:space="0" w:color="0080A2"/>
            </w:tcBorders>
          </w:tcPr>
          <w:p w14:paraId="022B65CE" w14:textId="77777777" w:rsidR="00D93482" w:rsidRPr="00916430" w:rsidRDefault="00D93482">
            <w:pPr>
              <w:pStyle w:val="Tabletext"/>
            </w:pPr>
          </w:p>
        </w:tc>
        <w:tc>
          <w:tcPr>
            <w:tcW w:w="1704" w:type="dxa"/>
          </w:tcPr>
          <w:p w14:paraId="55ED47E2" w14:textId="77777777" w:rsidR="00D93482" w:rsidRPr="00916430" w:rsidRDefault="00D93482">
            <w:pPr>
              <w:pStyle w:val="Tabletext"/>
            </w:pPr>
          </w:p>
        </w:tc>
      </w:tr>
      <w:tr w:rsidR="00D93482" w:rsidRPr="00916430" w14:paraId="6CB4259B" w14:textId="77777777">
        <w:trPr>
          <w:trHeight w:val="25"/>
        </w:trPr>
        <w:tc>
          <w:tcPr>
            <w:tcW w:w="2972" w:type="dxa"/>
            <w:tcBorders>
              <w:right w:val="nil"/>
            </w:tcBorders>
          </w:tcPr>
          <w:p w14:paraId="0747C906" w14:textId="77777777" w:rsidR="00D93482" w:rsidRPr="003C2B3F" w:rsidRDefault="00D93482">
            <w:pPr>
              <w:pStyle w:val="Tabletext"/>
              <w:rPr>
                <w:rStyle w:val="bold"/>
              </w:rPr>
            </w:pPr>
            <w:r w:rsidRPr="003C2B3F">
              <w:rPr>
                <w:rStyle w:val="bold"/>
              </w:rPr>
              <w:t>For discussion only</w:t>
            </w:r>
          </w:p>
        </w:tc>
        <w:tc>
          <w:tcPr>
            <w:tcW w:w="4817" w:type="dxa"/>
            <w:tcBorders>
              <w:left w:val="nil"/>
              <w:right w:val="nil"/>
            </w:tcBorders>
          </w:tcPr>
          <w:p w14:paraId="67F7A0D4" w14:textId="77777777" w:rsidR="00D93482" w:rsidRPr="00916430" w:rsidRDefault="00D93482">
            <w:pPr>
              <w:pStyle w:val="Tabletext"/>
            </w:pPr>
          </w:p>
        </w:tc>
        <w:tc>
          <w:tcPr>
            <w:tcW w:w="1704" w:type="dxa"/>
            <w:tcBorders>
              <w:left w:val="nil"/>
            </w:tcBorders>
          </w:tcPr>
          <w:p w14:paraId="21E1C0F4" w14:textId="77777777" w:rsidR="00D93482" w:rsidRPr="00916430" w:rsidRDefault="00D93482">
            <w:pPr>
              <w:pStyle w:val="Tabletext"/>
            </w:pPr>
          </w:p>
        </w:tc>
      </w:tr>
      <w:tr w:rsidR="00D93482" w:rsidRPr="00916430" w14:paraId="30D23506" w14:textId="77777777">
        <w:trPr>
          <w:trHeight w:val="25"/>
        </w:trPr>
        <w:tc>
          <w:tcPr>
            <w:tcW w:w="2972" w:type="dxa"/>
          </w:tcPr>
          <w:p w14:paraId="5613AAC3" w14:textId="77777777" w:rsidR="00D93482" w:rsidRPr="00916430" w:rsidRDefault="00D93482">
            <w:pPr>
              <w:pStyle w:val="Tabletext"/>
            </w:pPr>
            <w:r w:rsidRPr="00ED370C">
              <w:t xml:space="preserve">vortex ring state </w:t>
            </w:r>
          </w:p>
        </w:tc>
        <w:tc>
          <w:tcPr>
            <w:tcW w:w="4817" w:type="dxa"/>
          </w:tcPr>
          <w:p w14:paraId="4B8AD3A1" w14:textId="77777777" w:rsidR="00D93482" w:rsidRPr="00916430" w:rsidRDefault="00D93482">
            <w:pPr>
              <w:pStyle w:val="Tabletext"/>
            </w:pPr>
          </w:p>
        </w:tc>
        <w:tc>
          <w:tcPr>
            <w:tcW w:w="1704" w:type="dxa"/>
          </w:tcPr>
          <w:p w14:paraId="27E5AAB2" w14:textId="77777777" w:rsidR="00D93482" w:rsidRPr="00916430" w:rsidRDefault="00D93482">
            <w:pPr>
              <w:pStyle w:val="Tabletext"/>
            </w:pPr>
          </w:p>
        </w:tc>
      </w:tr>
      <w:tr w:rsidR="00D93482" w:rsidRPr="00916430" w14:paraId="4472AB13" w14:textId="77777777">
        <w:trPr>
          <w:trHeight w:val="25"/>
        </w:trPr>
        <w:tc>
          <w:tcPr>
            <w:tcW w:w="2972" w:type="dxa"/>
          </w:tcPr>
          <w:p w14:paraId="0B48F02A" w14:textId="77777777" w:rsidR="00D93482" w:rsidRPr="00916430" w:rsidRDefault="00D93482">
            <w:pPr>
              <w:pStyle w:val="Tabletext"/>
            </w:pPr>
            <w:r w:rsidRPr="00ED370C">
              <w:t>loss of tail rotor effectiveness</w:t>
            </w:r>
          </w:p>
        </w:tc>
        <w:tc>
          <w:tcPr>
            <w:tcW w:w="4817" w:type="dxa"/>
          </w:tcPr>
          <w:p w14:paraId="08322B97" w14:textId="77777777" w:rsidR="00D93482" w:rsidRPr="00916430" w:rsidRDefault="00D93482">
            <w:pPr>
              <w:pStyle w:val="Tabletext"/>
            </w:pPr>
          </w:p>
        </w:tc>
        <w:tc>
          <w:tcPr>
            <w:tcW w:w="1704" w:type="dxa"/>
          </w:tcPr>
          <w:p w14:paraId="07BEF967" w14:textId="77777777" w:rsidR="00D93482" w:rsidRPr="00916430" w:rsidRDefault="00D93482">
            <w:pPr>
              <w:pStyle w:val="Tabletext"/>
            </w:pPr>
          </w:p>
        </w:tc>
      </w:tr>
      <w:tr w:rsidR="00D93482" w:rsidRPr="00916430" w14:paraId="24F9B1FE" w14:textId="77777777">
        <w:trPr>
          <w:trHeight w:val="25"/>
        </w:trPr>
        <w:tc>
          <w:tcPr>
            <w:tcW w:w="2972" w:type="dxa"/>
          </w:tcPr>
          <w:p w14:paraId="7E19DCC1" w14:textId="77777777" w:rsidR="00D93482" w:rsidRPr="00916430" w:rsidRDefault="00D93482">
            <w:pPr>
              <w:pStyle w:val="Tabletext"/>
            </w:pPr>
            <w:r w:rsidRPr="00ED370C">
              <w:t>low ‘g’ and mast bumping</w:t>
            </w:r>
          </w:p>
        </w:tc>
        <w:tc>
          <w:tcPr>
            <w:tcW w:w="4817" w:type="dxa"/>
          </w:tcPr>
          <w:p w14:paraId="4136C4AF" w14:textId="77777777" w:rsidR="00D93482" w:rsidRPr="00916430" w:rsidRDefault="00D93482">
            <w:pPr>
              <w:pStyle w:val="Tabletext"/>
            </w:pPr>
          </w:p>
        </w:tc>
        <w:tc>
          <w:tcPr>
            <w:tcW w:w="1704" w:type="dxa"/>
          </w:tcPr>
          <w:p w14:paraId="6D244F0E" w14:textId="77777777" w:rsidR="00D93482" w:rsidRPr="00916430" w:rsidRDefault="00D93482">
            <w:pPr>
              <w:pStyle w:val="Tabletext"/>
            </w:pPr>
          </w:p>
        </w:tc>
      </w:tr>
      <w:tr w:rsidR="00D93482" w:rsidRPr="00916430" w14:paraId="592E92AB" w14:textId="77777777">
        <w:trPr>
          <w:trHeight w:val="25"/>
        </w:trPr>
        <w:tc>
          <w:tcPr>
            <w:tcW w:w="2972" w:type="dxa"/>
          </w:tcPr>
          <w:p w14:paraId="1A2E11F3" w14:textId="77777777" w:rsidR="00D93482" w:rsidRPr="00916430" w:rsidRDefault="00D93482">
            <w:pPr>
              <w:pStyle w:val="Tabletext"/>
            </w:pPr>
            <w:r w:rsidRPr="00ED370C">
              <w:t>avoid and recover from inadvertent IMC entry</w:t>
            </w:r>
          </w:p>
        </w:tc>
        <w:tc>
          <w:tcPr>
            <w:tcW w:w="4817" w:type="dxa"/>
          </w:tcPr>
          <w:p w14:paraId="7473655A" w14:textId="77777777" w:rsidR="00D93482" w:rsidRPr="00916430" w:rsidRDefault="00D93482">
            <w:pPr>
              <w:pStyle w:val="Tabletext"/>
            </w:pPr>
          </w:p>
        </w:tc>
        <w:tc>
          <w:tcPr>
            <w:tcW w:w="1704" w:type="dxa"/>
          </w:tcPr>
          <w:p w14:paraId="0A0411E1" w14:textId="77777777" w:rsidR="00D93482" w:rsidRPr="00916430" w:rsidRDefault="00D93482">
            <w:pPr>
              <w:pStyle w:val="Tabletext"/>
            </w:pPr>
          </w:p>
        </w:tc>
      </w:tr>
      <w:tr w:rsidR="00D93482" w:rsidRPr="00916430" w14:paraId="0E7E734C" w14:textId="77777777">
        <w:trPr>
          <w:trHeight w:val="25"/>
        </w:trPr>
        <w:tc>
          <w:tcPr>
            <w:tcW w:w="2972" w:type="dxa"/>
          </w:tcPr>
          <w:p w14:paraId="6ABD9138" w14:textId="77777777" w:rsidR="00D93482" w:rsidRPr="00916430" w:rsidRDefault="00D93482">
            <w:pPr>
              <w:pStyle w:val="Tabletext"/>
            </w:pPr>
            <w:r w:rsidRPr="00ED370C">
              <w:t>avoid and recover from last light or reduced visual reference encounter</w:t>
            </w:r>
          </w:p>
        </w:tc>
        <w:tc>
          <w:tcPr>
            <w:tcW w:w="4817" w:type="dxa"/>
          </w:tcPr>
          <w:p w14:paraId="05790F27" w14:textId="77777777" w:rsidR="00D93482" w:rsidRPr="00916430" w:rsidRDefault="00D93482">
            <w:pPr>
              <w:pStyle w:val="Tabletext"/>
            </w:pPr>
          </w:p>
        </w:tc>
        <w:tc>
          <w:tcPr>
            <w:tcW w:w="1704" w:type="dxa"/>
          </w:tcPr>
          <w:p w14:paraId="1046FDAC" w14:textId="77777777" w:rsidR="00D93482" w:rsidRPr="00916430" w:rsidRDefault="00D93482">
            <w:pPr>
              <w:pStyle w:val="Tabletext"/>
            </w:pPr>
          </w:p>
        </w:tc>
      </w:tr>
    </w:tbl>
    <w:p w14:paraId="2419ECD9" w14:textId="77777777" w:rsidR="00D93482" w:rsidRDefault="00D93482" w:rsidP="00426EAD"/>
    <w:tbl>
      <w:tblPr>
        <w:tblStyle w:val="SD-MOStable"/>
        <w:tblW w:w="9498" w:type="dxa"/>
        <w:tblInd w:w="-5" w:type="dxa"/>
        <w:tblLook w:val="0620" w:firstRow="1" w:lastRow="0" w:firstColumn="0" w:lastColumn="0" w:noHBand="1" w:noVBand="1"/>
      </w:tblPr>
      <w:tblGrid>
        <w:gridCol w:w="9498"/>
      </w:tblGrid>
      <w:tr w:rsidR="00D93482" w14:paraId="43B3A69C" w14:textId="77777777">
        <w:trPr>
          <w:cnfStyle w:val="100000000000" w:firstRow="1" w:lastRow="0" w:firstColumn="0" w:lastColumn="0" w:oddVBand="0" w:evenVBand="0" w:oddHBand="0" w:evenHBand="0" w:firstRowFirstColumn="0" w:firstRowLastColumn="0" w:lastRowFirstColumn="0" w:lastRowLastColumn="0"/>
        </w:trPr>
        <w:tc>
          <w:tcPr>
            <w:tcW w:w="9498" w:type="dxa"/>
          </w:tcPr>
          <w:p w14:paraId="11A00A31" w14:textId="77777777" w:rsidR="00D93482" w:rsidRDefault="00D93482">
            <w:r>
              <w:t>Comments</w:t>
            </w:r>
          </w:p>
        </w:tc>
      </w:tr>
      <w:tr w:rsidR="00D93482" w14:paraId="79533459" w14:textId="77777777">
        <w:trPr>
          <w:trHeight w:val="2099"/>
        </w:trPr>
        <w:tc>
          <w:tcPr>
            <w:tcW w:w="9498" w:type="dxa"/>
          </w:tcPr>
          <w:p w14:paraId="5E0B79F9" w14:textId="77777777" w:rsidR="00D93482" w:rsidRDefault="00D93482"/>
        </w:tc>
      </w:tr>
    </w:tbl>
    <w:p w14:paraId="080C33F2" w14:textId="77777777" w:rsidR="00D93482" w:rsidRPr="003C2B3F" w:rsidRDefault="00D93482" w:rsidP="00D93482">
      <w:pPr>
        <w:rPr>
          <w:rStyle w:val="bold"/>
        </w:rPr>
      </w:pPr>
      <w:r w:rsidRPr="003C2B3F">
        <w:rPr>
          <w:rStyle w:val="bold"/>
        </w:rPr>
        <w:t>Check pilot acknowledgement</w:t>
      </w:r>
    </w:p>
    <w:p w14:paraId="539897DA" w14:textId="77777777" w:rsidR="00426EAD" w:rsidRDefault="005368FD" w:rsidP="00D93482">
      <w:sdt>
        <w:sdtPr>
          <w:id w:val="-1098242193"/>
          <w14:checkbox>
            <w14:checked w14:val="0"/>
            <w14:checkedState w14:val="2612" w14:font="MS Gothic"/>
            <w14:uncheckedState w14:val="2610" w14:font="MS Gothic"/>
          </w14:checkbox>
        </w:sdtPr>
        <w:sdtEndPr/>
        <w:sdtContent>
          <w:r w:rsidR="00426EAD" w:rsidRPr="00B91F1F">
            <w:rPr>
              <w:rFonts w:ascii="Segoe UI Symbol" w:hAnsi="Segoe UI Symbol" w:cs="Segoe UI Symbol"/>
            </w:rPr>
            <w:t>☐</w:t>
          </w:r>
        </w:sdtContent>
      </w:sdt>
      <w:r w:rsidR="00426EAD" w:rsidRPr="00916430">
        <w:t xml:space="preserve"> </w:t>
      </w:r>
      <w:r w:rsidR="00D93482" w:rsidRPr="00916430">
        <w:t>Competent</w:t>
      </w:r>
    </w:p>
    <w:p w14:paraId="573176E5" w14:textId="250504E9" w:rsidR="00D93482" w:rsidRPr="003C2B3F" w:rsidRDefault="005368FD" w:rsidP="00D93482">
      <w:sdt>
        <w:sdtPr>
          <w:id w:val="-1521851636"/>
          <w14:checkbox>
            <w14:checked w14:val="0"/>
            <w14:checkedState w14:val="2612" w14:font="MS Gothic"/>
            <w14:uncheckedState w14:val="2610" w14:font="MS Gothic"/>
          </w14:checkbox>
        </w:sdtPr>
        <w:sdtEndPr/>
        <w:sdtContent>
          <w:r w:rsidR="00426EAD">
            <w:rPr>
              <w:rFonts w:ascii="MS Gothic" w:eastAsia="MS Gothic" w:hAnsi="MS Gothic" w:hint="eastAsia"/>
            </w:rPr>
            <w:t>☐</w:t>
          </w:r>
        </w:sdtContent>
      </w:sdt>
      <w:r w:rsidR="00426EAD" w:rsidRPr="003C2B3F">
        <w:t xml:space="preserve"> </w:t>
      </w:r>
      <w:r w:rsidR="00D93482" w:rsidRPr="003C2B3F">
        <w:t>Not yet competent</w:t>
      </w:r>
      <w:r w:rsidR="00D93482">
        <w:t xml:space="preserve"> </w:t>
      </w:r>
    </w:p>
    <w:p w14:paraId="1FAB20EF" w14:textId="7BBEFD97" w:rsidR="00D93482" w:rsidRPr="003C2B3F" w:rsidRDefault="00D93482" w:rsidP="00D93482">
      <w:r w:rsidRPr="003C2B3F">
        <w:t>Completed</w:t>
      </w:r>
      <w:r>
        <w:t>:</w:t>
      </w:r>
      <w:r w:rsidR="00426EAD">
        <w:t xml:space="preserve"> </w:t>
      </w:r>
      <w:sdt>
        <w:sdtPr>
          <w:id w:val="1931310742"/>
          <w14:checkbox>
            <w14:checked w14:val="0"/>
            <w14:checkedState w14:val="2612" w14:font="MS Gothic"/>
            <w14:uncheckedState w14:val="2610" w14:font="MS Gothic"/>
          </w14:checkbox>
        </w:sdtPr>
        <w:sdtEndPr/>
        <w:sdtContent>
          <w:r w:rsidR="00426EAD" w:rsidRPr="00B91F1F">
            <w:rPr>
              <w:rFonts w:ascii="Segoe UI Symbol" w:hAnsi="Segoe UI Symbol" w:cs="Segoe UI Symbol"/>
            </w:rPr>
            <w:t>☐</w:t>
          </w:r>
        </w:sdtContent>
      </w:sdt>
      <w:r w:rsidR="00426EAD" w:rsidRPr="00916430">
        <w:t xml:space="preserve"> </w:t>
      </w:r>
      <w:r w:rsidRPr="00916430">
        <w:t>Yes</w:t>
      </w:r>
      <w:r>
        <w:tab/>
      </w:r>
      <w:sdt>
        <w:sdtPr>
          <w:id w:val="1374579101"/>
          <w14:checkbox>
            <w14:checked w14:val="0"/>
            <w14:checkedState w14:val="2612" w14:font="MS Gothic"/>
            <w14:uncheckedState w14:val="2610" w14:font="MS Gothic"/>
          </w14:checkbox>
        </w:sdtPr>
        <w:sdtEndPr/>
        <w:sdtContent>
          <w:r w:rsidR="00426EAD" w:rsidRPr="00B91F1F">
            <w:rPr>
              <w:rFonts w:ascii="Segoe UI Symbol" w:hAnsi="Segoe UI Symbol" w:cs="Segoe UI Symbol"/>
            </w:rPr>
            <w:t>☐</w:t>
          </w:r>
        </w:sdtContent>
      </w:sdt>
      <w:r w:rsidR="00426EAD" w:rsidRPr="003C2B3F">
        <w:t xml:space="preserve"> </w:t>
      </w:r>
      <w:r w:rsidRPr="003C2B3F">
        <w:t xml:space="preserve">No </w:t>
      </w:r>
    </w:p>
    <w:p w14:paraId="031B4054" w14:textId="1D4DEA8E" w:rsidR="00D93482" w:rsidRPr="00916430" w:rsidRDefault="00D93482" w:rsidP="00D93482">
      <w:pPr>
        <w:pStyle w:val="normalafterlisttable"/>
      </w:pPr>
      <w:r w:rsidRPr="00916430">
        <w:t xml:space="preserve">Flight crew </w:t>
      </w:r>
      <w:r w:rsidRPr="003C2B3F">
        <w:t>signature:</w:t>
      </w:r>
      <w:r w:rsidRPr="003C2B3F">
        <w:tab/>
      </w:r>
      <w:r>
        <w:tab/>
      </w:r>
      <w:r>
        <w:tab/>
      </w:r>
      <w:r>
        <w:tab/>
      </w:r>
      <w:r w:rsidRPr="00916430">
        <w:t>Date:</w:t>
      </w:r>
      <w:r w:rsidRPr="003C2B3F">
        <w:tab/>
      </w:r>
    </w:p>
    <w:p w14:paraId="477F7F47" w14:textId="29EA0882" w:rsidR="00D93482" w:rsidRPr="00916430" w:rsidRDefault="00D93482" w:rsidP="00D93482">
      <w:pPr>
        <w:pStyle w:val="normalafterlisttable"/>
      </w:pPr>
      <w:r w:rsidRPr="00916430">
        <w:t xml:space="preserve">Check pilot </w:t>
      </w:r>
      <w:r w:rsidRPr="003C2B3F">
        <w:t>signature</w:t>
      </w:r>
      <w:r w:rsidRPr="00916430">
        <w:t>:</w:t>
      </w:r>
      <w:r w:rsidRPr="003C2B3F">
        <w:tab/>
      </w:r>
      <w:r w:rsidRPr="00916430">
        <w:tab/>
      </w:r>
      <w:r>
        <w:tab/>
      </w:r>
      <w:r>
        <w:tab/>
      </w:r>
      <w:r w:rsidRPr="00916430">
        <w:t>Date:</w:t>
      </w:r>
      <w:r w:rsidRPr="003C2B3F">
        <w:tab/>
      </w:r>
    </w:p>
    <w:p w14:paraId="01429972" w14:textId="77777777" w:rsidR="00D93482" w:rsidRDefault="00D93482" w:rsidP="00D93482">
      <w:pPr>
        <w:suppressAutoHyphens w:val="0"/>
        <w:rPr>
          <w:b/>
          <w:iCs/>
          <w:color w:val="023E5C" w:themeColor="text2"/>
          <w:szCs w:val="18"/>
        </w:rPr>
      </w:pPr>
      <w:r>
        <w:br w:type="page"/>
      </w:r>
    </w:p>
    <w:p w14:paraId="22946917" w14:textId="77777777" w:rsidR="00425E00" w:rsidRPr="002D4956" w:rsidRDefault="00425E00" w:rsidP="00425E00">
      <w:pPr>
        <w:pStyle w:val="Caption"/>
        <w:rPr>
          <w:rStyle w:val="Strong"/>
          <w:b/>
          <w:bCs w:val="0"/>
        </w:rPr>
      </w:pPr>
      <w:r w:rsidRPr="002D4956">
        <w:rPr>
          <w:rStyle w:val="Strong"/>
          <w:b/>
          <w:bCs w:val="0"/>
        </w:rPr>
        <w:lastRenderedPageBreak/>
        <w:t>Form 6B – Multi-engine helicopter flight crew member proficiency check report</w:t>
      </w:r>
    </w:p>
    <w:p w14:paraId="32395301" w14:textId="0C93D40E" w:rsidR="00425E00" w:rsidRPr="003C2B3F" w:rsidRDefault="00425E00" w:rsidP="00425E00">
      <w:pPr>
        <w:rPr>
          <w:rStyle w:val="bold"/>
        </w:rPr>
      </w:pPr>
      <w:r w:rsidRPr="003C2B3F">
        <w:rPr>
          <w:rStyle w:val="bold"/>
        </w:rPr>
        <w:t>Details</w:t>
      </w:r>
    </w:p>
    <w:p w14:paraId="5C3228B3" w14:textId="2DF0E94F" w:rsidR="00425E00" w:rsidRPr="003C2B3F" w:rsidRDefault="00425E00" w:rsidP="00425E00">
      <w:r w:rsidRPr="003C2B3F">
        <w:t>Flight crew name:</w:t>
      </w:r>
      <w:r w:rsidRPr="003C2B3F">
        <w:tab/>
      </w:r>
      <w:r>
        <w:tab/>
      </w:r>
      <w:r>
        <w:tab/>
      </w:r>
      <w:r w:rsidR="00426EAD">
        <w:tab/>
      </w:r>
      <w:r w:rsidRPr="003C2B3F">
        <w:t>ARN:</w:t>
      </w:r>
    </w:p>
    <w:p w14:paraId="0B5044FB" w14:textId="1C12B606" w:rsidR="00425E00" w:rsidRPr="003C2B3F" w:rsidRDefault="00425E00" w:rsidP="00425E00">
      <w:r w:rsidRPr="003C2B3F">
        <w:t>Check pilot name:</w:t>
      </w:r>
      <w:r w:rsidRPr="003C2B3F">
        <w:tab/>
      </w:r>
      <w:r>
        <w:tab/>
      </w:r>
      <w:r>
        <w:tab/>
      </w:r>
      <w:r w:rsidR="00426EAD">
        <w:tab/>
      </w:r>
      <w:r w:rsidRPr="003C2B3F">
        <w:t>Date of check:</w:t>
      </w:r>
      <w:r>
        <w:t xml:space="preserve"> </w:t>
      </w:r>
    </w:p>
    <w:p w14:paraId="2172FE84" w14:textId="45F1E49D" w:rsidR="00425E00" w:rsidRPr="003C2B3F" w:rsidRDefault="00425E00" w:rsidP="00425E00">
      <w:r w:rsidRPr="003C2B3F">
        <w:t>Aircraft type:</w:t>
      </w:r>
      <w:r w:rsidRPr="003C2B3F">
        <w:tab/>
      </w:r>
      <w:r>
        <w:tab/>
      </w:r>
      <w:r>
        <w:tab/>
      </w:r>
      <w:r>
        <w:tab/>
      </w:r>
      <w:r w:rsidR="00426EAD">
        <w:tab/>
      </w:r>
      <w:r w:rsidRPr="003C2B3F">
        <w:t>Initial or recurrent:</w:t>
      </w:r>
    </w:p>
    <w:p w14:paraId="539AE3AC" w14:textId="5F3C65AF" w:rsidR="00425E00" w:rsidRPr="003C2B3F" w:rsidRDefault="00425E00" w:rsidP="00425E00">
      <w:r w:rsidRPr="003C2B3F">
        <w:t>Non-command seat</w:t>
      </w:r>
      <w:r>
        <w:t>:</w:t>
      </w:r>
      <w:r w:rsidR="00426EAD">
        <w:t xml:space="preserve"> </w:t>
      </w:r>
      <w:sdt>
        <w:sdtPr>
          <w:id w:val="-1247574884"/>
          <w14:checkbox>
            <w14:checked w14:val="0"/>
            <w14:checkedState w14:val="2612" w14:font="MS Gothic"/>
            <w14:uncheckedState w14:val="2610" w14:font="MS Gothic"/>
          </w14:checkbox>
        </w:sdtPr>
        <w:sdtEndPr/>
        <w:sdtContent>
          <w:r w:rsidR="00426EAD" w:rsidRPr="00B91F1F">
            <w:rPr>
              <w:rFonts w:ascii="Segoe UI Symbol" w:hAnsi="Segoe UI Symbol" w:cs="Segoe UI Symbol"/>
            </w:rPr>
            <w:t>☐</w:t>
          </w:r>
        </w:sdtContent>
      </w:sdt>
      <w:r w:rsidR="00426EAD" w:rsidRPr="003C2B3F">
        <w:t xml:space="preserve"> </w:t>
      </w:r>
      <w:r w:rsidR="00426EAD">
        <w:t xml:space="preserve"> </w:t>
      </w:r>
      <w:r w:rsidRPr="003C2B3F">
        <w:t>Yes</w:t>
      </w:r>
      <w:r>
        <w:t xml:space="preserve">  </w:t>
      </w:r>
      <w:r>
        <w:tab/>
      </w:r>
      <w:sdt>
        <w:sdtPr>
          <w:id w:val="1527059794"/>
          <w14:checkbox>
            <w14:checked w14:val="0"/>
            <w14:checkedState w14:val="2612" w14:font="MS Gothic"/>
            <w14:uncheckedState w14:val="2610" w14:font="MS Gothic"/>
          </w14:checkbox>
        </w:sdtPr>
        <w:sdtEndPr/>
        <w:sdtContent>
          <w:r w:rsidR="00426EAD">
            <w:rPr>
              <w:rFonts w:ascii="MS Gothic" w:eastAsia="MS Gothic" w:hAnsi="MS Gothic" w:hint="eastAsia"/>
            </w:rPr>
            <w:t>☐</w:t>
          </w:r>
        </w:sdtContent>
      </w:sdt>
      <w:r w:rsidR="00426EAD" w:rsidRPr="003C2B3F">
        <w:t xml:space="preserve"> </w:t>
      </w:r>
      <w:r w:rsidR="00426EAD">
        <w:t xml:space="preserve"> </w:t>
      </w:r>
      <w:r w:rsidRPr="003C2B3F">
        <w:t>No</w:t>
      </w:r>
      <w:r>
        <w:t xml:space="preserve">  </w:t>
      </w:r>
    </w:p>
    <w:tbl>
      <w:tblPr>
        <w:tblStyle w:val="SD-MOStable"/>
        <w:tblW w:w="9493" w:type="dxa"/>
        <w:tblLayout w:type="fixed"/>
        <w:tblLook w:val="0620" w:firstRow="1" w:lastRow="0" w:firstColumn="0" w:lastColumn="0" w:noHBand="1" w:noVBand="1"/>
        <w:tblCaption w:val="4B5 Instructor Induction Training – Course IT1"/>
        <w:tblDescription w:val="4B5 Instructor Induction Training – Course IT1"/>
      </w:tblPr>
      <w:tblGrid>
        <w:gridCol w:w="3679"/>
        <w:gridCol w:w="4395"/>
        <w:gridCol w:w="1419"/>
      </w:tblGrid>
      <w:tr w:rsidR="00425E00" w:rsidRPr="003C2B3F" w14:paraId="2F65B2E0" w14:textId="77777777">
        <w:trPr>
          <w:cnfStyle w:val="100000000000" w:firstRow="1" w:lastRow="0" w:firstColumn="0" w:lastColumn="0" w:oddVBand="0" w:evenVBand="0" w:oddHBand="0" w:evenHBand="0" w:firstRowFirstColumn="0" w:firstRowLastColumn="0" w:lastRowFirstColumn="0" w:lastRowLastColumn="0"/>
          <w:trHeight w:val="25"/>
          <w:tblHeader/>
        </w:trPr>
        <w:tc>
          <w:tcPr>
            <w:tcW w:w="3679" w:type="dxa"/>
          </w:tcPr>
          <w:p w14:paraId="781D0F87" w14:textId="77777777" w:rsidR="00425E00" w:rsidRPr="003C2B3F" w:rsidRDefault="00425E00">
            <w:r w:rsidRPr="003C2B3F">
              <w:t>Check item</w:t>
            </w:r>
          </w:p>
        </w:tc>
        <w:tc>
          <w:tcPr>
            <w:tcW w:w="4395" w:type="dxa"/>
          </w:tcPr>
          <w:p w14:paraId="0DE9AA47" w14:textId="77777777" w:rsidR="00425E00" w:rsidRPr="003C2B3F" w:rsidRDefault="00425E00">
            <w:r w:rsidRPr="003C2B3F">
              <w:t>Comments</w:t>
            </w:r>
          </w:p>
        </w:tc>
        <w:tc>
          <w:tcPr>
            <w:tcW w:w="1419" w:type="dxa"/>
          </w:tcPr>
          <w:p w14:paraId="58361F90" w14:textId="77777777" w:rsidR="00425E00" w:rsidRPr="003C2B3F" w:rsidRDefault="00425E00">
            <w:r w:rsidRPr="003C2B3F">
              <w:t>C / NYC / NA</w:t>
            </w:r>
          </w:p>
        </w:tc>
      </w:tr>
      <w:tr w:rsidR="00425E00" w:rsidRPr="00916430" w14:paraId="3573FA1A" w14:textId="77777777">
        <w:trPr>
          <w:trHeight w:val="130"/>
        </w:trPr>
        <w:tc>
          <w:tcPr>
            <w:tcW w:w="3679" w:type="dxa"/>
          </w:tcPr>
          <w:p w14:paraId="6B8C13DD" w14:textId="77777777" w:rsidR="00425E00" w:rsidRPr="003C2B3F" w:rsidRDefault="00425E00">
            <w:pPr>
              <w:pStyle w:val="Tabletext"/>
            </w:pPr>
            <w:r w:rsidRPr="00916430">
              <w:t>Pre-flight, loading and performance planning</w:t>
            </w:r>
          </w:p>
        </w:tc>
        <w:tc>
          <w:tcPr>
            <w:tcW w:w="4395" w:type="dxa"/>
          </w:tcPr>
          <w:p w14:paraId="77E2F2FA" w14:textId="77777777" w:rsidR="00425E00" w:rsidRPr="00916430" w:rsidRDefault="00425E00">
            <w:pPr>
              <w:pStyle w:val="Tabletext"/>
            </w:pPr>
          </w:p>
        </w:tc>
        <w:tc>
          <w:tcPr>
            <w:tcW w:w="1419" w:type="dxa"/>
          </w:tcPr>
          <w:p w14:paraId="58905E06" w14:textId="77777777" w:rsidR="00425E00" w:rsidRPr="00916430" w:rsidRDefault="00425E00">
            <w:pPr>
              <w:pStyle w:val="Tabletext"/>
            </w:pPr>
          </w:p>
        </w:tc>
      </w:tr>
      <w:tr w:rsidR="00425E00" w:rsidRPr="00916430" w14:paraId="110092AD" w14:textId="77777777">
        <w:trPr>
          <w:trHeight w:val="25"/>
        </w:trPr>
        <w:tc>
          <w:tcPr>
            <w:tcW w:w="3679" w:type="dxa"/>
          </w:tcPr>
          <w:p w14:paraId="3D4E7CD4" w14:textId="77777777" w:rsidR="00425E00" w:rsidRPr="003C2B3F" w:rsidRDefault="00425E00">
            <w:pPr>
              <w:pStyle w:val="Tabletext"/>
            </w:pPr>
            <w:r w:rsidRPr="00916430">
              <w:t xml:space="preserve">Start, lift-off, hover and taxi </w:t>
            </w:r>
          </w:p>
        </w:tc>
        <w:tc>
          <w:tcPr>
            <w:tcW w:w="4395" w:type="dxa"/>
          </w:tcPr>
          <w:p w14:paraId="0717B280" w14:textId="77777777" w:rsidR="00425E00" w:rsidRPr="00916430" w:rsidRDefault="00425E00">
            <w:pPr>
              <w:pStyle w:val="Tabletext"/>
            </w:pPr>
          </w:p>
        </w:tc>
        <w:tc>
          <w:tcPr>
            <w:tcW w:w="1419" w:type="dxa"/>
          </w:tcPr>
          <w:p w14:paraId="3327980A" w14:textId="77777777" w:rsidR="00425E00" w:rsidRPr="00916430" w:rsidRDefault="00425E00">
            <w:pPr>
              <w:pStyle w:val="Tabletext"/>
            </w:pPr>
          </w:p>
        </w:tc>
      </w:tr>
      <w:tr w:rsidR="00425E00" w:rsidRPr="00916430" w14:paraId="6A003762" w14:textId="77777777">
        <w:trPr>
          <w:trHeight w:val="25"/>
        </w:trPr>
        <w:tc>
          <w:tcPr>
            <w:tcW w:w="3679" w:type="dxa"/>
          </w:tcPr>
          <w:p w14:paraId="5E079E8F" w14:textId="77777777" w:rsidR="00425E00" w:rsidRPr="003C2B3F" w:rsidRDefault="00425E00">
            <w:pPr>
              <w:pStyle w:val="Tabletext"/>
            </w:pPr>
            <w:r w:rsidRPr="00916430">
              <w:t>Normal take-off and departure</w:t>
            </w:r>
          </w:p>
        </w:tc>
        <w:tc>
          <w:tcPr>
            <w:tcW w:w="4395" w:type="dxa"/>
          </w:tcPr>
          <w:p w14:paraId="655AB820" w14:textId="77777777" w:rsidR="00425E00" w:rsidRPr="00916430" w:rsidRDefault="00425E00">
            <w:pPr>
              <w:pStyle w:val="Tabletext"/>
            </w:pPr>
          </w:p>
        </w:tc>
        <w:tc>
          <w:tcPr>
            <w:tcW w:w="1419" w:type="dxa"/>
          </w:tcPr>
          <w:p w14:paraId="64569E35" w14:textId="77777777" w:rsidR="00425E00" w:rsidRPr="00916430" w:rsidRDefault="00425E00">
            <w:pPr>
              <w:pStyle w:val="Tabletext"/>
            </w:pPr>
          </w:p>
        </w:tc>
      </w:tr>
      <w:tr w:rsidR="00425E00" w:rsidRPr="00916430" w14:paraId="5A03B649" w14:textId="77777777">
        <w:trPr>
          <w:trHeight w:val="397"/>
        </w:trPr>
        <w:tc>
          <w:tcPr>
            <w:tcW w:w="3679" w:type="dxa"/>
          </w:tcPr>
          <w:p w14:paraId="2559AC87" w14:textId="77777777" w:rsidR="00425E00" w:rsidRPr="003C2B3F" w:rsidRDefault="00425E00">
            <w:pPr>
              <w:pStyle w:val="Tabletext"/>
            </w:pPr>
            <w:r w:rsidRPr="00916430">
              <w:t>Performance Class operations (AEO) as per operator SOPs</w:t>
            </w:r>
          </w:p>
        </w:tc>
        <w:tc>
          <w:tcPr>
            <w:tcW w:w="4395" w:type="dxa"/>
          </w:tcPr>
          <w:p w14:paraId="7C3C8F88" w14:textId="77777777" w:rsidR="00425E00" w:rsidRPr="00916430" w:rsidRDefault="00425E00">
            <w:pPr>
              <w:pStyle w:val="Tabletext"/>
            </w:pPr>
          </w:p>
        </w:tc>
        <w:tc>
          <w:tcPr>
            <w:tcW w:w="1419" w:type="dxa"/>
          </w:tcPr>
          <w:p w14:paraId="3A5B421A" w14:textId="77777777" w:rsidR="00425E00" w:rsidRPr="00916430" w:rsidRDefault="00425E00">
            <w:pPr>
              <w:pStyle w:val="Tabletext"/>
            </w:pPr>
          </w:p>
        </w:tc>
      </w:tr>
      <w:tr w:rsidR="00425E00" w:rsidRPr="00916430" w14:paraId="39694B89" w14:textId="77777777">
        <w:trPr>
          <w:trHeight w:val="25"/>
        </w:trPr>
        <w:tc>
          <w:tcPr>
            <w:tcW w:w="3679" w:type="dxa"/>
          </w:tcPr>
          <w:p w14:paraId="5B74FC5D" w14:textId="77777777" w:rsidR="00425E00" w:rsidRPr="003C2B3F" w:rsidRDefault="00425E00">
            <w:pPr>
              <w:pStyle w:val="Tabletext"/>
            </w:pPr>
            <w:r w:rsidRPr="00916430">
              <w:t>Steep turns</w:t>
            </w:r>
          </w:p>
        </w:tc>
        <w:tc>
          <w:tcPr>
            <w:tcW w:w="4395" w:type="dxa"/>
          </w:tcPr>
          <w:p w14:paraId="32026091" w14:textId="77777777" w:rsidR="00425E00" w:rsidRPr="00916430" w:rsidRDefault="00425E00">
            <w:pPr>
              <w:pStyle w:val="Tabletext"/>
            </w:pPr>
          </w:p>
        </w:tc>
        <w:tc>
          <w:tcPr>
            <w:tcW w:w="1419" w:type="dxa"/>
          </w:tcPr>
          <w:p w14:paraId="203F59EB" w14:textId="77777777" w:rsidR="00425E00" w:rsidRPr="00916430" w:rsidRDefault="00425E00">
            <w:pPr>
              <w:pStyle w:val="Tabletext"/>
            </w:pPr>
          </w:p>
        </w:tc>
      </w:tr>
      <w:tr w:rsidR="00425E00" w:rsidRPr="00916430" w14:paraId="2194FB6C" w14:textId="77777777">
        <w:trPr>
          <w:trHeight w:val="166"/>
        </w:trPr>
        <w:tc>
          <w:tcPr>
            <w:tcW w:w="3679" w:type="dxa"/>
          </w:tcPr>
          <w:p w14:paraId="1783A555" w14:textId="77777777" w:rsidR="00425E00" w:rsidRPr="003C2B3F" w:rsidRDefault="00425E00">
            <w:pPr>
              <w:pStyle w:val="Tabletext"/>
            </w:pPr>
            <w:r w:rsidRPr="00916430">
              <w:t xml:space="preserve">Low flying below 500 ft AGL  </w:t>
            </w:r>
          </w:p>
        </w:tc>
        <w:tc>
          <w:tcPr>
            <w:tcW w:w="4395" w:type="dxa"/>
          </w:tcPr>
          <w:p w14:paraId="306A6A33" w14:textId="77777777" w:rsidR="00425E00" w:rsidRPr="00916430" w:rsidRDefault="00425E00">
            <w:pPr>
              <w:pStyle w:val="Tabletext"/>
            </w:pPr>
          </w:p>
        </w:tc>
        <w:tc>
          <w:tcPr>
            <w:tcW w:w="1419" w:type="dxa"/>
          </w:tcPr>
          <w:p w14:paraId="7D78E277" w14:textId="77777777" w:rsidR="00425E00" w:rsidRPr="00916430" w:rsidRDefault="00425E00">
            <w:pPr>
              <w:pStyle w:val="Tabletext"/>
            </w:pPr>
          </w:p>
        </w:tc>
      </w:tr>
      <w:tr w:rsidR="00425E00" w:rsidRPr="00916430" w14:paraId="2C7A1C4E" w14:textId="77777777">
        <w:trPr>
          <w:trHeight w:val="232"/>
        </w:trPr>
        <w:tc>
          <w:tcPr>
            <w:tcW w:w="3679" w:type="dxa"/>
          </w:tcPr>
          <w:p w14:paraId="6B7E3260" w14:textId="77777777" w:rsidR="00425E00" w:rsidRPr="003C2B3F" w:rsidRDefault="00425E00">
            <w:pPr>
              <w:pStyle w:val="Tabletext"/>
            </w:pPr>
            <w:r w:rsidRPr="00916430">
              <w:t xml:space="preserve">Circuit </w:t>
            </w:r>
            <w:proofErr w:type="gramStart"/>
            <w:r w:rsidRPr="00916430">
              <w:t>re-join</w:t>
            </w:r>
            <w:proofErr w:type="gramEnd"/>
            <w:r w:rsidRPr="00916430">
              <w:t xml:space="preserve"> and 1 full circuit </w:t>
            </w:r>
          </w:p>
        </w:tc>
        <w:tc>
          <w:tcPr>
            <w:tcW w:w="4395" w:type="dxa"/>
          </w:tcPr>
          <w:p w14:paraId="635F8C67" w14:textId="77777777" w:rsidR="00425E00" w:rsidRPr="00916430" w:rsidRDefault="00425E00">
            <w:pPr>
              <w:pStyle w:val="Tabletext"/>
            </w:pPr>
          </w:p>
        </w:tc>
        <w:tc>
          <w:tcPr>
            <w:tcW w:w="1419" w:type="dxa"/>
          </w:tcPr>
          <w:p w14:paraId="639A2B40" w14:textId="77777777" w:rsidR="00425E00" w:rsidRPr="00916430" w:rsidRDefault="00425E00">
            <w:pPr>
              <w:pStyle w:val="Tabletext"/>
            </w:pPr>
          </w:p>
        </w:tc>
      </w:tr>
      <w:tr w:rsidR="00425E00" w:rsidRPr="00916430" w14:paraId="7B3DD39E" w14:textId="77777777">
        <w:trPr>
          <w:trHeight w:val="25"/>
        </w:trPr>
        <w:tc>
          <w:tcPr>
            <w:tcW w:w="3679" w:type="dxa"/>
          </w:tcPr>
          <w:p w14:paraId="639C9EF2" w14:textId="77777777" w:rsidR="00425E00" w:rsidRPr="003C2B3F" w:rsidRDefault="00425E00">
            <w:pPr>
              <w:pStyle w:val="Tabletext"/>
            </w:pPr>
            <w:r w:rsidRPr="00916430">
              <w:t xml:space="preserve">Missed approach </w:t>
            </w:r>
          </w:p>
        </w:tc>
        <w:tc>
          <w:tcPr>
            <w:tcW w:w="4395" w:type="dxa"/>
          </w:tcPr>
          <w:p w14:paraId="0A8A961D" w14:textId="77777777" w:rsidR="00425E00" w:rsidRPr="00916430" w:rsidRDefault="00425E00">
            <w:pPr>
              <w:pStyle w:val="Tabletext"/>
            </w:pPr>
          </w:p>
        </w:tc>
        <w:tc>
          <w:tcPr>
            <w:tcW w:w="1419" w:type="dxa"/>
          </w:tcPr>
          <w:p w14:paraId="01AD951B" w14:textId="77777777" w:rsidR="00425E00" w:rsidRPr="00916430" w:rsidRDefault="00425E00">
            <w:pPr>
              <w:pStyle w:val="Tabletext"/>
            </w:pPr>
          </w:p>
        </w:tc>
      </w:tr>
      <w:tr w:rsidR="00425E00" w:rsidRPr="00916430" w14:paraId="06F8985F" w14:textId="77777777">
        <w:trPr>
          <w:trHeight w:val="25"/>
        </w:trPr>
        <w:tc>
          <w:tcPr>
            <w:tcW w:w="3679" w:type="dxa"/>
          </w:tcPr>
          <w:p w14:paraId="0DEC580E" w14:textId="77777777" w:rsidR="00425E00" w:rsidRPr="003C2B3F" w:rsidRDefault="00425E00">
            <w:pPr>
              <w:pStyle w:val="Tabletext"/>
            </w:pPr>
            <w:r w:rsidRPr="00916430">
              <w:t>Sloping ground operations</w:t>
            </w:r>
          </w:p>
        </w:tc>
        <w:tc>
          <w:tcPr>
            <w:tcW w:w="4395" w:type="dxa"/>
          </w:tcPr>
          <w:p w14:paraId="3EFABAAC" w14:textId="77777777" w:rsidR="00425E00" w:rsidRPr="00916430" w:rsidRDefault="00425E00">
            <w:pPr>
              <w:pStyle w:val="Tabletext"/>
            </w:pPr>
          </w:p>
        </w:tc>
        <w:tc>
          <w:tcPr>
            <w:tcW w:w="1419" w:type="dxa"/>
          </w:tcPr>
          <w:p w14:paraId="33D82B0E" w14:textId="77777777" w:rsidR="00425E00" w:rsidRPr="00916430" w:rsidRDefault="00425E00">
            <w:pPr>
              <w:pStyle w:val="Tabletext"/>
            </w:pPr>
          </w:p>
        </w:tc>
      </w:tr>
      <w:tr w:rsidR="00425E00" w:rsidRPr="00916430" w14:paraId="7A2225EB" w14:textId="77777777">
        <w:trPr>
          <w:trHeight w:val="25"/>
        </w:trPr>
        <w:tc>
          <w:tcPr>
            <w:tcW w:w="3679" w:type="dxa"/>
          </w:tcPr>
          <w:p w14:paraId="09FA37A7" w14:textId="77777777" w:rsidR="00425E00" w:rsidRPr="003C2B3F" w:rsidRDefault="00425E00">
            <w:pPr>
              <w:pStyle w:val="Tabletext"/>
            </w:pPr>
            <w:r w:rsidRPr="00916430">
              <w:t>Confined area ops</w:t>
            </w:r>
          </w:p>
        </w:tc>
        <w:tc>
          <w:tcPr>
            <w:tcW w:w="4395" w:type="dxa"/>
          </w:tcPr>
          <w:p w14:paraId="5F35AB8D" w14:textId="77777777" w:rsidR="00425E00" w:rsidRPr="00916430" w:rsidRDefault="00425E00">
            <w:pPr>
              <w:pStyle w:val="Tabletext"/>
            </w:pPr>
          </w:p>
        </w:tc>
        <w:tc>
          <w:tcPr>
            <w:tcW w:w="1419" w:type="dxa"/>
          </w:tcPr>
          <w:p w14:paraId="29032EAB" w14:textId="77777777" w:rsidR="00425E00" w:rsidRPr="00916430" w:rsidRDefault="00425E00">
            <w:pPr>
              <w:pStyle w:val="Tabletext"/>
            </w:pPr>
          </w:p>
        </w:tc>
      </w:tr>
      <w:tr w:rsidR="00425E00" w:rsidRPr="00916430" w14:paraId="2918B517" w14:textId="77777777">
        <w:trPr>
          <w:trHeight w:val="25"/>
        </w:trPr>
        <w:tc>
          <w:tcPr>
            <w:tcW w:w="3679" w:type="dxa"/>
          </w:tcPr>
          <w:p w14:paraId="0B15935F" w14:textId="77777777" w:rsidR="00425E00" w:rsidRPr="003C2B3F" w:rsidRDefault="00425E00">
            <w:pPr>
              <w:pStyle w:val="Tabletext"/>
            </w:pPr>
            <w:r w:rsidRPr="00916430">
              <w:t>Manage all other aircraft systems</w:t>
            </w:r>
          </w:p>
        </w:tc>
        <w:tc>
          <w:tcPr>
            <w:tcW w:w="4395" w:type="dxa"/>
          </w:tcPr>
          <w:p w14:paraId="55C365AC" w14:textId="77777777" w:rsidR="00425E00" w:rsidRPr="00916430" w:rsidRDefault="00425E00">
            <w:pPr>
              <w:pStyle w:val="Tabletext"/>
            </w:pPr>
          </w:p>
        </w:tc>
        <w:tc>
          <w:tcPr>
            <w:tcW w:w="1419" w:type="dxa"/>
          </w:tcPr>
          <w:p w14:paraId="4420603C" w14:textId="77777777" w:rsidR="00425E00" w:rsidRPr="00916430" w:rsidRDefault="00425E00">
            <w:pPr>
              <w:pStyle w:val="Tabletext"/>
            </w:pPr>
          </w:p>
        </w:tc>
      </w:tr>
      <w:tr w:rsidR="00425E00" w:rsidRPr="00916430" w14:paraId="4BE8353A" w14:textId="77777777">
        <w:trPr>
          <w:trHeight w:val="25"/>
        </w:trPr>
        <w:tc>
          <w:tcPr>
            <w:tcW w:w="3679" w:type="dxa"/>
          </w:tcPr>
          <w:p w14:paraId="33E7FE49" w14:textId="77777777" w:rsidR="00425E00" w:rsidRPr="003C2B3F" w:rsidRDefault="00425E00">
            <w:pPr>
              <w:pStyle w:val="Tabletext"/>
            </w:pPr>
            <w:r w:rsidRPr="00916430">
              <w:t xml:space="preserve">Comply with airspace and radio procedures </w:t>
            </w:r>
          </w:p>
        </w:tc>
        <w:tc>
          <w:tcPr>
            <w:tcW w:w="4395" w:type="dxa"/>
          </w:tcPr>
          <w:p w14:paraId="66130292" w14:textId="77777777" w:rsidR="00425E00" w:rsidRPr="00916430" w:rsidRDefault="00425E00">
            <w:pPr>
              <w:pStyle w:val="Tabletext"/>
            </w:pPr>
          </w:p>
        </w:tc>
        <w:tc>
          <w:tcPr>
            <w:tcW w:w="1419" w:type="dxa"/>
          </w:tcPr>
          <w:p w14:paraId="025682E5" w14:textId="77777777" w:rsidR="00425E00" w:rsidRPr="00916430" w:rsidRDefault="00425E00">
            <w:pPr>
              <w:pStyle w:val="Tabletext"/>
            </w:pPr>
          </w:p>
        </w:tc>
      </w:tr>
      <w:tr w:rsidR="00425E00" w:rsidRPr="00916430" w14:paraId="384D413F" w14:textId="77777777">
        <w:trPr>
          <w:trHeight w:val="397"/>
        </w:trPr>
        <w:tc>
          <w:tcPr>
            <w:tcW w:w="3679" w:type="dxa"/>
          </w:tcPr>
          <w:p w14:paraId="264EC818" w14:textId="77777777" w:rsidR="00425E00" w:rsidRPr="003C2B3F" w:rsidRDefault="00425E00">
            <w:pPr>
              <w:pStyle w:val="Tabletext"/>
            </w:pPr>
            <w:r w:rsidRPr="00916430">
              <w:t xml:space="preserve">Instrument flying </w:t>
            </w:r>
            <w:r w:rsidRPr="003C2B3F">
              <w:t>– basic flight manoeuvres full panel</w:t>
            </w:r>
          </w:p>
        </w:tc>
        <w:tc>
          <w:tcPr>
            <w:tcW w:w="4395" w:type="dxa"/>
          </w:tcPr>
          <w:p w14:paraId="375EF8EA" w14:textId="77777777" w:rsidR="00425E00" w:rsidRPr="00916430" w:rsidRDefault="00425E00">
            <w:pPr>
              <w:pStyle w:val="Tabletext"/>
            </w:pPr>
          </w:p>
        </w:tc>
        <w:tc>
          <w:tcPr>
            <w:tcW w:w="1419" w:type="dxa"/>
          </w:tcPr>
          <w:p w14:paraId="51800BB0" w14:textId="77777777" w:rsidR="00425E00" w:rsidRPr="00916430" w:rsidRDefault="00425E00">
            <w:pPr>
              <w:pStyle w:val="Tabletext"/>
            </w:pPr>
          </w:p>
        </w:tc>
      </w:tr>
      <w:tr w:rsidR="00425E00" w:rsidRPr="00916430" w14:paraId="3A96CAEF" w14:textId="77777777">
        <w:trPr>
          <w:trHeight w:val="397"/>
        </w:trPr>
        <w:tc>
          <w:tcPr>
            <w:tcW w:w="3679" w:type="dxa"/>
          </w:tcPr>
          <w:p w14:paraId="06CCCD5B" w14:textId="77777777" w:rsidR="00425E00" w:rsidRPr="003C2B3F" w:rsidRDefault="00425E00">
            <w:pPr>
              <w:pStyle w:val="Tabletext"/>
            </w:pPr>
            <w:r w:rsidRPr="00916430">
              <w:t xml:space="preserve">Instrument flying </w:t>
            </w:r>
            <w:r w:rsidRPr="003C2B3F">
              <w:t>– recovery from upset and UA full panel</w:t>
            </w:r>
          </w:p>
        </w:tc>
        <w:tc>
          <w:tcPr>
            <w:tcW w:w="4395" w:type="dxa"/>
          </w:tcPr>
          <w:p w14:paraId="79EEC9C3" w14:textId="77777777" w:rsidR="00425E00" w:rsidRPr="00916430" w:rsidRDefault="00425E00">
            <w:pPr>
              <w:pStyle w:val="Tabletext"/>
            </w:pPr>
          </w:p>
        </w:tc>
        <w:tc>
          <w:tcPr>
            <w:tcW w:w="1419" w:type="dxa"/>
          </w:tcPr>
          <w:p w14:paraId="58BF3666" w14:textId="77777777" w:rsidR="00425E00" w:rsidRPr="00916430" w:rsidRDefault="00425E00">
            <w:pPr>
              <w:pStyle w:val="Tabletext"/>
            </w:pPr>
          </w:p>
        </w:tc>
      </w:tr>
      <w:tr w:rsidR="00425E00" w:rsidRPr="00916430" w14:paraId="1C54A81A" w14:textId="77777777">
        <w:trPr>
          <w:trHeight w:val="397"/>
        </w:trPr>
        <w:tc>
          <w:tcPr>
            <w:tcW w:w="3679" w:type="dxa"/>
          </w:tcPr>
          <w:p w14:paraId="45F41189" w14:textId="77777777" w:rsidR="00425E00" w:rsidRPr="003C2B3F" w:rsidRDefault="00425E00">
            <w:pPr>
              <w:pStyle w:val="Tabletext"/>
            </w:pPr>
            <w:r w:rsidRPr="00916430">
              <w:t xml:space="preserve">Entry to autorotation and recovery to level flight </w:t>
            </w:r>
          </w:p>
        </w:tc>
        <w:tc>
          <w:tcPr>
            <w:tcW w:w="4395" w:type="dxa"/>
          </w:tcPr>
          <w:p w14:paraId="3F517F06" w14:textId="77777777" w:rsidR="00425E00" w:rsidRPr="00916430" w:rsidRDefault="00425E00">
            <w:pPr>
              <w:pStyle w:val="Tabletext"/>
            </w:pPr>
          </w:p>
        </w:tc>
        <w:tc>
          <w:tcPr>
            <w:tcW w:w="1419" w:type="dxa"/>
          </w:tcPr>
          <w:p w14:paraId="3482E33F" w14:textId="77777777" w:rsidR="00425E00" w:rsidRPr="00916430" w:rsidRDefault="00425E00">
            <w:pPr>
              <w:pStyle w:val="Tabletext"/>
            </w:pPr>
          </w:p>
        </w:tc>
      </w:tr>
      <w:tr w:rsidR="00425E00" w:rsidRPr="00916430" w14:paraId="04DB753B" w14:textId="77777777">
        <w:trPr>
          <w:trHeight w:val="95"/>
        </w:trPr>
        <w:tc>
          <w:tcPr>
            <w:tcW w:w="3679" w:type="dxa"/>
          </w:tcPr>
          <w:p w14:paraId="76C1BA78" w14:textId="77777777" w:rsidR="00425E00" w:rsidRPr="003C2B3F" w:rsidRDefault="00425E00">
            <w:pPr>
              <w:pStyle w:val="Tabletext"/>
            </w:pPr>
            <w:r w:rsidRPr="00916430">
              <w:t>Simulated engine failure during take</w:t>
            </w:r>
            <w:r w:rsidRPr="00916430">
              <w:noBreakHyphen/>
              <w:t xml:space="preserve">off and initial climb stage </w:t>
            </w:r>
          </w:p>
        </w:tc>
        <w:tc>
          <w:tcPr>
            <w:tcW w:w="4395" w:type="dxa"/>
          </w:tcPr>
          <w:p w14:paraId="011B834F" w14:textId="77777777" w:rsidR="00425E00" w:rsidRPr="00916430" w:rsidRDefault="00425E00">
            <w:pPr>
              <w:pStyle w:val="Tabletext"/>
            </w:pPr>
          </w:p>
        </w:tc>
        <w:tc>
          <w:tcPr>
            <w:tcW w:w="1419" w:type="dxa"/>
          </w:tcPr>
          <w:p w14:paraId="17892EF7" w14:textId="77777777" w:rsidR="00425E00" w:rsidRPr="00916430" w:rsidRDefault="00425E00">
            <w:pPr>
              <w:pStyle w:val="Tabletext"/>
            </w:pPr>
          </w:p>
        </w:tc>
      </w:tr>
      <w:tr w:rsidR="00425E00" w:rsidRPr="00916430" w14:paraId="19065583" w14:textId="77777777">
        <w:trPr>
          <w:trHeight w:val="25"/>
        </w:trPr>
        <w:tc>
          <w:tcPr>
            <w:tcW w:w="3679" w:type="dxa"/>
          </w:tcPr>
          <w:p w14:paraId="722CF996" w14:textId="77777777" w:rsidR="00425E00" w:rsidRPr="003C2B3F" w:rsidRDefault="00425E00">
            <w:pPr>
              <w:pStyle w:val="Tabletext"/>
            </w:pPr>
            <w:r w:rsidRPr="00916430">
              <w:t xml:space="preserve">Simulated engine failure during approach and landing and baulked landing stage </w:t>
            </w:r>
          </w:p>
        </w:tc>
        <w:tc>
          <w:tcPr>
            <w:tcW w:w="4395" w:type="dxa"/>
          </w:tcPr>
          <w:p w14:paraId="426FEAF0" w14:textId="77777777" w:rsidR="00425E00" w:rsidRPr="00916430" w:rsidRDefault="00425E00">
            <w:pPr>
              <w:pStyle w:val="Tabletext"/>
            </w:pPr>
          </w:p>
        </w:tc>
        <w:tc>
          <w:tcPr>
            <w:tcW w:w="1419" w:type="dxa"/>
          </w:tcPr>
          <w:p w14:paraId="5A94C996" w14:textId="77777777" w:rsidR="00425E00" w:rsidRPr="00916430" w:rsidRDefault="00425E00">
            <w:pPr>
              <w:pStyle w:val="Tabletext"/>
            </w:pPr>
          </w:p>
        </w:tc>
      </w:tr>
      <w:tr w:rsidR="00425E00" w:rsidRPr="00916430" w14:paraId="17898847" w14:textId="77777777">
        <w:trPr>
          <w:trHeight w:val="397"/>
        </w:trPr>
        <w:tc>
          <w:tcPr>
            <w:tcW w:w="3679" w:type="dxa"/>
          </w:tcPr>
          <w:p w14:paraId="230B4A26" w14:textId="77777777" w:rsidR="00425E00" w:rsidRPr="003C2B3F" w:rsidRDefault="00425E00">
            <w:pPr>
              <w:pStyle w:val="Tabletext"/>
            </w:pPr>
            <w:r w:rsidRPr="00916430">
              <w:t xml:space="preserve">Single engine missed approach </w:t>
            </w:r>
          </w:p>
        </w:tc>
        <w:tc>
          <w:tcPr>
            <w:tcW w:w="4395" w:type="dxa"/>
          </w:tcPr>
          <w:p w14:paraId="03285931" w14:textId="77777777" w:rsidR="00425E00" w:rsidRPr="00916430" w:rsidRDefault="00425E00">
            <w:pPr>
              <w:pStyle w:val="Tabletext"/>
            </w:pPr>
          </w:p>
        </w:tc>
        <w:tc>
          <w:tcPr>
            <w:tcW w:w="1419" w:type="dxa"/>
          </w:tcPr>
          <w:p w14:paraId="3DF267EB" w14:textId="77777777" w:rsidR="00425E00" w:rsidRPr="00916430" w:rsidRDefault="00425E00">
            <w:pPr>
              <w:pStyle w:val="Tabletext"/>
            </w:pPr>
          </w:p>
        </w:tc>
      </w:tr>
      <w:tr w:rsidR="00425E00" w:rsidRPr="00916430" w14:paraId="79F81170" w14:textId="77777777">
        <w:trPr>
          <w:trHeight w:val="25"/>
        </w:trPr>
        <w:tc>
          <w:tcPr>
            <w:tcW w:w="3679" w:type="dxa"/>
          </w:tcPr>
          <w:p w14:paraId="123DD779" w14:textId="77777777" w:rsidR="00425E00" w:rsidRPr="003C2B3F" w:rsidRDefault="00425E00">
            <w:pPr>
              <w:pStyle w:val="Tabletext"/>
            </w:pPr>
            <w:r w:rsidRPr="00916430">
              <w:t xml:space="preserve">OEI landing </w:t>
            </w:r>
          </w:p>
        </w:tc>
        <w:tc>
          <w:tcPr>
            <w:tcW w:w="4395" w:type="dxa"/>
          </w:tcPr>
          <w:p w14:paraId="698001F7" w14:textId="77777777" w:rsidR="00425E00" w:rsidRPr="00916430" w:rsidRDefault="00425E00">
            <w:pPr>
              <w:pStyle w:val="Tabletext"/>
            </w:pPr>
          </w:p>
        </w:tc>
        <w:tc>
          <w:tcPr>
            <w:tcW w:w="1419" w:type="dxa"/>
          </w:tcPr>
          <w:p w14:paraId="6ED845BB" w14:textId="77777777" w:rsidR="00425E00" w:rsidRPr="00916430" w:rsidRDefault="00425E00">
            <w:pPr>
              <w:pStyle w:val="Tabletext"/>
            </w:pPr>
          </w:p>
        </w:tc>
      </w:tr>
      <w:tr w:rsidR="00425E00" w:rsidRPr="00916430" w14:paraId="3CE11179" w14:textId="77777777">
        <w:trPr>
          <w:trHeight w:val="183"/>
        </w:trPr>
        <w:tc>
          <w:tcPr>
            <w:tcW w:w="3679" w:type="dxa"/>
          </w:tcPr>
          <w:p w14:paraId="3CC1F54A" w14:textId="77777777" w:rsidR="00425E00" w:rsidRPr="003C2B3F" w:rsidRDefault="00425E00">
            <w:pPr>
              <w:pStyle w:val="Tabletext"/>
            </w:pPr>
            <w:r w:rsidRPr="00916430">
              <w:lastRenderedPageBreak/>
              <w:t>Aircraft system malfunctions other than engine failure</w:t>
            </w:r>
          </w:p>
        </w:tc>
        <w:tc>
          <w:tcPr>
            <w:tcW w:w="4395" w:type="dxa"/>
          </w:tcPr>
          <w:p w14:paraId="77EBFE9B" w14:textId="77777777" w:rsidR="00425E00" w:rsidRPr="00916430" w:rsidRDefault="00425E00">
            <w:pPr>
              <w:pStyle w:val="Tabletext"/>
            </w:pPr>
          </w:p>
        </w:tc>
        <w:tc>
          <w:tcPr>
            <w:tcW w:w="1419" w:type="dxa"/>
          </w:tcPr>
          <w:p w14:paraId="339381A3" w14:textId="77777777" w:rsidR="00425E00" w:rsidRPr="00916430" w:rsidRDefault="00425E00">
            <w:pPr>
              <w:pStyle w:val="Tabletext"/>
            </w:pPr>
          </w:p>
        </w:tc>
      </w:tr>
      <w:tr w:rsidR="00425E00" w:rsidRPr="00916430" w14:paraId="5693BC9E" w14:textId="77777777">
        <w:trPr>
          <w:trHeight w:val="397"/>
        </w:trPr>
        <w:tc>
          <w:tcPr>
            <w:tcW w:w="3679" w:type="dxa"/>
          </w:tcPr>
          <w:p w14:paraId="21681ED5" w14:textId="77777777" w:rsidR="00425E00" w:rsidRPr="003C2B3F" w:rsidRDefault="00425E00">
            <w:r w:rsidRPr="00916430">
              <w:t>Manage loss of tail rotor control in forward flight and hover</w:t>
            </w:r>
          </w:p>
        </w:tc>
        <w:tc>
          <w:tcPr>
            <w:tcW w:w="4395" w:type="dxa"/>
          </w:tcPr>
          <w:p w14:paraId="32739CFC" w14:textId="77777777" w:rsidR="00425E00" w:rsidRPr="00916430" w:rsidRDefault="00425E00"/>
        </w:tc>
        <w:tc>
          <w:tcPr>
            <w:tcW w:w="1419" w:type="dxa"/>
          </w:tcPr>
          <w:p w14:paraId="185A2D97" w14:textId="77777777" w:rsidR="00425E00" w:rsidRPr="00916430" w:rsidRDefault="00425E00"/>
        </w:tc>
      </w:tr>
      <w:tr w:rsidR="00425E00" w:rsidRPr="00916430" w14:paraId="4EF0833D" w14:textId="77777777">
        <w:trPr>
          <w:trHeight w:val="80"/>
        </w:trPr>
        <w:tc>
          <w:tcPr>
            <w:tcW w:w="3679" w:type="dxa"/>
          </w:tcPr>
          <w:p w14:paraId="7CB7CD2A" w14:textId="77777777" w:rsidR="00425E00" w:rsidRPr="003C2B3F" w:rsidRDefault="00425E00">
            <w:r w:rsidRPr="00916430">
              <w:t xml:space="preserve">Demonstrate appropriate </w:t>
            </w:r>
            <w:r w:rsidRPr="003C2B3F">
              <w:t>non-technical skills</w:t>
            </w:r>
          </w:p>
        </w:tc>
        <w:tc>
          <w:tcPr>
            <w:tcW w:w="4395" w:type="dxa"/>
          </w:tcPr>
          <w:p w14:paraId="3246C74F" w14:textId="77777777" w:rsidR="00425E00" w:rsidRPr="00916430" w:rsidRDefault="00425E00"/>
        </w:tc>
        <w:tc>
          <w:tcPr>
            <w:tcW w:w="1419" w:type="dxa"/>
          </w:tcPr>
          <w:p w14:paraId="6058EFB3" w14:textId="77777777" w:rsidR="00425E00" w:rsidRPr="00916430" w:rsidRDefault="00425E00"/>
        </w:tc>
      </w:tr>
      <w:tr w:rsidR="00425E00" w:rsidRPr="00916430" w14:paraId="3B2AA05D" w14:textId="77777777">
        <w:trPr>
          <w:trHeight w:val="397"/>
        </w:trPr>
        <w:tc>
          <w:tcPr>
            <w:tcW w:w="3679" w:type="dxa"/>
          </w:tcPr>
          <w:p w14:paraId="7BE7937F" w14:textId="77777777" w:rsidR="00425E00" w:rsidRPr="003C2B3F" w:rsidRDefault="00425E00">
            <w:r w:rsidRPr="00916430">
              <w:t>Manage passengers and cargo (Parts 133 and 138)</w:t>
            </w:r>
          </w:p>
        </w:tc>
        <w:tc>
          <w:tcPr>
            <w:tcW w:w="4395" w:type="dxa"/>
          </w:tcPr>
          <w:p w14:paraId="7E127541" w14:textId="77777777" w:rsidR="00425E00" w:rsidRPr="00916430" w:rsidRDefault="00425E00"/>
        </w:tc>
        <w:tc>
          <w:tcPr>
            <w:tcW w:w="1419" w:type="dxa"/>
          </w:tcPr>
          <w:p w14:paraId="25294436" w14:textId="77777777" w:rsidR="00425E00" w:rsidRPr="00916430" w:rsidRDefault="00425E00"/>
        </w:tc>
      </w:tr>
      <w:tr w:rsidR="00425E00" w:rsidRPr="00916430" w14:paraId="352120FF" w14:textId="77777777">
        <w:trPr>
          <w:trHeight w:val="397"/>
        </w:trPr>
        <w:tc>
          <w:tcPr>
            <w:tcW w:w="3679" w:type="dxa"/>
          </w:tcPr>
          <w:p w14:paraId="6D56D3F8" w14:textId="77777777" w:rsidR="00425E00" w:rsidRPr="003C2B3F" w:rsidRDefault="00425E00">
            <w:r w:rsidRPr="00916430">
              <w:t>Understanding and use of AFM category A and B supplements</w:t>
            </w:r>
          </w:p>
        </w:tc>
        <w:tc>
          <w:tcPr>
            <w:tcW w:w="4395" w:type="dxa"/>
          </w:tcPr>
          <w:p w14:paraId="370EB62C" w14:textId="77777777" w:rsidR="00425E00" w:rsidRPr="00916430" w:rsidRDefault="00425E00"/>
        </w:tc>
        <w:tc>
          <w:tcPr>
            <w:tcW w:w="1419" w:type="dxa"/>
          </w:tcPr>
          <w:p w14:paraId="4A6F912C" w14:textId="77777777" w:rsidR="00425E00" w:rsidRPr="00916430" w:rsidRDefault="00425E00"/>
        </w:tc>
      </w:tr>
      <w:tr w:rsidR="00425E00" w:rsidRPr="00916430" w14:paraId="1FDDC3AA" w14:textId="77777777">
        <w:trPr>
          <w:trHeight w:val="397"/>
        </w:trPr>
        <w:tc>
          <w:tcPr>
            <w:tcW w:w="3679" w:type="dxa"/>
          </w:tcPr>
          <w:p w14:paraId="52FBB293" w14:textId="77777777" w:rsidR="00425E00" w:rsidRPr="003C2B3F" w:rsidRDefault="00425E00">
            <w:r w:rsidRPr="00916430">
              <w:t>Understand duties and responsibilities of PIC</w:t>
            </w:r>
          </w:p>
        </w:tc>
        <w:tc>
          <w:tcPr>
            <w:tcW w:w="4395" w:type="dxa"/>
          </w:tcPr>
          <w:p w14:paraId="1CFE8660" w14:textId="77777777" w:rsidR="00425E00" w:rsidRPr="00916430" w:rsidRDefault="00425E00"/>
        </w:tc>
        <w:tc>
          <w:tcPr>
            <w:tcW w:w="1419" w:type="dxa"/>
          </w:tcPr>
          <w:p w14:paraId="6B75C399" w14:textId="77777777" w:rsidR="00425E00" w:rsidRPr="00916430" w:rsidRDefault="00425E00"/>
        </w:tc>
      </w:tr>
      <w:tr w:rsidR="00425E00" w:rsidRPr="00916430" w14:paraId="50C23743" w14:textId="77777777">
        <w:trPr>
          <w:trHeight w:val="397"/>
        </w:trPr>
        <w:tc>
          <w:tcPr>
            <w:tcW w:w="3679" w:type="dxa"/>
          </w:tcPr>
          <w:p w14:paraId="19A806A2" w14:textId="77777777" w:rsidR="00425E00" w:rsidRPr="003C2B3F" w:rsidRDefault="00425E00">
            <w:r w:rsidRPr="00916430">
              <w:t>Operate IAW operator and AFM procedures</w:t>
            </w:r>
          </w:p>
        </w:tc>
        <w:tc>
          <w:tcPr>
            <w:tcW w:w="4395" w:type="dxa"/>
          </w:tcPr>
          <w:p w14:paraId="5E133F54" w14:textId="77777777" w:rsidR="00425E00" w:rsidRPr="00916430" w:rsidRDefault="00425E00"/>
        </w:tc>
        <w:tc>
          <w:tcPr>
            <w:tcW w:w="1419" w:type="dxa"/>
          </w:tcPr>
          <w:p w14:paraId="2371687D" w14:textId="77777777" w:rsidR="00425E00" w:rsidRPr="00916430" w:rsidRDefault="00425E00"/>
        </w:tc>
      </w:tr>
      <w:tr w:rsidR="00425E00" w:rsidRPr="00916430" w14:paraId="69FCA7DD" w14:textId="77777777">
        <w:trPr>
          <w:trHeight w:val="397"/>
        </w:trPr>
        <w:tc>
          <w:tcPr>
            <w:tcW w:w="3679" w:type="dxa"/>
          </w:tcPr>
          <w:p w14:paraId="45CED37D" w14:textId="77777777" w:rsidR="00425E00" w:rsidRPr="003C2B3F" w:rsidRDefault="00425E00">
            <w:r w:rsidRPr="00916430">
              <w:t xml:space="preserve">Carry out sample </w:t>
            </w:r>
            <w:r w:rsidRPr="003C2B3F">
              <w:t>aerial work operation (Part 138)</w:t>
            </w:r>
          </w:p>
        </w:tc>
        <w:tc>
          <w:tcPr>
            <w:tcW w:w="4395" w:type="dxa"/>
          </w:tcPr>
          <w:p w14:paraId="2A944D8F" w14:textId="77777777" w:rsidR="00425E00" w:rsidRPr="00916430" w:rsidRDefault="00425E00"/>
        </w:tc>
        <w:tc>
          <w:tcPr>
            <w:tcW w:w="1419" w:type="dxa"/>
          </w:tcPr>
          <w:p w14:paraId="1670370D" w14:textId="77777777" w:rsidR="00425E00" w:rsidRPr="00916430" w:rsidRDefault="00425E00"/>
        </w:tc>
      </w:tr>
      <w:tr w:rsidR="00425E00" w:rsidRPr="00916430" w14:paraId="223A4E2D" w14:textId="77777777">
        <w:trPr>
          <w:trHeight w:val="25"/>
        </w:trPr>
        <w:tc>
          <w:tcPr>
            <w:tcW w:w="3679" w:type="dxa"/>
            <w:tcBorders>
              <w:bottom w:val="single" w:sz="4" w:space="0" w:color="0080A2"/>
            </w:tcBorders>
          </w:tcPr>
          <w:p w14:paraId="1CC0C7B1" w14:textId="77777777" w:rsidR="00425E00" w:rsidRPr="003C2B3F" w:rsidRDefault="00425E00">
            <w:r w:rsidRPr="00916430">
              <w:t>Night operations</w:t>
            </w:r>
          </w:p>
        </w:tc>
        <w:tc>
          <w:tcPr>
            <w:tcW w:w="4395" w:type="dxa"/>
            <w:tcBorders>
              <w:bottom w:val="single" w:sz="4" w:space="0" w:color="0080A2"/>
            </w:tcBorders>
          </w:tcPr>
          <w:p w14:paraId="2AB99530" w14:textId="77777777" w:rsidR="00425E00" w:rsidRPr="00916430" w:rsidRDefault="00425E00"/>
        </w:tc>
        <w:tc>
          <w:tcPr>
            <w:tcW w:w="1419" w:type="dxa"/>
          </w:tcPr>
          <w:p w14:paraId="2C9D1BA5" w14:textId="77777777" w:rsidR="00425E00" w:rsidRPr="00916430" w:rsidRDefault="00425E00"/>
        </w:tc>
      </w:tr>
      <w:tr w:rsidR="00425E00" w:rsidRPr="00916430" w14:paraId="6DF61194" w14:textId="77777777">
        <w:trPr>
          <w:trHeight w:val="84"/>
        </w:trPr>
        <w:tc>
          <w:tcPr>
            <w:tcW w:w="3679" w:type="dxa"/>
            <w:tcBorders>
              <w:right w:val="nil"/>
            </w:tcBorders>
          </w:tcPr>
          <w:p w14:paraId="31D5E7E5" w14:textId="77777777" w:rsidR="00425E00" w:rsidRPr="003C2B3F" w:rsidRDefault="00425E00">
            <w:pPr>
              <w:rPr>
                <w:rStyle w:val="bold"/>
              </w:rPr>
            </w:pPr>
            <w:r w:rsidRPr="003C2B3F">
              <w:rPr>
                <w:rStyle w:val="bold"/>
              </w:rPr>
              <w:t>IFR additional manoeuvres – by reference only to the flight deck instruments</w:t>
            </w:r>
          </w:p>
        </w:tc>
        <w:tc>
          <w:tcPr>
            <w:tcW w:w="4395" w:type="dxa"/>
            <w:tcBorders>
              <w:left w:val="nil"/>
              <w:right w:val="nil"/>
            </w:tcBorders>
          </w:tcPr>
          <w:p w14:paraId="762E03F8" w14:textId="77777777" w:rsidR="00425E00" w:rsidRPr="003C2B3F" w:rsidRDefault="00425E00"/>
        </w:tc>
        <w:tc>
          <w:tcPr>
            <w:tcW w:w="1419" w:type="dxa"/>
            <w:tcBorders>
              <w:left w:val="nil"/>
            </w:tcBorders>
          </w:tcPr>
          <w:p w14:paraId="5E5B41BE" w14:textId="77777777" w:rsidR="00425E00" w:rsidRPr="003C2B3F" w:rsidRDefault="00425E00"/>
        </w:tc>
      </w:tr>
      <w:tr w:rsidR="00425E00" w:rsidRPr="00916430" w14:paraId="2279A12C" w14:textId="77777777">
        <w:trPr>
          <w:trHeight w:val="397"/>
        </w:trPr>
        <w:tc>
          <w:tcPr>
            <w:tcW w:w="3679" w:type="dxa"/>
          </w:tcPr>
          <w:p w14:paraId="140D48C3" w14:textId="77777777" w:rsidR="00425E00" w:rsidRPr="003C2B3F" w:rsidRDefault="00425E00">
            <w:r w:rsidRPr="00916430">
              <w:t xml:space="preserve">Departure and climb after take-off with one engine simulated inoperative </w:t>
            </w:r>
          </w:p>
        </w:tc>
        <w:tc>
          <w:tcPr>
            <w:tcW w:w="4395" w:type="dxa"/>
          </w:tcPr>
          <w:p w14:paraId="5CAD2D31" w14:textId="77777777" w:rsidR="00425E00" w:rsidRPr="00916430" w:rsidRDefault="00425E00"/>
        </w:tc>
        <w:tc>
          <w:tcPr>
            <w:tcW w:w="1419" w:type="dxa"/>
          </w:tcPr>
          <w:p w14:paraId="7AAB8E28" w14:textId="77777777" w:rsidR="00425E00" w:rsidRPr="00916430" w:rsidRDefault="00425E00"/>
        </w:tc>
      </w:tr>
      <w:tr w:rsidR="00425E00" w:rsidRPr="00916430" w14:paraId="158657A4" w14:textId="77777777">
        <w:trPr>
          <w:trHeight w:val="397"/>
        </w:trPr>
        <w:tc>
          <w:tcPr>
            <w:tcW w:w="3679" w:type="dxa"/>
          </w:tcPr>
          <w:p w14:paraId="2F28EC94" w14:textId="77777777" w:rsidR="00425E00" w:rsidRPr="003C2B3F" w:rsidRDefault="00425E00">
            <w:r w:rsidRPr="00916430">
              <w:t>3D or 2D instrument approach to minima with visual circling</w:t>
            </w:r>
          </w:p>
        </w:tc>
        <w:tc>
          <w:tcPr>
            <w:tcW w:w="4395" w:type="dxa"/>
          </w:tcPr>
          <w:p w14:paraId="5008AA34" w14:textId="77777777" w:rsidR="00425E00" w:rsidRPr="00916430" w:rsidRDefault="00425E00"/>
        </w:tc>
        <w:tc>
          <w:tcPr>
            <w:tcW w:w="1419" w:type="dxa"/>
          </w:tcPr>
          <w:p w14:paraId="77766ED2" w14:textId="77777777" w:rsidR="00425E00" w:rsidRPr="00916430" w:rsidRDefault="00425E00"/>
        </w:tc>
      </w:tr>
      <w:tr w:rsidR="00425E00" w:rsidRPr="00916430" w14:paraId="49413E6E" w14:textId="77777777">
        <w:trPr>
          <w:trHeight w:val="397"/>
        </w:trPr>
        <w:tc>
          <w:tcPr>
            <w:tcW w:w="3679" w:type="dxa"/>
          </w:tcPr>
          <w:p w14:paraId="5DDCF10A" w14:textId="77777777" w:rsidR="00425E00" w:rsidRPr="003C2B3F" w:rsidRDefault="00425E00">
            <w:r w:rsidRPr="00916430">
              <w:t>Use of automation IAW AFM and company SOPs</w:t>
            </w:r>
          </w:p>
        </w:tc>
        <w:tc>
          <w:tcPr>
            <w:tcW w:w="4395" w:type="dxa"/>
          </w:tcPr>
          <w:p w14:paraId="0017EAE6" w14:textId="77777777" w:rsidR="00425E00" w:rsidRPr="00916430" w:rsidRDefault="00425E00"/>
        </w:tc>
        <w:tc>
          <w:tcPr>
            <w:tcW w:w="1419" w:type="dxa"/>
          </w:tcPr>
          <w:p w14:paraId="309B1A00" w14:textId="77777777" w:rsidR="00425E00" w:rsidRPr="00916430" w:rsidRDefault="00425E00"/>
        </w:tc>
      </w:tr>
      <w:tr w:rsidR="00425E00" w:rsidRPr="00916430" w14:paraId="78512813" w14:textId="77777777">
        <w:trPr>
          <w:trHeight w:val="397"/>
        </w:trPr>
        <w:tc>
          <w:tcPr>
            <w:tcW w:w="3679" w:type="dxa"/>
          </w:tcPr>
          <w:p w14:paraId="6704CD90" w14:textId="77777777" w:rsidR="00425E00" w:rsidRPr="003C2B3F" w:rsidRDefault="00425E00">
            <w:r w:rsidRPr="00916430">
              <w:t xml:space="preserve">Instrument approach with one engine simulated inoperative </w:t>
            </w:r>
          </w:p>
        </w:tc>
        <w:tc>
          <w:tcPr>
            <w:tcW w:w="4395" w:type="dxa"/>
          </w:tcPr>
          <w:p w14:paraId="3E4EF1B8" w14:textId="77777777" w:rsidR="00425E00" w:rsidRPr="00916430" w:rsidRDefault="00425E00"/>
        </w:tc>
        <w:tc>
          <w:tcPr>
            <w:tcW w:w="1419" w:type="dxa"/>
          </w:tcPr>
          <w:p w14:paraId="759BE29A" w14:textId="77777777" w:rsidR="00425E00" w:rsidRPr="00916430" w:rsidRDefault="00425E00"/>
        </w:tc>
      </w:tr>
      <w:tr w:rsidR="00425E00" w:rsidRPr="00916430" w14:paraId="47E72B21" w14:textId="77777777">
        <w:trPr>
          <w:trHeight w:val="397"/>
        </w:trPr>
        <w:tc>
          <w:tcPr>
            <w:tcW w:w="3679" w:type="dxa"/>
            <w:tcBorders>
              <w:bottom w:val="single" w:sz="4" w:space="0" w:color="0080A2"/>
            </w:tcBorders>
          </w:tcPr>
          <w:p w14:paraId="5C7B641A" w14:textId="77777777" w:rsidR="00425E00" w:rsidRPr="003C2B3F" w:rsidRDefault="00425E00">
            <w:r w:rsidRPr="00916430">
              <w:t xml:space="preserve">Missed approach with one engine simulated inoperative </w:t>
            </w:r>
          </w:p>
        </w:tc>
        <w:tc>
          <w:tcPr>
            <w:tcW w:w="4395" w:type="dxa"/>
            <w:tcBorders>
              <w:bottom w:val="single" w:sz="4" w:space="0" w:color="0080A2"/>
            </w:tcBorders>
          </w:tcPr>
          <w:p w14:paraId="04BC1563" w14:textId="77777777" w:rsidR="00425E00" w:rsidRPr="00916430" w:rsidRDefault="00425E00"/>
        </w:tc>
        <w:tc>
          <w:tcPr>
            <w:tcW w:w="1419" w:type="dxa"/>
          </w:tcPr>
          <w:p w14:paraId="3E8D2592" w14:textId="77777777" w:rsidR="00425E00" w:rsidRPr="00916430" w:rsidRDefault="00425E00"/>
        </w:tc>
      </w:tr>
      <w:tr w:rsidR="00425E00" w:rsidRPr="00916430" w14:paraId="190E3EB4" w14:textId="77777777">
        <w:trPr>
          <w:trHeight w:val="351"/>
        </w:trPr>
        <w:tc>
          <w:tcPr>
            <w:tcW w:w="3679" w:type="dxa"/>
            <w:tcBorders>
              <w:right w:val="nil"/>
            </w:tcBorders>
          </w:tcPr>
          <w:p w14:paraId="0A6E69B5" w14:textId="77777777" w:rsidR="00425E00" w:rsidRPr="003C2B3F" w:rsidRDefault="00425E00">
            <w:pPr>
              <w:rPr>
                <w:rStyle w:val="bold"/>
              </w:rPr>
            </w:pPr>
            <w:r w:rsidRPr="003C2B3F">
              <w:rPr>
                <w:rStyle w:val="bold"/>
              </w:rPr>
              <w:t>Simulator activity – otherwise for discussion only</w:t>
            </w:r>
          </w:p>
        </w:tc>
        <w:tc>
          <w:tcPr>
            <w:tcW w:w="4395" w:type="dxa"/>
            <w:tcBorders>
              <w:left w:val="nil"/>
              <w:right w:val="nil"/>
            </w:tcBorders>
          </w:tcPr>
          <w:p w14:paraId="48D9FAA1" w14:textId="77777777" w:rsidR="00425E00" w:rsidRPr="003C2B3F" w:rsidRDefault="00425E00"/>
        </w:tc>
        <w:tc>
          <w:tcPr>
            <w:tcW w:w="1419" w:type="dxa"/>
            <w:tcBorders>
              <w:left w:val="nil"/>
            </w:tcBorders>
          </w:tcPr>
          <w:p w14:paraId="6D70BCF7" w14:textId="77777777" w:rsidR="00425E00" w:rsidRPr="003C2B3F" w:rsidRDefault="00425E00"/>
        </w:tc>
      </w:tr>
      <w:tr w:rsidR="00425E00" w:rsidRPr="00916430" w14:paraId="43578B27" w14:textId="77777777">
        <w:trPr>
          <w:trHeight w:val="351"/>
        </w:trPr>
        <w:tc>
          <w:tcPr>
            <w:tcW w:w="3679" w:type="dxa"/>
          </w:tcPr>
          <w:p w14:paraId="52883351" w14:textId="77777777" w:rsidR="00425E00" w:rsidRPr="003C2B3F" w:rsidRDefault="00425E00">
            <w:r w:rsidRPr="00916430">
              <w:t>vortex ring condition</w:t>
            </w:r>
          </w:p>
        </w:tc>
        <w:tc>
          <w:tcPr>
            <w:tcW w:w="4395" w:type="dxa"/>
          </w:tcPr>
          <w:p w14:paraId="4E257F8B" w14:textId="77777777" w:rsidR="00425E00" w:rsidRPr="00916430" w:rsidRDefault="00425E00"/>
        </w:tc>
        <w:tc>
          <w:tcPr>
            <w:tcW w:w="1419" w:type="dxa"/>
          </w:tcPr>
          <w:p w14:paraId="0F9ADE87" w14:textId="77777777" w:rsidR="00425E00" w:rsidRPr="00916430" w:rsidRDefault="00425E00"/>
        </w:tc>
      </w:tr>
      <w:tr w:rsidR="00425E00" w:rsidRPr="00916430" w14:paraId="662CE93A" w14:textId="77777777">
        <w:trPr>
          <w:trHeight w:val="351"/>
        </w:trPr>
        <w:tc>
          <w:tcPr>
            <w:tcW w:w="3679" w:type="dxa"/>
          </w:tcPr>
          <w:p w14:paraId="10823428" w14:textId="77777777" w:rsidR="00425E00" w:rsidRPr="003C2B3F" w:rsidRDefault="00425E00">
            <w:r w:rsidRPr="00916430">
              <w:t>loss of tail rotor effectiveness</w:t>
            </w:r>
          </w:p>
        </w:tc>
        <w:tc>
          <w:tcPr>
            <w:tcW w:w="4395" w:type="dxa"/>
          </w:tcPr>
          <w:p w14:paraId="6E17A5F7" w14:textId="77777777" w:rsidR="00425E00" w:rsidRPr="00916430" w:rsidRDefault="00425E00"/>
        </w:tc>
        <w:tc>
          <w:tcPr>
            <w:tcW w:w="1419" w:type="dxa"/>
          </w:tcPr>
          <w:p w14:paraId="1C46E0DB" w14:textId="77777777" w:rsidR="00425E00" w:rsidRPr="00916430" w:rsidRDefault="00425E00"/>
        </w:tc>
      </w:tr>
      <w:tr w:rsidR="00425E00" w:rsidRPr="00916430" w14:paraId="0BF106B6" w14:textId="77777777">
        <w:trPr>
          <w:trHeight w:val="351"/>
        </w:trPr>
        <w:tc>
          <w:tcPr>
            <w:tcW w:w="3679" w:type="dxa"/>
          </w:tcPr>
          <w:p w14:paraId="63FC54B2" w14:textId="77777777" w:rsidR="00425E00" w:rsidRPr="003C2B3F" w:rsidRDefault="00425E00">
            <w:r w:rsidRPr="00916430">
              <w:t xml:space="preserve">low ‘g’ and mast </w:t>
            </w:r>
            <w:r w:rsidRPr="003C2B3F">
              <w:t>bumping</w:t>
            </w:r>
          </w:p>
        </w:tc>
        <w:tc>
          <w:tcPr>
            <w:tcW w:w="4395" w:type="dxa"/>
          </w:tcPr>
          <w:p w14:paraId="624A2FD1" w14:textId="77777777" w:rsidR="00425E00" w:rsidRPr="00916430" w:rsidRDefault="00425E00"/>
        </w:tc>
        <w:tc>
          <w:tcPr>
            <w:tcW w:w="1419" w:type="dxa"/>
          </w:tcPr>
          <w:p w14:paraId="53194821" w14:textId="77777777" w:rsidR="00425E00" w:rsidRPr="00916430" w:rsidRDefault="00425E00"/>
        </w:tc>
      </w:tr>
      <w:tr w:rsidR="00425E00" w:rsidRPr="00916430" w14:paraId="1CF9ABC4" w14:textId="77777777">
        <w:trPr>
          <w:trHeight w:val="351"/>
        </w:trPr>
        <w:tc>
          <w:tcPr>
            <w:tcW w:w="3679" w:type="dxa"/>
          </w:tcPr>
          <w:p w14:paraId="389B3D19" w14:textId="77777777" w:rsidR="00425E00" w:rsidRPr="003C2B3F" w:rsidRDefault="00425E00">
            <w:r w:rsidRPr="00916430">
              <w:lastRenderedPageBreak/>
              <w:t>avoid and recover from inadvertent IMC entry</w:t>
            </w:r>
          </w:p>
        </w:tc>
        <w:tc>
          <w:tcPr>
            <w:tcW w:w="4395" w:type="dxa"/>
          </w:tcPr>
          <w:p w14:paraId="3683BEC6" w14:textId="77777777" w:rsidR="00425E00" w:rsidRPr="00916430" w:rsidRDefault="00425E00"/>
        </w:tc>
        <w:tc>
          <w:tcPr>
            <w:tcW w:w="1419" w:type="dxa"/>
          </w:tcPr>
          <w:p w14:paraId="773A91D6" w14:textId="77777777" w:rsidR="00425E00" w:rsidRPr="00916430" w:rsidRDefault="00425E00"/>
        </w:tc>
      </w:tr>
      <w:tr w:rsidR="00425E00" w:rsidRPr="00916430" w14:paraId="2DC18202" w14:textId="77777777">
        <w:trPr>
          <w:trHeight w:val="351"/>
        </w:trPr>
        <w:tc>
          <w:tcPr>
            <w:tcW w:w="3679" w:type="dxa"/>
          </w:tcPr>
          <w:p w14:paraId="313F3CC5" w14:textId="77777777" w:rsidR="00425E00" w:rsidRPr="003C2B3F" w:rsidRDefault="00425E00">
            <w:r w:rsidRPr="00916430">
              <w:t>avoid and recover from last light or reduced visual reference encounter</w:t>
            </w:r>
          </w:p>
        </w:tc>
        <w:tc>
          <w:tcPr>
            <w:tcW w:w="4395" w:type="dxa"/>
          </w:tcPr>
          <w:p w14:paraId="620B1EBE" w14:textId="77777777" w:rsidR="00425E00" w:rsidRPr="00916430" w:rsidRDefault="00425E00"/>
        </w:tc>
        <w:tc>
          <w:tcPr>
            <w:tcW w:w="1419" w:type="dxa"/>
          </w:tcPr>
          <w:p w14:paraId="5FA73C4F" w14:textId="77777777" w:rsidR="00425E00" w:rsidRPr="00916430" w:rsidRDefault="00425E00"/>
        </w:tc>
      </w:tr>
    </w:tbl>
    <w:p w14:paraId="73A5625C" w14:textId="77777777" w:rsidR="00425E00" w:rsidRDefault="00425E00" w:rsidP="00425E00"/>
    <w:tbl>
      <w:tblPr>
        <w:tblStyle w:val="SD-MOStable"/>
        <w:tblW w:w="9498" w:type="dxa"/>
        <w:tblInd w:w="-5" w:type="dxa"/>
        <w:tblLook w:val="0620" w:firstRow="1" w:lastRow="0" w:firstColumn="0" w:lastColumn="0" w:noHBand="1" w:noVBand="1"/>
      </w:tblPr>
      <w:tblGrid>
        <w:gridCol w:w="9498"/>
      </w:tblGrid>
      <w:tr w:rsidR="00425E00" w14:paraId="72C1593F" w14:textId="77777777">
        <w:trPr>
          <w:cnfStyle w:val="100000000000" w:firstRow="1" w:lastRow="0" w:firstColumn="0" w:lastColumn="0" w:oddVBand="0" w:evenVBand="0" w:oddHBand="0" w:evenHBand="0" w:firstRowFirstColumn="0" w:firstRowLastColumn="0" w:lastRowFirstColumn="0" w:lastRowLastColumn="0"/>
        </w:trPr>
        <w:tc>
          <w:tcPr>
            <w:tcW w:w="9498" w:type="dxa"/>
          </w:tcPr>
          <w:p w14:paraId="2ABB693F" w14:textId="77777777" w:rsidR="00425E00" w:rsidRDefault="00425E00">
            <w:r>
              <w:t>Comments</w:t>
            </w:r>
          </w:p>
        </w:tc>
      </w:tr>
      <w:tr w:rsidR="00425E00" w14:paraId="027380DE" w14:textId="77777777">
        <w:trPr>
          <w:trHeight w:val="2099"/>
        </w:trPr>
        <w:tc>
          <w:tcPr>
            <w:tcW w:w="9498" w:type="dxa"/>
          </w:tcPr>
          <w:p w14:paraId="7E89AB09" w14:textId="77777777" w:rsidR="00425E00" w:rsidRDefault="00425E00"/>
        </w:tc>
      </w:tr>
    </w:tbl>
    <w:p w14:paraId="24237D39" w14:textId="77777777" w:rsidR="00425E00" w:rsidRPr="003C2B3F" w:rsidRDefault="00425E00" w:rsidP="00425E00">
      <w:pPr>
        <w:rPr>
          <w:rStyle w:val="bold"/>
        </w:rPr>
      </w:pPr>
      <w:r w:rsidRPr="003C2B3F">
        <w:rPr>
          <w:rStyle w:val="bold"/>
        </w:rPr>
        <w:t>Check pilot acknowledgement</w:t>
      </w:r>
    </w:p>
    <w:p w14:paraId="57EAA177" w14:textId="77777777" w:rsidR="00426EAD" w:rsidRDefault="005368FD" w:rsidP="00425E00">
      <w:sdt>
        <w:sdtPr>
          <w:id w:val="-132186436"/>
          <w14:checkbox>
            <w14:checked w14:val="0"/>
            <w14:checkedState w14:val="2612" w14:font="MS Gothic"/>
            <w14:uncheckedState w14:val="2610" w14:font="MS Gothic"/>
          </w14:checkbox>
        </w:sdtPr>
        <w:sdtEndPr/>
        <w:sdtContent>
          <w:r w:rsidR="00EB602A" w:rsidRPr="00B91F1F">
            <w:rPr>
              <w:rFonts w:ascii="Segoe UI Symbol" w:hAnsi="Segoe UI Symbol" w:cs="Segoe UI Symbol"/>
            </w:rPr>
            <w:t>☐</w:t>
          </w:r>
        </w:sdtContent>
      </w:sdt>
      <w:r w:rsidR="00EB602A" w:rsidRPr="00916430">
        <w:t xml:space="preserve"> </w:t>
      </w:r>
      <w:r w:rsidR="00EB602A">
        <w:t xml:space="preserve"> </w:t>
      </w:r>
      <w:r w:rsidR="00425E00" w:rsidRPr="00916430">
        <w:t>Competent</w:t>
      </w:r>
    </w:p>
    <w:p w14:paraId="0087AC82" w14:textId="145BA0C1" w:rsidR="00425E00" w:rsidRPr="003C2B3F" w:rsidRDefault="005368FD" w:rsidP="00425E00">
      <w:sdt>
        <w:sdtPr>
          <w:id w:val="1068459737"/>
          <w14:checkbox>
            <w14:checked w14:val="0"/>
            <w14:checkedState w14:val="2612" w14:font="MS Gothic"/>
            <w14:uncheckedState w14:val="2610" w14:font="MS Gothic"/>
          </w14:checkbox>
        </w:sdtPr>
        <w:sdtEndPr/>
        <w:sdtContent>
          <w:r w:rsidR="00426EAD" w:rsidRPr="00B91F1F">
            <w:rPr>
              <w:rFonts w:ascii="Segoe UI Symbol" w:hAnsi="Segoe UI Symbol" w:cs="Segoe UI Symbol"/>
            </w:rPr>
            <w:t>☐</w:t>
          </w:r>
        </w:sdtContent>
      </w:sdt>
      <w:r w:rsidR="00426EAD" w:rsidRPr="003C2B3F">
        <w:t xml:space="preserve"> </w:t>
      </w:r>
      <w:r w:rsidR="00425E00" w:rsidRPr="003C2B3F">
        <w:t>Not yet competent</w:t>
      </w:r>
      <w:r w:rsidR="00425E00">
        <w:t xml:space="preserve"> </w:t>
      </w:r>
    </w:p>
    <w:p w14:paraId="6FF1B590" w14:textId="6062BBA3" w:rsidR="00425E00" w:rsidRPr="003C2B3F" w:rsidRDefault="00425E00" w:rsidP="00425E00">
      <w:r w:rsidRPr="003C2B3F">
        <w:t>Completed</w:t>
      </w:r>
      <w:r>
        <w:t>:</w:t>
      </w:r>
      <w:r w:rsidR="00426EAD">
        <w:t xml:space="preserve"> </w:t>
      </w:r>
      <w:sdt>
        <w:sdtPr>
          <w:id w:val="203918734"/>
          <w14:checkbox>
            <w14:checked w14:val="0"/>
            <w14:checkedState w14:val="2612" w14:font="MS Gothic"/>
            <w14:uncheckedState w14:val="2610" w14:font="MS Gothic"/>
          </w14:checkbox>
        </w:sdtPr>
        <w:sdtEndPr/>
        <w:sdtContent>
          <w:r w:rsidR="00426EAD">
            <w:rPr>
              <w:rFonts w:ascii="MS Gothic" w:eastAsia="MS Gothic" w:hAnsi="MS Gothic" w:hint="eastAsia"/>
            </w:rPr>
            <w:t>☐</w:t>
          </w:r>
        </w:sdtContent>
      </w:sdt>
      <w:r>
        <w:tab/>
      </w:r>
      <w:r w:rsidRPr="00916430">
        <w:t>Yes</w:t>
      </w:r>
      <w:r>
        <w:tab/>
      </w:r>
      <w:sdt>
        <w:sdtPr>
          <w:id w:val="111791437"/>
          <w14:checkbox>
            <w14:checked w14:val="0"/>
            <w14:checkedState w14:val="2612" w14:font="MS Gothic"/>
            <w14:uncheckedState w14:val="2610" w14:font="MS Gothic"/>
          </w14:checkbox>
        </w:sdtPr>
        <w:sdtEndPr/>
        <w:sdtContent>
          <w:r w:rsidR="00426EAD">
            <w:rPr>
              <w:rFonts w:ascii="MS Gothic" w:eastAsia="MS Gothic" w:hAnsi="MS Gothic" w:hint="eastAsia"/>
            </w:rPr>
            <w:t>☐</w:t>
          </w:r>
        </w:sdtContent>
      </w:sdt>
      <w:r w:rsidR="00EB602A" w:rsidRPr="003C2B3F">
        <w:t xml:space="preserve"> </w:t>
      </w:r>
      <w:r w:rsidRPr="003C2B3F">
        <w:t xml:space="preserve">No </w:t>
      </w:r>
    </w:p>
    <w:p w14:paraId="26CF5A50" w14:textId="31484EC8" w:rsidR="00425E00" w:rsidRPr="00916430" w:rsidRDefault="00425E00" w:rsidP="00425E00">
      <w:pPr>
        <w:pStyle w:val="normalafterlisttable"/>
      </w:pPr>
      <w:r w:rsidRPr="00916430">
        <w:t xml:space="preserve">Flight crew </w:t>
      </w:r>
      <w:r w:rsidRPr="003C2B3F">
        <w:t>signature:</w:t>
      </w:r>
      <w:r w:rsidRPr="003C2B3F">
        <w:tab/>
      </w:r>
      <w:r>
        <w:tab/>
      </w:r>
      <w:r>
        <w:tab/>
      </w:r>
      <w:r>
        <w:tab/>
      </w:r>
      <w:r w:rsidRPr="00916430">
        <w:t>Date:</w:t>
      </w:r>
      <w:r w:rsidRPr="003C2B3F">
        <w:tab/>
      </w:r>
    </w:p>
    <w:p w14:paraId="7BC87DF5" w14:textId="413DCC85" w:rsidR="00425E00" w:rsidRPr="00916430" w:rsidRDefault="00425E00" w:rsidP="00425E00">
      <w:pPr>
        <w:pStyle w:val="normalafterlisttable"/>
      </w:pPr>
      <w:r w:rsidRPr="00916430">
        <w:t xml:space="preserve">Check pilot </w:t>
      </w:r>
      <w:r w:rsidRPr="003C2B3F">
        <w:t>signature</w:t>
      </w:r>
      <w:r w:rsidRPr="00916430">
        <w:t>:</w:t>
      </w:r>
      <w:r w:rsidRPr="003C2B3F">
        <w:tab/>
      </w:r>
      <w:r w:rsidRPr="00916430">
        <w:tab/>
      </w:r>
      <w:r>
        <w:tab/>
      </w:r>
      <w:r>
        <w:tab/>
      </w:r>
      <w:r w:rsidRPr="00916430">
        <w:t>Date:</w:t>
      </w:r>
      <w:r w:rsidRPr="003C2B3F">
        <w:tab/>
      </w:r>
    </w:p>
    <w:p w14:paraId="55952A78" w14:textId="77777777" w:rsidR="00425E00" w:rsidRDefault="00425E00" w:rsidP="00425E00"/>
    <w:p w14:paraId="568B3135" w14:textId="77777777" w:rsidR="00425E00" w:rsidRPr="003C2B3F" w:rsidRDefault="00425E00" w:rsidP="00425E00">
      <w:r w:rsidRPr="003C2B3F">
        <w:br w:type="page"/>
      </w:r>
    </w:p>
    <w:p w14:paraId="75048859" w14:textId="77777777" w:rsidR="007A0A55" w:rsidRDefault="007A0A55" w:rsidP="002D4956">
      <w:pPr>
        <w:pStyle w:val="Caption"/>
        <w:rPr>
          <w:rStyle w:val="Strong"/>
          <w:b/>
          <w:bCs w:val="0"/>
        </w:rPr>
      </w:pPr>
      <w:r w:rsidRPr="002D4956">
        <w:rPr>
          <w:rStyle w:val="Strong"/>
          <w:rFonts w:hint="eastAsia"/>
          <w:b/>
          <w:bCs w:val="0"/>
        </w:rPr>
        <w:lastRenderedPageBreak/>
        <w:t xml:space="preserve">Form 6C </w:t>
      </w:r>
      <w:r w:rsidRPr="002D4956">
        <w:rPr>
          <w:rStyle w:val="Strong"/>
          <w:b/>
          <w:bCs w:val="0"/>
        </w:rPr>
        <w:t>–</w:t>
      </w:r>
      <w:r w:rsidRPr="002D4956">
        <w:rPr>
          <w:rStyle w:val="Strong"/>
          <w:rFonts w:hint="eastAsia"/>
          <w:b/>
          <w:bCs w:val="0"/>
        </w:rPr>
        <w:t xml:space="preserve"> Single</w:t>
      </w:r>
      <w:r w:rsidRPr="002D4956">
        <w:rPr>
          <w:rStyle w:val="Strong"/>
          <w:b/>
          <w:bCs w:val="0"/>
        </w:rPr>
        <w:t>-</w:t>
      </w:r>
      <w:r w:rsidRPr="002D4956">
        <w:rPr>
          <w:rStyle w:val="Strong"/>
          <w:rFonts w:hint="eastAsia"/>
          <w:b/>
          <w:bCs w:val="0"/>
        </w:rPr>
        <w:t xml:space="preserve">engine aeroplane </w:t>
      </w:r>
      <w:r w:rsidRPr="002D4956">
        <w:rPr>
          <w:rStyle w:val="Strong"/>
          <w:b/>
          <w:bCs w:val="0"/>
        </w:rPr>
        <w:t>flight crew member p</w:t>
      </w:r>
      <w:r w:rsidRPr="002D4956">
        <w:rPr>
          <w:rStyle w:val="Strong"/>
          <w:rFonts w:hint="eastAsia"/>
          <w:b/>
          <w:bCs w:val="0"/>
        </w:rPr>
        <w:t xml:space="preserve">roficiency </w:t>
      </w:r>
      <w:r w:rsidRPr="002D4956">
        <w:rPr>
          <w:rStyle w:val="Strong"/>
          <w:b/>
          <w:bCs w:val="0"/>
        </w:rPr>
        <w:t>c</w:t>
      </w:r>
      <w:r w:rsidRPr="002D4956">
        <w:rPr>
          <w:rStyle w:val="Strong"/>
          <w:rFonts w:hint="eastAsia"/>
          <w:b/>
          <w:bCs w:val="0"/>
        </w:rPr>
        <w:t xml:space="preserve">heck </w:t>
      </w:r>
      <w:r w:rsidRPr="002D4956">
        <w:rPr>
          <w:rStyle w:val="Strong"/>
          <w:b/>
          <w:bCs w:val="0"/>
        </w:rPr>
        <w:t>r</w:t>
      </w:r>
      <w:r w:rsidRPr="002D4956">
        <w:rPr>
          <w:rStyle w:val="Strong"/>
          <w:rFonts w:hint="eastAsia"/>
          <w:b/>
          <w:bCs w:val="0"/>
        </w:rPr>
        <w:t xml:space="preserve">eport </w:t>
      </w:r>
    </w:p>
    <w:p w14:paraId="186BF1CF" w14:textId="77777777" w:rsidR="00633FD3" w:rsidRPr="003C2B3F" w:rsidRDefault="00633FD3" w:rsidP="00633FD3">
      <w:pPr>
        <w:rPr>
          <w:rStyle w:val="bold"/>
        </w:rPr>
      </w:pPr>
      <w:r w:rsidRPr="003C2B3F">
        <w:rPr>
          <w:rStyle w:val="bold"/>
        </w:rPr>
        <w:t>Details</w:t>
      </w:r>
    </w:p>
    <w:p w14:paraId="00285185" w14:textId="6AED1743" w:rsidR="00633FD3" w:rsidRPr="003C2B3F" w:rsidRDefault="00633FD3" w:rsidP="00633FD3">
      <w:r w:rsidRPr="003C2B3F">
        <w:t>Flight crew name:</w:t>
      </w:r>
      <w:r w:rsidRPr="003C2B3F">
        <w:tab/>
      </w:r>
      <w:r>
        <w:tab/>
      </w:r>
      <w:r>
        <w:tab/>
      </w:r>
      <w:r w:rsidR="00EB602A">
        <w:tab/>
      </w:r>
      <w:r w:rsidRPr="003C2B3F">
        <w:t>ARN:</w:t>
      </w:r>
    </w:p>
    <w:p w14:paraId="25CBFB17" w14:textId="398BB25F" w:rsidR="00633FD3" w:rsidRPr="003C2B3F" w:rsidRDefault="00633FD3" w:rsidP="00633FD3">
      <w:r w:rsidRPr="003C2B3F">
        <w:t>Check pilot name:</w:t>
      </w:r>
      <w:r w:rsidRPr="003C2B3F">
        <w:tab/>
      </w:r>
      <w:r>
        <w:tab/>
      </w:r>
      <w:r>
        <w:tab/>
      </w:r>
      <w:r w:rsidR="00EB602A">
        <w:tab/>
      </w:r>
      <w:r w:rsidRPr="003C2B3F">
        <w:t>Date of check:</w:t>
      </w:r>
      <w:r>
        <w:t xml:space="preserve"> </w:t>
      </w:r>
    </w:p>
    <w:p w14:paraId="1D6C556F" w14:textId="3EF4C96E" w:rsidR="00633FD3" w:rsidRPr="003C2B3F" w:rsidRDefault="00633FD3" w:rsidP="00633FD3">
      <w:r w:rsidRPr="003C2B3F">
        <w:t>Aircraft type:</w:t>
      </w:r>
      <w:r w:rsidRPr="003C2B3F">
        <w:tab/>
      </w:r>
      <w:r>
        <w:tab/>
      </w:r>
      <w:r>
        <w:tab/>
      </w:r>
      <w:r>
        <w:tab/>
      </w:r>
      <w:r w:rsidR="00EB602A">
        <w:tab/>
      </w:r>
      <w:r w:rsidRPr="003C2B3F">
        <w:t>Initial or recurrent:</w:t>
      </w:r>
    </w:p>
    <w:p w14:paraId="60164E67" w14:textId="4338D6E0" w:rsidR="00633FD3" w:rsidRPr="003C2B3F" w:rsidRDefault="00633FD3" w:rsidP="00633FD3">
      <w:r w:rsidRPr="003C2B3F">
        <w:t>Non-command seat</w:t>
      </w:r>
      <w:r>
        <w:t>:</w:t>
      </w:r>
      <w:r w:rsidR="00EB602A">
        <w:t xml:space="preserve"> </w:t>
      </w:r>
      <w:sdt>
        <w:sdtPr>
          <w:id w:val="1489985414"/>
          <w14:checkbox>
            <w14:checked w14:val="0"/>
            <w14:checkedState w14:val="2612" w14:font="MS Gothic"/>
            <w14:uncheckedState w14:val="2610" w14:font="MS Gothic"/>
          </w14:checkbox>
        </w:sdtPr>
        <w:sdtEndPr/>
        <w:sdtContent>
          <w:r w:rsidR="00EB602A" w:rsidRPr="00B91F1F">
            <w:rPr>
              <w:rFonts w:ascii="Segoe UI Symbol" w:hAnsi="Segoe UI Symbol" w:cs="Segoe UI Symbol"/>
            </w:rPr>
            <w:t>☐</w:t>
          </w:r>
        </w:sdtContent>
      </w:sdt>
      <w:r w:rsidR="00EB602A">
        <w:t xml:space="preserve"> </w:t>
      </w:r>
      <w:r>
        <w:tab/>
      </w:r>
      <w:proofErr w:type="gramStart"/>
      <w:r w:rsidRPr="003C2B3F">
        <w:t>Yes</w:t>
      </w:r>
      <w:r>
        <w:t xml:space="preserve">  </w:t>
      </w:r>
      <w:r>
        <w:tab/>
      </w:r>
      <w:proofErr w:type="gramEnd"/>
      <w:sdt>
        <w:sdtPr>
          <w:id w:val="-730066704"/>
          <w14:checkbox>
            <w14:checked w14:val="0"/>
            <w14:checkedState w14:val="2612" w14:font="MS Gothic"/>
            <w14:uncheckedState w14:val="2610" w14:font="MS Gothic"/>
          </w14:checkbox>
        </w:sdtPr>
        <w:sdtEndPr/>
        <w:sdtContent>
          <w:r w:rsidR="00EB602A" w:rsidRPr="00B91F1F">
            <w:rPr>
              <w:rFonts w:ascii="Segoe UI Symbol" w:hAnsi="Segoe UI Symbol" w:cs="Segoe UI Symbol"/>
            </w:rPr>
            <w:t>☐</w:t>
          </w:r>
        </w:sdtContent>
      </w:sdt>
      <w:r w:rsidR="00EB602A" w:rsidRPr="003C2B3F">
        <w:t xml:space="preserve"> </w:t>
      </w:r>
      <w:r w:rsidR="00EB602A">
        <w:t xml:space="preserve"> </w:t>
      </w:r>
      <w:r w:rsidRPr="003C2B3F">
        <w:t>No</w:t>
      </w:r>
      <w:r>
        <w:t xml:space="preserve">  </w:t>
      </w:r>
    </w:p>
    <w:tbl>
      <w:tblPr>
        <w:tblStyle w:val="SD-MOStable"/>
        <w:tblW w:w="9555" w:type="dxa"/>
        <w:tblLayout w:type="fixed"/>
        <w:tblLook w:val="0620" w:firstRow="1" w:lastRow="0" w:firstColumn="0" w:lastColumn="0" w:noHBand="1" w:noVBand="1"/>
        <w:tblCaption w:val="4B5 Instructor Induction Training – Course IT1"/>
        <w:tblDescription w:val="4B5 Instructor Induction Training – Course IT1"/>
      </w:tblPr>
      <w:tblGrid>
        <w:gridCol w:w="2971"/>
        <w:gridCol w:w="4962"/>
        <w:gridCol w:w="1622"/>
      </w:tblGrid>
      <w:tr w:rsidR="00633FD3" w:rsidRPr="006F278D" w14:paraId="228C884C" w14:textId="77777777">
        <w:trPr>
          <w:cnfStyle w:val="100000000000" w:firstRow="1" w:lastRow="0" w:firstColumn="0" w:lastColumn="0" w:oddVBand="0" w:evenVBand="0" w:oddHBand="0" w:evenHBand="0" w:firstRowFirstColumn="0" w:firstRowLastColumn="0" w:lastRowFirstColumn="0" w:lastRowLastColumn="0"/>
          <w:trHeight w:val="130"/>
          <w:tblHeader/>
        </w:trPr>
        <w:tc>
          <w:tcPr>
            <w:tcW w:w="2971" w:type="dxa"/>
          </w:tcPr>
          <w:p w14:paraId="52CA9F68" w14:textId="77777777" w:rsidR="00633FD3" w:rsidRPr="006F278D" w:rsidRDefault="00633FD3">
            <w:r w:rsidRPr="006F278D">
              <w:t>Check item</w:t>
            </w:r>
          </w:p>
        </w:tc>
        <w:tc>
          <w:tcPr>
            <w:tcW w:w="4962" w:type="dxa"/>
          </w:tcPr>
          <w:p w14:paraId="42523864" w14:textId="77777777" w:rsidR="00633FD3" w:rsidRPr="006F278D" w:rsidRDefault="00633FD3">
            <w:r w:rsidRPr="006F278D">
              <w:t>Comments</w:t>
            </w:r>
          </w:p>
        </w:tc>
        <w:tc>
          <w:tcPr>
            <w:tcW w:w="1622" w:type="dxa"/>
          </w:tcPr>
          <w:p w14:paraId="674A2579" w14:textId="77777777" w:rsidR="00633FD3" w:rsidRPr="006F278D" w:rsidRDefault="00633FD3">
            <w:r w:rsidRPr="006F278D">
              <w:t>C / NYC / NA</w:t>
            </w:r>
          </w:p>
        </w:tc>
      </w:tr>
      <w:tr w:rsidR="00633FD3" w:rsidRPr="006F278D" w14:paraId="74D3F5AA" w14:textId="77777777">
        <w:trPr>
          <w:trHeight w:val="136"/>
        </w:trPr>
        <w:tc>
          <w:tcPr>
            <w:tcW w:w="2971" w:type="dxa"/>
          </w:tcPr>
          <w:p w14:paraId="04559053" w14:textId="77777777" w:rsidR="00633FD3" w:rsidRPr="006F278D" w:rsidRDefault="00633FD3">
            <w:pPr>
              <w:pStyle w:val="Tabletext"/>
            </w:pPr>
            <w:r w:rsidRPr="006F278D">
              <w:t xml:space="preserve">Start and taxi </w:t>
            </w:r>
          </w:p>
        </w:tc>
        <w:tc>
          <w:tcPr>
            <w:tcW w:w="4962" w:type="dxa"/>
          </w:tcPr>
          <w:p w14:paraId="618E62EB" w14:textId="77777777" w:rsidR="00633FD3" w:rsidRPr="006F278D" w:rsidRDefault="00633FD3">
            <w:pPr>
              <w:pStyle w:val="Tabletext"/>
            </w:pPr>
          </w:p>
        </w:tc>
        <w:tc>
          <w:tcPr>
            <w:tcW w:w="1622" w:type="dxa"/>
          </w:tcPr>
          <w:p w14:paraId="2E75B600" w14:textId="77777777" w:rsidR="00633FD3" w:rsidRPr="006F278D" w:rsidRDefault="00633FD3">
            <w:pPr>
              <w:pStyle w:val="Tabletext"/>
            </w:pPr>
          </w:p>
        </w:tc>
      </w:tr>
      <w:tr w:rsidR="00633FD3" w:rsidRPr="006F278D" w14:paraId="0687416C" w14:textId="77777777">
        <w:trPr>
          <w:trHeight w:val="397"/>
        </w:trPr>
        <w:tc>
          <w:tcPr>
            <w:tcW w:w="2971" w:type="dxa"/>
          </w:tcPr>
          <w:p w14:paraId="02846888" w14:textId="77777777" w:rsidR="00633FD3" w:rsidRPr="006F278D" w:rsidRDefault="00633FD3">
            <w:pPr>
              <w:pStyle w:val="Tabletext"/>
            </w:pPr>
            <w:r w:rsidRPr="006F278D">
              <w:t xml:space="preserve">Normal take-off simulating minimum distance and departure </w:t>
            </w:r>
          </w:p>
        </w:tc>
        <w:tc>
          <w:tcPr>
            <w:tcW w:w="4962" w:type="dxa"/>
          </w:tcPr>
          <w:p w14:paraId="2CAAE0EE" w14:textId="77777777" w:rsidR="00633FD3" w:rsidRPr="006F278D" w:rsidRDefault="00633FD3">
            <w:pPr>
              <w:pStyle w:val="Tabletext"/>
            </w:pPr>
          </w:p>
        </w:tc>
        <w:tc>
          <w:tcPr>
            <w:tcW w:w="1622" w:type="dxa"/>
          </w:tcPr>
          <w:p w14:paraId="3283D4CB" w14:textId="77777777" w:rsidR="00633FD3" w:rsidRPr="006F278D" w:rsidRDefault="00633FD3">
            <w:pPr>
              <w:pStyle w:val="Tabletext"/>
            </w:pPr>
          </w:p>
        </w:tc>
      </w:tr>
      <w:tr w:rsidR="00633FD3" w:rsidRPr="006F278D" w14:paraId="1EA708F1" w14:textId="77777777">
        <w:trPr>
          <w:trHeight w:val="25"/>
        </w:trPr>
        <w:tc>
          <w:tcPr>
            <w:tcW w:w="2971" w:type="dxa"/>
          </w:tcPr>
          <w:p w14:paraId="0DE57F44" w14:textId="77777777" w:rsidR="00633FD3" w:rsidRPr="006F278D" w:rsidRDefault="00633FD3">
            <w:pPr>
              <w:pStyle w:val="Tabletext"/>
            </w:pPr>
            <w:r w:rsidRPr="006F278D">
              <w:t xml:space="preserve">Stalls </w:t>
            </w:r>
          </w:p>
        </w:tc>
        <w:tc>
          <w:tcPr>
            <w:tcW w:w="4962" w:type="dxa"/>
          </w:tcPr>
          <w:p w14:paraId="384FFB91" w14:textId="77777777" w:rsidR="00633FD3" w:rsidRPr="006F278D" w:rsidRDefault="00633FD3">
            <w:pPr>
              <w:pStyle w:val="Tabletext"/>
            </w:pPr>
          </w:p>
        </w:tc>
        <w:tc>
          <w:tcPr>
            <w:tcW w:w="1622" w:type="dxa"/>
          </w:tcPr>
          <w:p w14:paraId="6F72B56D" w14:textId="77777777" w:rsidR="00633FD3" w:rsidRPr="006F278D" w:rsidRDefault="00633FD3">
            <w:pPr>
              <w:pStyle w:val="Tabletext"/>
            </w:pPr>
          </w:p>
        </w:tc>
      </w:tr>
      <w:tr w:rsidR="00633FD3" w:rsidRPr="006F278D" w14:paraId="15676435" w14:textId="77777777">
        <w:trPr>
          <w:trHeight w:val="25"/>
        </w:trPr>
        <w:tc>
          <w:tcPr>
            <w:tcW w:w="2971" w:type="dxa"/>
          </w:tcPr>
          <w:p w14:paraId="090EC039" w14:textId="77777777" w:rsidR="00633FD3" w:rsidRPr="006F278D" w:rsidRDefault="00633FD3">
            <w:pPr>
              <w:pStyle w:val="Tabletext"/>
            </w:pPr>
            <w:r w:rsidRPr="006F278D">
              <w:t>Steep turns</w:t>
            </w:r>
          </w:p>
        </w:tc>
        <w:tc>
          <w:tcPr>
            <w:tcW w:w="4962" w:type="dxa"/>
          </w:tcPr>
          <w:p w14:paraId="15F106CD" w14:textId="77777777" w:rsidR="00633FD3" w:rsidRPr="006F278D" w:rsidRDefault="00633FD3">
            <w:pPr>
              <w:pStyle w:val="Tabletext"/>
            </w:pPr>
          </w:p>
        </w:tc>
        <w:tc>
          <w:tcPr>
            <w:tcW w:w="1622" w:type="dxa"/>
          </w:tcPr>
          <w:p w14:paraId="5A9EB3DF" w14:textId="77777777" w:rsidR="00633FD3" w:rsidRPr="006F278D" w:rsidRDefault="00633FD3">
            <w:pPr>
              <w:pStyle w:val="Tabletext"/>
            </w:pPr>
          </w:p>
        </w:tc>
      </w:tr>
      <w:tr w:rsidR="00633FD3" w:rsidRPr="006F278D" w14:paraId="6B9F5C98" w14:textId="77777777">
        <w:trPr>
          <w:trHeight w:val="166"/>
        </w:trPr>
        <w:tc>
          <w:tcPr>
            <w:tcW w:w="2971" w:type="dxa"/>
          </w:tcPr>
          <w:p w14:paraId="3A7BF1D6" w14:textId="77777777" w:rsidR="00633FD3" w:rsidRPr="006F278D" w:rsidRDefault="00633FD3">
            <w:pPr>
              <w:pStyle w:val="Tabletext"/>
            </w:pPr>
            <w:r w:rsidRPr="006F278D">
              <w:t>Low flying at 500 ft AGL and reversal turn</w:t>
            </w:r>
          </w:p>
        </w:tc>
        <w:tc>
          <w:tcPr>
            <w:tcW w:w="4962" w:type="dxa"/>
          </w:tcPr>
          <w:p w14:paraId="3FF97B81" w14:textId="77777777" w:rsidR="00633FD3" w:rsidRPr="006F278D" w:rsidRDefault="00633FD3">
            <w:pPr>
              <w:pStyle w:val="Tabletext"/>
            </w:pPr>
          </w:p>
        </w:tc>
        <w:tc>
          <w:tcPr>
            <w:tcW w:w="1622" w:type="dxa"/>
          </w:tcPr>
          <w:p w14:paraId="6103D8C1" w14:textId="77777777" w:rsidR="00633FD3" w:rsidRPr="006F278D" w:rsidRDefault="00633FD3">
            <w:pPr>
              <w:pStyle w:val="Tabletext"/>
            </w:pPr>
          </w:p>
        </w:tc>
      </w:tr>
      <w:tr w:rsidR="00633FD3" w:rsidRPr="006F278D" w14:paraId="2D018EB6" w14:textId="77777777">
        <w:trPr>
          <w:trHeight w:val="25"/>
        </w:trPr>
        <w:tc>
          <w:tcPr>
            <w:tcW w:w="2971" w:type="dxa"/>
          </w:tcPr>
          <w:p w14:paraId="5BB0366B" w14:textId="77777777" w:rsidR="00633FD3" w:rsidRPr="006F278D" w:rsidRDefault="00633FD3">
            <w:pPr>
              <w:pStyle w:val="Tabletext"/>
            </w:pPr>
            <w:r w:rsidRPr="006F278D">
              <w:t xml:space="preserve">Circuit </w:t>
            </w:r>
            <w:proofErr w:type="gramStart"/>
            <w:r w:rsidRPr="006F278D">
              <w:t>re-join</w:t>
            </w:r>
            <w:proofErr w:type="gramEnd"/>
            <w:r w:rsidRPr="006F278D">
              <w:t xml:space="preserve"> and 1 full circuit </w:t>
            </w:r>
          </w:p>
        </w:tc>
        <w:tc>
          <w:tcPr>
            <w:tcW w:w="4962" w:type="dxa"/>
          </w:tcPr>
          <w:p w14:paraId="122482D0" w14:textId="77777777" w:rsidR="00633FD3" w:rsidRPr="006F278D" w:rsidRDefault="00633FD3">
            <w:pPr>
              <w:pStyle w:val="Tabletext"/>
            </w:pPr>
          </w:p>
        </w:tc>
        <w:tc>
          <w:tcPr>
            <w:tcW w:w="1622" w:type="dxa"/>
          </w:tcPr>
          <w:p w14:paraId="1DBB142C" w14:textId="77777777" w:rsidR="00633FD3" w:rsidRPr="006F278D" w:rsidRDefault="00633FD3">
            <w:pPr>
              <w:pStyle w:val="Tabletext"/>
            </w:pPr>
          </w:p>
        </w:tc>
      </w:tr>
      <w:tr w:rsidR="00633FD3" w:rsidRPr="006F278D" w14:paraId="76CA7E57" w14:textId="77777777">
        <w:trPr>
          <w:trHeight w:val="25"/>
        </w:trPr>
        <w:tc>
          <w:tcPr>
            <w:tcW w:w="2971" w:type="dxa"/>
          </w:tcPr>
          <w:p w14:paraId="2FCCB4D5" w14:textId="77777777" w:rsidR="00633FD3" w:rsidRPr="006F278D" w:rsidRDefault="00633FD3">
            <w:pPr>
              <w:pStyle w:val="Tabletext"/>
            </w:pPr>
            <w:r w:rsidRPr="006F278D">
              <w:t xml:space="preserve">Missed approach </w:t>
            </w:r>
          </w:p>
        </w:tc>
        <w:tc>
          <w:tcPr>
            <w:tcW w:w="4962" w:type="dxa"/>
          </w:tcPr>
          <w:p w14:paraId="5B422B9D" w14:textId="77777777" w:rsidR="00633FD3" w:rsidRPr="006F278D" w:rsidRDefault="00633FD3">
            <w:pPr>
              <w:pStyle w:val="Tabletext"/>
            </w:pPr>
          </w:p>
        </w:tc>
        <w:tc>
          <w:tcPr>
            <w:tcW w:w="1622" w:type="dxa"/>
          </w:tcPr>
          <w:p w14:paraId="149016E1" w14:textId="77777777" w:rsidR="00633FD3" w:rsidRPr="006F278D" w:rsidRDefault="00633FD3">
            <w:pPr>
              <w:pStyle w:val="Tabletext"/>
            </w:pPr>
          </w:p>
        </w:tc>
      </w:tr>
      <w:tr w:rsidR="00633FD3" w:rsidRPr="006F278D" w14:paraId="437693A8" w14:textId="77777777">
        <w:trPr>
          <w:trHeight w:val="25"/>
        </w:trPr>
        <w:tc>
          <w:tcPr>
            <w:tcW w:w="2971" w:type="dxa"/>
          </w:tcPr>
          <w:p w14:paraId="515DD02F" w14:textId="77777777" w:rsidR="00633FD3" w:rsidRPr="006F278D" w:rsidRDefault="00633FD3">
            <w:pPr>
              <w:pStyle w:val="Tabletext"/>
            </w:pPr>
            <w:r w:rsidRPr="006F278D">
              <w:t xml:space="preserve">Flapless approach and landing </w:t>
            </w:r>
          </w:p>
        </w:tc>
        <w:tc>
          <w:tcPr>
            <w:tcW w:w="4962" w:type="dxa"/>
          </w:tcPr>
          <w:p w14:paraId="1708693A" w14:textId="77777777" w:rsidR="00633FD3" w:rsidRPr="006F278D" w:rsidRDefault="00633FD3">
            <w:pPr>
              <w:pStyle w:val="Tabletext"/>
            </w:pPr>
          </w:p>
        </w:tc>
        <w:tc>
          <w:tcPr>
            <w:tcW w:w="1622" w:type="dxa"/>
          </w:tcPr>
          <w:p w14:paraId="38B99ADB" w14:textId="77777777" w:rsidR="00633FD3" w:rsidRPr="006F278D" w:rsidRDefault="00633FD3">
            <w:pPr>
              <w:pStyle w:val="Tabletext"/>
            </w:pPr>
          </w:p>
        </w:tc>
      </w:tr>
      <w:tr w:rsidR="00633FD3" w:rsidRPr="006F278D" w14:paraId="7F917B00" w14:textId="77777777">
        <w:trPr>
          <w:trHeight w:val="278"/>
        </w:trPr>
        <w:tc>
          <w:tcPr>
            <w:tcW w:w="2971" w:type="dxa"/>
          </w:tcPr>
          <w:p w14:paraId="370B748A" w14:textId="77777777" w:rsidR="00633FD3" w:rsidRPr="006F278D" w:rsidRDefault="00633FD3">
            <w:pPr>
              <w:pStyle w:val="Tabletext"/>
            </w:pPr>
            <w:r w:rsidRPr="006F278D">
              <w:t xml:space="preserve">Crosswind take-off and landing (if conditions permit) </w:t>
            </w:r>
          </w:p>
        </w:tc>
        <w:tc>
          <w:tcPr>
            <w:tcW w:w="4962" w:type="dxa"/>
          </w:tcPr>
          <w:p w14:paraId="4D82AA2C" w14:textId="77777777" w:rsidR="00633FD3" w:rsidRPr="006F278D" w:rsidRDefault="00633FD3">
            <w:pPr>
              <w:pStyle w:val="Tabletext"/>
            </w:pPr>
          </w:p>
        </w:tc>
        <w:tc>
          <w:tcPr>
            <w:tcW w:w="1622" w:type="dxa"/>
          </w:tcPr>
          <w:p w14:paraId="28C7443C" w14:textId="77777777" w:rsidR="00633FD3" w:rsidRPr="006F278D" w:rsidRDefault="00633FD3">
            <w:pPr>
              <w:pStyle w:val="Tabletext"/>
            </w:pPr>
          </w:p>
        </w:tc>
      </w:tr>
      <w:tr w:rsidR="00633FD3" w:rsidRPr="006F278D" w14:paraId="23BB1FDB" w14:textId="77777777">
        <w:trPr>
          <w:trHeight w:val="74"/>
        </w:trPr>
        <w:tc>
          <w:tcPr>
            <w:tcW w:w="2971" w:type="dxa"/>
          </w:tcPr>
          <w:p w14:paraId="0B289A9A" w14:textId="77777777" w:rsidR="00633FD3" w:rsidRPr="006F278D" w:rsidRDefault="00633FD3">
            <w:pPr>
              <w:pStyle w:val="Tabletext"/>
            </w:pPr>
            <w:r w:rsidRPr="006F278D">
              <w:t xml:space="preserve">Normal landing simulating minimum distance </w:t>
            </w:r>
          </w:p>
        </w:tc>
        <w:tc>
          <w:tcPr>
            <w:tcW w:w="4962" w:type="dxa"/>
          </w:tcPr>
          <w:p w14:paraId="2FBFB321" w14:textId="77777777" w:rsidR="00633FD3" w:rsidRPr="006F278D" w:rsidRDefault="00633FD3">
            <w:pPr>
              <w:pStyle w:val="Tabletext"/>
            </w:pPr>
          </w:p>
        </w:tc>
        <w:tc>
          <w:tcPr>
            <w:tcW w:w="1622" w:type="dxa"/>
          </w:tcPr>
          <w:p w14:paraId="6847C0C4" w14:textId="77777777" w:rsidR="00633FD3" w:rsidRPr="006F278D" w:rsidRDefault="00633FD3">
            <w:pPr>
              <w:pStyle w:val="Tabletext"/>
            </w:pPr>
          </w:p>
        </w:tc>
      </w:tr>
      <w:tr w:rsidR="00633FD3" w:rsidRPr="006F278D" w14:paraId="1E80D6D2" w14:textId="77777777">
        <w:trPr>
          <w:trHeight w:val="282"/>
        </w:trPr>
        <w:tc>
          <w:tcPr>
            <w:tcW w:w="2971" w:type="dxa"/>
          </w:tcPr>
          <w:p w14:paraId="5CC1E9AD" w14:textId="77777777" w:rsidR="00633FD3" w:rsidRPr="006F278D" w:rsidRDefault="00633FD3">
            <w:pPr>
              <w:pStyle w:val="Tabletext"/>
            </w:pPr>
            <w:r w:rsidRPr="006F278D">
              <w:t>Manage fuel and all other aircraft systems</w:t>
            </w:r>
          </w:p>
        </w:tc>
        <w:tc>
          <w:tcPr>
            <w:tcW w:w="4962" w:type="dxa"/>
          </w:tcPr>
          <w:p w14:paraId="162E78E0" w14:textId="77777777" w:rsidR="00633FD3" w:rsidRPr="006F278D" w:rsidRDefault="00633FD3">
            <w:pPr>
              <w:pStyle w:val="Tabletext"/>
            </w:pPr>
          </w:p>
        </w:tc>
        <w:tc>
          <w:tcPr>
            <w:tcW w:w="1622" w:type="dxa"/>
          </w:tcPr>
          <w:p w14:paraId="0FDFF9DA" w14:textId="77777777" w:rsidR="00633FD3" w:rsidRPr="006F278D" w:rsidRDefault="00633FD3">
            <w:pPr>
              <w:pStyle w:val="Tabletext"/>
            </w:pPr>
          </w:p>
        </w:tc>
      </w:tr>
      <w:tr w:rsidR="00633FD3" w:rsidRPr="006F278D" w14:paraId="5E8EA79E" w14:textId="77777777">
        <w:trPr>
          <w:trHeight w:val="348"/>
        </w:trPr>
        <w:tc>
          <w:tcPr>
            <w:tcW w:w="2971" w:type="dxa"/>
          </w:tcPr>
          <w:p w14:paraId="4FBDF9B9" w14:textId="77777777" w:rsidR="00633FD3" w:rsidRPr="006F278D" w:rsidRDefault="00633FD3">
            <w:pPr>
              <w:pStyle w:val="Tabletext"/>
            </w:pPr>
            <w:r w:rsidRPr="006F278D">
              <w:t xml:space="preserve">Comply with airspace and radio procedures </w:t>
            </w:r>
          </w:p>
        </w:tc>
        <w:tc>
          <w:tcPr>
            <w:tcW w:w="4962" w:type="dxa"/>
          </w:tcPr>
          <w:p w14:paraId="46221A54" w14:textId="77777777" w:rsidR="00633FD3" w:rsidRPr="006F278D" w:rsidRDefault="00633FD3">
            <w:pPr>
              <w:pStyle w:val="Tabletext"/>
            </w:pPr>
          </w:p>
        </w:tc>
        <w:tc>
          <w:tcPr>
            <w:tcW w:w="1622" w:type="dxa"/>
          </w:tcPr>
          <w:p w14:paraId="2558E67A" w14:textId="77777777" w:rsidR="00633FD3" w:rsidRPr="006F278D" w:rsidRDefault="00633FD3">
            <w:pPr>
              <w:pStyle w:val="Tabletext"/>
            </w:pPr>
          </w:p>
        </w:tc>
      </w:tr>
      <w:tr w:rsidR="00633FD3" w:rsidRPr="006F278D" w14:paraId="39B2B71B" w14:textId="77777777">
        <w:trPr>
          <w:trHeight w:val="397"/>
        </w:trPr>
        <w:tc>
          <w:tcPr>
            <w:tcW w:w="2971" w:type="dxa"/>
          </w:tcPr>
          <w:p w14:paraId="21C13550" w14:textId="77777777" w:rsidR="00633FD3" w:rsidRPr="006F278D" w:rsidRDefault="00633FD3">
            <w:pPr>
              <w:pStyle w:val="Tabletext"/>
            </w:pPr>
            <w:r w:rsidRPr="006F278D">
              <w:t>Instrument flying – basic flight manoeuvres full panel</w:t>
            </w:r>
          </w:p>
        </w:tc>
        <w:tc>
          <w:tcPr>
            <w:tcW w:w="4962" w:type="dxa"/>
          </w:tcPr>
          <w:p w14:paraId="0C26FA88" w14:textId="77777777" w:rsidR="00633FD3" w:rsidRPr="006F278D" w:rsidRDefault="00633FD3">
            <w:pPr>
              <w:pStyle w:val="Tabletext"/>
            </w:pPr>
          </w:p>
        </w:tc>
        <w:tc>
          <w:tcPr>
            <w:tcW w:w="1622" w:type="dxa"/>
          </w:tcPr>
          <w:p w14:paraId="4E65FD49" w14:textId="77777777" w:rsidR="00633FD3" w:rsidRPr="006F278D" w:rsidRDefault="00633FD3">
            <w:pPr>
              <w:pStyle w:val="Tabletext"/>
            </w:pPr>
          </w:p>
        </w:tc>
      </w:tr>
      <w:tr w:rsidR="00633FD3" w:rsidRPr="006F278D" w14:paraId="264CD142" w14:textId="77777777">
        <w:trPr>
          <w:trHeight w:val="397"/>
        </w:trPr>
        <w:tc>
          <w:tcPr>
            <w:tcW w:w="2971" w:type="dxa"/>
          </w:tcPr>
          <w:p w14:paraId="18275BA1" w14:textId="77777777" w:rsidR="00633FD3" w:rsidRPr="006F278D" w:rsidRDefault="00633FD3">
            <w:pPr>
              <w:pStyle w:val="Tabletext"/>
            </w:pPr>
            <w:r w:rsidRPr="006F278D">
              <w:t>Instrument flying – recovery from upset and UA full panel</w:t>
            </w:r>
          </w:p>
        </w:tc>
        <w:tc>
          <w:tcPr>
            <w:tcW w:w="4962" w:type="dxa"/>
          </w:tcPr>
          <w:p w14:paraId="38F2FAA4" w14:textId="77777777" w:rsidR="00633FD3" w:rsidRPr="006F278D" w:rsidRDefault="00633FD3">
            <w:pPr>
              <w:pStyle w:val="Tabletext"/>
            </w:pPr>
          </w:p>
        </w:tc>
        <w:tc>
          <w:tcPr>
            <w:tcW w:w="1622" w:type="dxa"/>
          </w:tcPr>
          <w:p w14:paraId="5C864689" w14:textId="77777777" w:rsidR="00633FD3" w:rsidRPr="006F278D" w:rsidRDefault="00633FD3">
            <w:pPr>
              <w:pStyle w:val="Tabletext"/>
            </w:pPr>
          </w:p>
        </w:tc>
      </w:tr>
      <w:tr w:rsidR="00633FD3" w:rsidRPr="006F278D" w14:paraId="3FE6F30C" w14:textId="77777777">
        <w:trPr>
          <w:trHeight w:val="397"/>
        </w:trPr>
        <w:tc>
          <w:tcPr>
            <w:tcW w:w="2971" w:type="dxa"/>
          </w:tcPr>
          <w:p w14:paraId="6C04A27F" w14:textId="77777777" w:rsidR="00633FD3" w:rsidRPr="006F278D" w:rsidRDefault="00633FD3">
            <w:pPr>
              <w:pStyle w:val="Tabletext"/>
            </w:pPr>
            <w:r w:rsidRPr="006F278D">
              <w:t xml:space="preserve">Simulated inadvertent IMC entry and recovery </w:t>
            </w:r>
          </w:p>
        </w:tc>
        <w:tc>
          <w:tcPr>
            <w:tcW w:w="4962" w:type="dxa"/>
          </w:tcPr>
          <w:p w14:paraId="08DAD3F5" w14:textId="77777777" w:rsidR="00633FD3" w:rsidRPr="006F278D" w:rsidRDefault="00633FD3">
            <w:pPr>
              <w:pStyle w:val="Tabletext"/>
            </w:pPr>
          </w:p>
        </w:tc>
        <w:tc>
          <w:tcPr>
            <w:tcW w:w="1622" w:type="dxa"/>
          </w:tcPr>
          <w:p w14:paraId="4E020E2F" w14:textId="77777777" w:rsidR="00633FD3" w:rsidRPr="006F278D" w:rsidRDefault="00633FD3">
            <w:pPr>
              <w:pStyle w:val="Tabletext"/>
            </w:pPr>
          </w:p>
        </w:tc>
      </w:tr>
      <w:tr w:rsidR="00633FD3" w:rsidRPr="006F278D" w14:paraId="4522F7FE" w14:textId="77777777">
        <w:trPr>
          <w:trHeight w:val="397"/>
        </w:trPr>
        <w:tc>
          <w:tcPr>
            <w:tcW w:w="2971" w:type="dxa"/>
          </w:tcPr>
          <w:p w14:paraId="1A06E243" w14:textId="77777777" w:rsidR="00633FD3" w:rsidRPr="006F278D" w:rsidRDefault="00633FD3">
            <w:pPr>
              <w:pStyle w:val="Tabletext"/>
            </w:pPr>
            <w:r w:rsidRPr="006F278D">
              <w:t xml:space="preserve">Simulated engine failure and forced landing </w:t>
            </w:r>
          </w:p>
        </w:tc>
        <w:tc>
          <w:tcPr>
            <w:tcW w:w="4962" w:type="dxa"/>
          </w:tcPr>
          <w:p w14:paraId="1522E215" w14:textId="77777777" w:rsidR="00633FD3" w:rsidRPr="006F278D" w:rsidRDefault="00633FD3">
            <w:pPr>
              <w:pStyle w:val="Tabletext"/>
            </w:pPr>
          </w:p>
        </w:tc>
        <w:tc>
          <w:tcPr>
            <w:tcW w:w="1622" w:type="dxa"/>
          </w:tcPr>
          <w:p w14:paraId="76480CE1" w14:textId="77777777" w:rsidR="00633FD3" w:rsidRPr="006F278D" w:rsidRDefault="00633FD3">
            <w:pPr>
              <w:pStyle w:val="Tabletext"/>
            </w:pPr>
          </w:p>
        </w:tc>
      </w:tr>
      <w:tr w:rsidR="00633FD3" w:rsidRPr="006F278D" w14:paraId="1BDC614D" w14:textId="77777777">
        <w:trPr>
          <w:trHeight w:val="397"/>
        </w:trPr>
        <w:tc>
          <w:tcPr>
            <w:tcW w:w="2971" w:type="dxa"/>
          </w:tcPr>
          <w:p w14:paraId="6990A69C" w14:textId="77777777" w:rsidR="00633FD3" w:rsidRPr="006F278D" w:rsidRDefault="00633FD3">
            <w:pPr>
              <w:pStyle w:val="Tabletext"/>
            </w:pPr>
            <w:r w:rsidRPr="006F278D">
              <w:t>Aircraft system malfunctions other than engine failure</w:t>
            </w:r>
          </w:p>
        </w:tc>
        <w:tc>
          <w:tcPr>
            <w:tcW w:w="4962" w:type="dxa"/>
          </w:tcPr>
          <w:p w14:paraId="6D54989E" w14:textId="77777777" w:rsidR="00633FD3" w:rsidRPr="006F278D" w:rsidRDefault="00633FD3">
            <w:pPr>
              <w:pStyle w:val="Tabletext"/>
            </w:pPr>
          </w:p>
        </w:tc>
        <w:tc>
          <w:tcPr>
            <w:tcW w:w="1622" w:type="dxa"/>
          </w:tcPr>
          <w:p w14:paraId="616FDF74" w14:textId="77777777" w:rsidR="00633FD3" w:rsidRPr="006F278D" w:rsidRDefault="00633FD3">
            <w:pPr>
              <w:pStyle w:val="Tabletext"/>
            </w:pPr>
          </w:p>
        </w:tc>
      </w:tr>
      <w:tr w:rsidR="00633FD3" w:rsidRPr="006F278D" w14:paraId="3D1EE590" w14:textId="77777777">
        <w:trPr>
          <w:trHeight w:val="397"/>
        </w:trPr>
        <w:tc>
          <w:tcPr>
            <w:tcW w:w="2971" w:type="dxa"/>
          </w:tcPr>
          <w:p w14:paraId="708D799F" w14:textId="77777777" w:rsidR="00633FD3" w:rsidRPr="006F278D" w:rsidRDefault="00633FD3">
            <w:pPr>
              <w:pStyle w:val="Tabletext"/>
            </w:pPr>
            <w:r w:rsidRPr="006F278D">
              <w:lastRenderedPageBreak/>
              <w:t>Demonstrate appropriate non</w:t>
            </w:r>
            <w:r w:rsidRPr="006F278D">
              <w:noBreakHyphen/>
              <w:t>technical skills</w:t>
            </w:r>
          </w:p>
        </w:tc>
        <w:tc>
          <w:tcPr>
            <w:tcW w:w="4962" w:type="dxa"/>
          </w:tcPr>
          <w:p w14:paraId="7E7FC0DE" w14:textId="77777777" w:rsidR="00633FD3" w:rsidRPr="006F278D" w:rsidRDefault="00633FD3">
            <w:pPr>
              <w:pStyle w:val="Tabletext"/>
            </w:pPr>
          </w:p>
        </w:tc>
        <w:tc>
          <w:tcPr>
            <w:tcW w:w="1622" w:type="dxa"/>
          </w:tcPr>
          <w:p w14:paraId="06170B73" w14:textId="77777777" w:rsidR="00633FD3" w:rsidRPr="006F278D" w:rsidRDefault="00633FD3">
            <w:pPr>
              <w:pStyle w:val="Tabletext"/>
            </w:pPr>
          </w:p>
        </w:tc>
      </w:tr>
      <w:tr w:rsidR="00633FD3" w:rsidRPr="006F278D" w14:paraId="782F61F5" w14:textId="77777777">
        <w:trPr>
          <w:trHeight w:val="397"/>
        </w:trPr>
        <w:tc>
          <w:tcPr>
            <w:tcW w:w="2971" w:type="dxa"/>
          </w:tcPr>
          <w:p w14:paraId="65599449" w14:textId="77777777" w:rsidR="00633FD3" w:rsidRPr="006F278D" w:rsidRDefault="00633FD3">
            <w:pPr>
              <w:pStyle w:val="Tabletext"/>
            </w:pPr>
            <w:r w:rsidRPr="006F278D">
              <w:t>Manage passengers and cargo (Part 133 and 135)</w:t>
            </w:r>
          </w:p>
        </w:tc>
        <w:tc>
          <w:tcPr>
            <w:tcW w:w="4962" w:type="dxa"/>
          </w:tcPr>
          <w:p w14:paraId="389A9F98" w14:textId="77777777" w:rsidR="00633FD3" w:rsidRPr="006F278D" w:rsidRDefault="00633FD3">
            <w:pPr>
              <w:pStyle w:val="Tabletext"/>
            </w:pPr>
          </w:p>
        </w:tc>
        <w:tc>
          <w:tcPr>
            <w:tcW w:w="1622" w:type="dxa"/>
          </w:tcPr>
          <w:p w14:paraId="1EE9535A" w14:textId="77777777" w:rsidR="00633FD3" w:rsidRPr="006F278D" w:rsidRDefault="00633FD3">
            <w:pPr>
              <w:pStyle w:val="Tabletext"/>
            </w:pPr>
          </w:p>
        </w:tc>
      </w:tr>
      <w:tr w:rsidR="00633FD3" w:rsidRPr="006F278D" w14:paraId="7D932688" w14:textId="77777777">
        <w:trPr>
          <w:trHeight w:val="397"/>
        </w:trPr>
        <w:tc>
          <w:tcPr>
            <w:tcW w:w="2971" w:type="dxa"/>
          </w:tcPr>
          <w:p w14:paraId="4CCDF208" w14:textId="77777777" w:rsidR="00633FD3" w:rsidRPr="006F278D" w:rsidRDefault="00633FD3">
            <w:pPr>
              <w:pStyle w:val="Tabletext"/>
            </w:pPr>
            <w:r w:rsidRPr="006F278D">
              <w:t>Understand duties and responsibilities of PIC</w:t>
            </w:r>
          </w:p>
        </w:tc>
        <w:tc>
          <w:tcPr>
            <w:tcW w:w="4962" w:type="dxa"/>
          </w:tcPr>
          <w:p w14:paraId="13CB0AD4" w14:textId="77777777" w:rsidR="00633FD3" w:rsidRPr="006F278D" w:rsidRDefault="00633FD3">
            <w:pPr>
              <w:pStyle w:val="Tabletext"/>
            </w:pPr>
          </w:p>
        </w:tc>
        <w:tc>
          <w:tcPr>
            <w:tcW w:w="1622" w:type="dxa"/>
          </w:tcPr>
          <w:p w14:paraId="6F6B2C66" w14:textId="77777777" w:rsidR="00633FD3" w:rsidRPr="006F278D" w:rsidRDefault="00633FD3">
            <w:pPr>
              <w:pStyle w:val="Tabletext"/>
            </w:pPr>
          </w:p>
        </w:tc>
      </w:tr>
      <w:tr w:rsidR="00633FD3" w:rsidRPr="006F278D" w14:paraId="33A73464" w14:textId="77777777">
        <w:trPr>
          <w:trHeight w:val="308"/>
        </w:trPr>
        <w:tc>
          <w:tcPr>
            <w:tcW w:w="2971" w:type="dxa"/>
          </w:tcPr>
          <w:p w14:paraId="113A3BC0" w14:textId="77777777" w:rsidR="00633FD3" w:rsidRPr="006F278D" w:rsidRDefault="00633FD3">
            <w:pPr>
              <w:pStyle w:val="Tabletext"/>
            </w:pPr>
            <w:r w:rsidRPr="006F278D">
              <w:t>Operate IAW operator and AFM procedures</w:t>
            </w:r>
          </w:p>
        </w:tc>
        <w:tc>
          <w:tcPr>
            <w:tcW w:w="4962" w:type="dxa"/>
          </w:tcPr>
          <w:p w14:paraId="0212F079" w14:textId="77777777" w:rsidR="00633FD3" w:rsidRPr="006F278D" w:rsidRDefault="00633FD3">
            <w:pPr>
              <w:pStyle w:val="Tabletext"/>
            </w:pPr>
          </w:p>
        </w:tc>
        <w:tc>
          <w:tcPr>
            <w:tcW w:w="1622" w:type="dxa"/>
          </w:tcPr>
          <w:p w14:paraId="2B9FFC85" w14:textId="77777777" w:rsidR="00633FD3" w:rsidRPr="006F278D" w:rsidRDefault="00633FD3">
            <w:pPr>
              <w:pStyle w:val="Tabletext"/>
            </w:pPr>
          </w:p>
        </w:tc>
      </w:tr>
      <w:tr w:rsidR="00633FD3" w:rsidRPr="006F278D" w14:paraId="71EB9525" w14:textId="77777777">
        <w:trPr>
          <w:trHeight w:val="373"/>
        </w:trPr>
        <w:tc>
          <w:tcPr>
            <w:tcW w:w="2971" w:type="dxa"/>
          </w:tcPr>
          <w:p w14:paraId="3091A20B" w14:textId="77777777" w:rsidR="00633FD3" w:rsidRPr="006F278D" w:rsidRDefault="00633FD3">
            <w:pPr>
              <w:pStyle w:val="Tabletext"/>
            </w:pPr>
            <w:r w:rsidRPr="006F278D">
              <w:t xml:space="preserve">Carry out sample aerial work operation (Part 138) </w:t>
            </w:r>
          </w:p>
        </w:tc>
        <w:tc>
          <w:tcPr>
            <w:tcW w:w="4962" w:type="dxa"/>
          </w:tcPr>
          <w:p w14:paraId="5E023EEF" w14:textId="77777777" w:rsidR="00633FD3" w:rsidRPr="006F278D" w:rsidRDefault="00633FD3">
            <w:pPr>
              <w:pStyle w:val="Tabletext"/>
            </w:pPr>
          </w:p>
        </w:tc>
        <w:tc>
          <w:tcPr>
            <w:tcW w:w="1622" w:type="dxa"/>
          </w:tcPr>
          <w:p w14:paraId="173546D8" w14:textId="77777777" w:rsidR="00633FD3" w:rsidRPr="006F278D" w:rsidRDefault="00633FD3">
            <w:pPr>
              <w:pStyle w:val="Tabletext"/>
            </w:pPr>
          </w:p>
        </w:tc>
      </w:tr>
      <w:tr w:rsidR="00633FD3" w:rsidRPr="006F278D" w14:paraId="4B698074" w14:textId="77777777">
        <w:trPr>
          <w:trHeight w:val="25"/>
        </w:trPr>
        <w:tc>
          <w:tcPr>
            <w:tcW w:w="2971" w:type="dxa"/>
            <w:tcBorders>
              <w:bottom w:val="single" w:sz="4" w:space="0" w:color="0080A2"/>
            </w:tcBorders>
          </w:tcPr>
          <w:p w14:paraId="75C5B3FC" w14:textId="77777777" w:rsidR="00633FD3" w:rsidRPr="006F278D" w:rsidRDefault="00633FD3">
            <w:pPr>
              <w:pStyle w:val="Tabletext"/>
            </w:pPr>
            <w:r w:rsidRPr="006F278D">
              <w:t>Night operations</w:t>
            </w:r>
          </w:p>
        </w:tc>
        <w:tc>
          <w:tcPr>
            <w:tcW w:w="4962" w:type="dxa"/>
            <w:tcBorders>
              <w:bottom w:val="single" w:sz="4" w:space="0" w:color="0080A2"/>
            </w:tcBorders>
          </w:tcPr>
          <w:p w14:paraId="3C96BB04" w14:textId="77777777" w:rsidR="00633FD3" w:rsidRPr="006F278D" w:rsidRDefault="00633FD3">
            <w:pPr>
              <w:pStyle w:val="Tabletext"/>
            </w:pPr>
          </w:p>
        </w:tc>
        <w:tc>
          <w:tcPr>
            <w:tcW w:w="1622" w:type="dxa"/>
          </w:tcPr>
          <w:p w14:paraId="7D9154A7" w14:textId="77777777" w:rsidR="00633FD3" w:rsidRPr="006F278D" w:rsidRDefault="00633FD3">
            <w:pPr>
              <w:pStyle w:val="Tabletext"/>
            </w:pPr>
          </w:p>
        </w:tc>
      </w:tr>
      <w:tr w:rsidR="00633FD3" w:rsidRPr="006F278D" w14:paraId="42697777" w14:textId="77777777">
        <w:trPr>
          <w:trHeight w:val="176"/>
        </w:trPr>
        <w:tc>
          <w:tcPr>
            <w:tcW w:w="2971" w:type="dxa"/>
            <w:tcBorders>
              <w:right w:val="nil"/>
            </w:tcBorders>
          </w:tcPr>
          <w:p w14:paraId="2971D0A9" w14:textId="77777777" w:rsidR="00633FD3" w:rsidRPr="006F278D" w:rsidRDefault="00633FD3">
            <w:pPr>
              <w:pStyle w:val="Tabletext"/>
              <w:rPr>
                <w:rStyle w:val="bold"/>
              </w:rPr>
            </w:pPr>
            <w:r w:rsidRPr="006F278D">
              <w:rPr>
                <w:rStyle w:val="bold"/>
              </w:rPr>
              <w:t>IFR additional manoeuvres – by reference only to the flight deck instruments</w:t>
            </w:r>
          </w:p>
        </w:tc>
        <w:tc>
          <w:tcPr>
            <w:tcW w:w="4962" w:type="dxa"/>
            <w:tcBorders>
              <w:left w:val="nil"/>
              <w:right w:val="nil"/>
            </w:tcBorders>
          </w:tcPr>
          <w:p w14:paraId="0E5EBA2A" w14:textId="77777777" w:rsidR="00633FD3" w:rsidRPr="006F278D" w:rsidRDefault="00633FD3">
            <w:pPr>
              <w:pStyle w:val="Tabletext"/>
              <w:rPr>
                <w:rStyle w:val="bold"/>
              </w:rPr>
            </w:pPr>
          </w:p>
        </w:tc>
        <w:tc>
          <w:tcPr>
            <w:tcW w:w="1622" w:type="dxa"/>
            <w:tcBorders>
              <w:left w:val="nil"/>
            </w:tcBorders>
          </w:tcPr>
          <w:p w14:paraId="63189DC5" w14:textId="77777777" w:rsidR="00633FD3" w:rsidRPr="006F278D" w:rsidRDefault="00633FD3">
            <w:pPr>
              <w:pStyle w:val="Tabletext"/>
              <w:rPr>
                <w:rStyle w:val="bold"/>
              </w:rPr>
            </w:pPr>
          </w:p>
        </w:tc>
      </w:tr>
      <w:tr w:rsidR="00633FD3" w:rsidRPr="006F278D" w14:paraId="76AD7CC5" w14:textId="77777777">
        <w:trPr>
          <w:trHeight w:val="397"/>
        </w:trPr>
        <w:tc>
          <w:tcPr>
            <w:tcW w:w="2971" w:type="dxa"/>
          </w:tcPr>
          <w:p w14:paraId="6318F575" w14:textId="77777777" w:rsidR="00633FD3" w:rsidRPr="006F278D" w:rsidRDefault="00633FD3">
            <w:pPr>
              <w:pStyle w:val="Tabletext"/>
            </w:pPr>
            <w:r w:rsidRPr="006F278D">
              <w:t>Use of automation IAW AFM and company SOPs</w:t>
            </w:r>
          </w:p>
        </w:tc>
        <w:tc>
          <w:tcPr>
            <w:tcW w:w="4962" w:type="dxa"/>
          </w:tcPr>
          <w:p w14:paraId="4F8D728E" w14:textId="77777777" w:rsidR="00633FD3" w:rsidRPr="006F278D" w:rsidRDefault="00633FD3">
            <w:pPr>
              <w:pStyle w:val="Tabletext"/>
            </w:pPr>
          </w:p>
        </w:tc>
        <w:tc>
          <w:tcPr>
            <w:tcW w:w="1622" w:type="dxa"/>
          </w:tcPr>
          <w:p w14:paraId="00707E64" w14:textId="77777777" w:rsidR="00633FD3" w:rsidRPr="006F278D" w:rsidRDefault="00633FD3">
            <w:pPr>
              <w:pStyle w:val="Tabletext"/>
            </w:pPr>
          </w:p>
        </w:tc>
      </w:tr>
      <w:tr w:rsidR="00633FD3" w:rsidRPr="006F278D" w14:paraId="6C2A981D" w14:textId="77777777">
        <w:trPr>
          <w:trHeight w:val="397"/>
        </w:trPr>
        <w:tc>
          <w:tcPr>
            <w:tcW w:w="2971" w:type="dxa"/>
          </w:tcPr>
          <w:p w14:paraId="7898857B" w14:textId="77777777" w:rsidR="00633FD3" w:rsidRPr="006F278D" w:rsidRDefault="00633FD3">
            <w:pPr>
              <w:pStyle w:val="Tabletext"/>
            </w:pPr>
            <w:r w:rsidRPr="006F278D">
              <w:t xml:space="preserve">3D or 2D instrument approach to minima </w:t>
            </w:r>
          </w:p>
        </w:tc>
        <w:tc>
          <w:tcPr>
            <w:tcW w:w="4962" w:type="dxa"/>
          </w:tcPr>
          <w:p w14:paraId="0E45A511" w14:textId="77777777" w:rsidR="00633FD3" w:rsidRPr="006F278D" w:rsidRDefault="00633FD3">
            <w:pPr>
              <w:pStyle w:val="Tabletext"/>
            </w:pPr>
          </w:p>
        </w:tc>
        <w:tc>
          <w:tcPr>
            <w:tcW w:w="1622" w:type="dxa"/>
          </w:tcPr>
          <w:p w14:paraId="20DA2783" w14:textId="77777777" w:rsidR="00633FD3" w:rsidRPr="006F278D" w:rsidRDefault="00633FD3">
            <w:pPr>
              <w:pStyle w:val="Tabletext"/>
            </w:pPr>
          </w:p>
        </w:tc>
      </w:tr>
      <w:tr w:rsidR="00633FD3" w:rsidRPr="006F278D" w14:paraId="69222AEA" w14:textId="77777777">
        <w:trPr>
          <w:trHeight w:val="397"/>
        </w:trPr>
        <w:tc>
          <w:tcPr>
            <w:tcW w:w="2971" w:type="dxa"/>
          </w:tcPr>
          <w:p w14:paraId="391A9456" w14:textId="77777777" w:rsidR="00633FD3" w:rsidRPr="006F278D" w:rsidRDefault="00633FD3">
            <w:pPr>
              <w:pStyle w:val="Tabletext"/>
            </w:pPr>
            <w:r w:rsidRPr="006F278D">
              <w:t xml:space="preserve">Visual circling from minima </w:t>
            </w:r>
          </w:p>
        </w:tc>
        <w:tc>
          <w:tcPr>
            <w:tcW w:w="4962" w:type="dxa"/>
          </w:tcPr>
          <w:p w14:paraId="4BB96E33" w14:textId="77777777" w:rsidR="00633FD3" w:rsidRPr="006F278D" w:rsidRDefault="00633FD3">
            <w:pPr>
              <w:pStyle w:val="Tabletext"/>
            </w:pPr>
          </w:p>
        </w:tc>
        <w:tc>
          <w:tcPr>
            <w:tcW w:w="1622" w:type="dxa"/>
          </w:tcPr>
          <w:p w14:paraId="23C574E5" w14:textId="77777777" w:rsidR="00633FD3" w:rsidRPr="006F278D" w:rsidRDefault="00633FD3">
            <w:pPr>
              <w:pStyle w:val="Tabletext"/>
            </w:pPr>
          </w:p>
        </w:tc>
      </w:tr>
      <w:tr w:rsidR="00633FD3" w:rsidRPr="006F278D" w14:paraId="6D4D8C5F" w14:textId="77777777">
        <w:trPr>
          <w:trHeight w:val="397"/>
        </w:trPr>
        <w:tc>
          <w:tcPr>
            <w:tcW w:w="2971" w:type="dxa"/>
          </w:tcPr>
          <w:p w14:paraId="5ED535E9" w14:textId="77777777" w:rsidR="00633FD3" w:rsidRPr="006F278D" w:rsidRDefault="00633FD3">
            <w:pPr>
              <w:pStyle w:val="Tabletext"/>
            </w:pPr>
            <w:r w:rsidRPr="006F278D">
              <w:t>Simulated TAWS alert procedure (if equipped)</w:t>
            </w:r>
          </w:p>
        </w:tc>
        <w:tc>
          <w:tcPr>
            <w:tcW w:w="4962" w:type="dxa"/>
          </w:tcPr>
          <w:p w14:paraId="348222DB" w14:textId="77777777" w:rsidR="00633FD3" w:rsidRPr="006F278D" w:rsidRDefault="00633FD3">
            <w:pPr>
              <w:pStyle w:val="Tabletext"/>
            </w:pPr>
          </w:p>
        </w:tc>
        <w:tc>
          <w:tcPr>
            <w:tcW w:w="1622" w:type="dxa"/>
          </w:tcPr>
          <w:p w14:paraId="7F800505" w14:textId="77777777" w:rsidR="00633FD3" w:rsidRPr="006F278D" w:rsidRDefault="00633FD3">
            <w:pPr>
              <w:pStyle w:val="Tabletext"/>
            </w:pPr>
          </w:p>
        </w:tc>
      </w:tr>
    </w:tbl>
    <w:p w14:paraId="530F0695" w14:textId="77777777" w:rsidR="00633FD3" w:rsidRDefault="00633FD3" w:rsidP="00D45E41">
      <w:pPr>
        <w:spacing w:before="0" w:after="0"/>
      </w:pPr>
    </w:p>
    <w:tbl>
      <w:tblPr>
        <w:tblStyle w:val="SD-MOStable"/>
        <w:tblW w:w="9498" w:type="dxa"/>
        <w:tblInd w:w="-5" w:type="dxa"/>
        <w:tblLook w:val="0620" w:firstRow="1" w:lastRow="0" w:firstColumn="0" w:lastColumn="0" w:noHBand="1" w:noVBand="1"/>
      </w:tblPr>
      <w:tblGrid>
        <w:gridCol w:w="9498"/>
      </w:tblGrid>
      <w:tr w:rsidR="00633FD3" w14:paraId="76E9D5E2" w14:textId="77777777">
        <w:trPr>
          <w:cnfStyle w:val="100000000000" w:firstRow="1" w:lastRow="0" w:firstColumn="0" w:lastColumn="0" w:oddVBand="0" w:evenVBand="0" w:oddHBand="0" w:evenHBand="0" w:firstRowFirstColumn="0" w:firstRowLastColumn="0" w:lastRowFirstColumn="0" w:lastRowLastColumn="0"/>
        </w:trPr>
        <w:tc>
          <w:tcPr>
            <w:tcW w:w="9498" w:type="dxa"/>
          </w:tcPr>
          <w:p w14:paraId="027C5587" w14:textId="77777777" w:rsidR="00633FD3" w:rsidRDefault="00633FD3">
            <w:r>
              <w:t>Comments</w:t>
            </w:r>
          </w:p>
        </w:tc>
      </w:tr>
      <w:tr w:rsidR="00633FD3" w14:paraId="5C39ED02" w14:textId="77777777">
        <w:trPr>
          <w:trHeight w:val="2099"/>
        </w:trPr>
        <w:tc>
          <w:tcPr>
            <w:tcW w:w="9498" w:type="dxa"/>
          </w:tcPr>
          <w:p w14:paraId="03BF4800" w14:textId="77777777" w:rsidR="00633FD3" w:rsidRDefault="00633FD3"/>
        </w:tc>
      </w:tr>
    </w:tbl>
    <w:p w14:paraId="35464ABB" w14:textId="77777777" w:rsidR="00633FD3" w:rsidRPr="003C2B3F" w:rsidRDefault="00633FD3" w:rsidP="00633FD3">
      <w:pPr>
        <w:rPr>
          <w:rStyle w:val="bold"/>
        </w:rPr>
      </w:pPr>
      <w:r w:rsidRPr="003C2B3F">
        <w:rPr>
          <w:rStyle w:val="bold"/>
        </w:rPr>
        <w:t>Check pilot acknowledgement</w:t>
      </w:r>
    </w:p>
    <w:p w14:paraId="4AB67DC3" w14:textId="2EA8FB71" w:rsidR="00EB602A" w:rsidRDefault="005368FD" w:rsidP="00633FD3">
      <w:sdt>
        <w:sdtPr>
          <w:id w:val="-1200318578"/>
          <w14:checkbox>
            <w14:checked w14:val="0"/>
            <w14:checkedState w14:val="2612" w14:font="MS Gothic"/>
            <w14:uncheckedState w14:val="2610" w14:font="MS Gothic"/>
          </w14:checkbox>
        </w:sdtPr>
        <w:sdtEndPr/>
        <w:sdtContent>
          <w:r w:rsidR="00EB602A">
            <w:rPr>
              <w:rFonts w:ascii="MS Gothic" w:eastAsia="MS Gothic" w:hAnsi="MS Gothic" w:hint="eastAsia"/>
            </w:rPr>
            <w:t>☐</w:t>
          </w:r>
        </w:sdtContent>
      </w:sdt>
      <w:r w:rsidR="00EB602A" w:rsidRPr="00916430">
        <w:t xml:space="preserve"> </w:t>
      </w:r>
      <w:r w:rsidR="00633FD3" w:rsidRPr="00916430">
        <w:t>Competent</w:t>
      </w:r>
      <w:r w:rsidR="00633FD3">
        <w:tab/>
      </w:r>
      <w:r w:rsidR="00633FD3">
        <w:tab/>
      </w:r>
    </w:p>
    <w:p w14:paraId="64ADBC13" w14:textId="67C58350" w:rsidR="00633FD3" w:rsidRPr="003C2B3F" w:rsidRDefault="005368FD" w:rsidP="00633FD3">
      <w:sdt>
        <w:sdtPr>
          <w:id w:val="1861168268"/>
          <w14:checkbox>
            <w14:checked w14:val="0"/>
            <w14:checkedState w14:val="2612" w14:font="MS Gothic"/>
            <w14:uncheckedState w14:val="2610" w14:font="MS Gothic"/>
          </w14:checkbox>
        </w:sdtPr>
        <w:sdtEndPr/>
        <w:sdtContent>
          <w:r w:rsidR="00EB602A" w:rsidRPr="00B91F1F">
            <w:rPr>
              <w:rFonts w:ascii="Segoe UI Symbol" w:hAnsi="Segoe UI Symbol" w:cs="Segoe UI Symbol"/>
            </w:rPr>
            <w:t>☐</w:t>
          </w:r>
        </w:sdtContent>
      </w:sdt>
      <w:r w:rsidR="00EB602A" w:rsidRPr="003C2B3F">
        <w:t xml:space="preserve"> </w:t>
      </w:r>
      <w:r w:rsidR="00633FD3" w:rsidRPr="003C2B3F">
        <w:t>Not yet competent</w:t>
      </w:r>
      <w:r w:rsidR="00633FD3">
        <w:t xml:space="preserve"> </w:t>
      </w:r>
    </w:p>
    <w:p w14:paraId="7815246D" w14:textId="64E4086D" w:rsidR="00633FD3" w:rsidRPr="003C2B3F" w:rsidRDefault="00633FD3" w:rsidP="00633FD3">
      <w:r w:rsidRPr="003C2B3F">
        <w:t>Completed</w:t>
      </w:r>
      <w:r>
        <w:t>:</w:t>
      </w:r>
      <w:r w:rsidR="00426EAD">
        <w:t xml:space="preserve"> </w:t>
      </w:r>
      <w:sdt>
        <w:sdtPr>
          <w:id w:val="608713282"/>
          <w14:checkbox>
            <w14:checked w14:val="0"/>
            <w14:checkedState w14:val="2612" w14:font="MS Gothic"/>
            <w14:uncheckedState w14:val="2610" w14:font="MS Gothic"/>
          </w14:checkbox>
        </w:sdtPr>
        <w:sdtEndPr/>
        <w:sdtContent>
          <w:r w:rsidR="00EB602A" w:rsidRPr="00B91F1F">
            <w:rPr>
              <w:rFonts w:ascii="Segoe UI Symbol" w:hAnsi="Segoe UI Symbol" w:cs="Segoe UI Symbol"/>
            </w:rPr>
            <w:t>☐</w:t>
          </w:r>
        </w:sdtContent>
      </w:sdt>
      <w:r w:rsidR="00EB602A">
        <w:t xml:space="preserve"> </w:t>
      </w:r>
      <w:r w:rsidRPr="00916430">
        <w:t>Yes</w:t>
      </w:r>
      <w:r>
        <w:tab/>
      </w:r>
      <w:sdt>
        <w:sdtPr>
          <w:id w:val="-885484609"/>
          <w14:checkbox>
            <w14:checked w14:val="0"/>
            <w14:checkedState w14:val="2612" w14:font="MS Gothic"/>
            <w14:uncheckedState w14:val="2610" w14:font="MS Gothic"/>
          </w14:checkbox>
        </w:sdtPr>
        <w:sdtEndPr/>
        <w:sdtContent>
          <w:r w:rsidR="00EB602A" w:rsidRPr="00B91F1F">
            <w:rPr>
              <w:rFonts w:ascii="Segoe UI Symbol" w:hAnsi="Segoe UI Symbol" w:cs="Segoe UI Symbol"/>
            </w:rPr>
            <w:t>☐</w:t>
          </w:r>
        </w:sdtContent>
      </w:sdt>
      <w:r w:rsidR="00EB602A" w:rsidRPr="003C2B3F">
        <w:t xml:space="preserve"> </w:t>
      </w:r>
      <w:r w:rsidR="00EB602A">
        <w:t xml:space="preserve"> </w:t>
      </w:r>
      <w:r w:rsidRPr="003C2B3F">
        <w:t xml:space="preserve">No </w:t>
      </w:r>
    </w:p>
    <w:p w14:paraId="5E236FA5" w14:textId="5CF9B974" w:rsidR="00633FD3" w:rsidRPr="00916430" w:rsidRDefault="00633FD3" w:rsidP="00633FD3">
      <w:pPr>
        <w:pStyle w:val="normalafterlisttable"/>
      </w:pPr>
      <w:r w:rsidRPr="00916430">
        <w:t xml:space="preserve">Flight crew </w:t>
      </w:r>
      <w:r w:rsidRPr="003C2B3F">
        <w:t>signature:</w:t>
      </w:r>
      <w:r w:rsidRPr="003C2B3F">
        <w:tab/>
      </w:r>
      <w:r>
        <w:tab/>
      </w:r>
      <w:r>
        <w:tab/>
      </w:r>
      <w:r>
        <w:tab/>
      </w:r>
      <w:r w:rsidRPr="00916430">
        <w:t>Date:</w:t>
      </w:r>
      <w:r w:rsidRPr="003C2B3F">
        <w:tab/>
      </w:r>
    </w:p>
    <w:p w14:paraId="107EE523" w14:textId="0D327E41" w:rsidR="00633FD3" w:rsidRPr="00916430" w:rsidRDefault="00633FD3" w:rsidP="00633FD3">
      <w:pPr>
        <w:pStyle w:val="normalafterlisttable"/>
      </w:pPr>
      <w:r w:rsidRPr="00916430">
        <w:t xml:space="preserve">Check pilot </w:t>
      </w:r>
      <w:r w:rsidRPr="003C2B3F">
        <w:t>signature</w:t>
      </w:r>
      <w:r w:rsidRPr="00916430">
        <w:t>:</w:t>
      </w:r>
      <w:r w:rsidRPr="003C2B3F">
        <w:tab/>
      </w:r>
      <w:r w:rsidRPr="00916430">
        <w:tab/>
      </w:r>
      <w:r>
        <w:tab/>
      </w:r>
      <w:r>
        <w:tab/>
      </w:r>
      <w:r w:rsidRPr="00916430">
        <w:t>Date:</w:t>
      </w:r>
      <w:r w:rsidRPr="003C2B3F">
        <w:tab/>
      </w:r>
    </w:p>
    <w:p w14:paraId="189EC1C9" w14:textId="77777777" w:rsidR="007A0A55" w:rsidRDefault="007A0A55" w:rsidP="002D4956">
      <w:pPr>
        <w:pStyle w:val="Caption"/>
        <w:rPr>
          <w:rStyle w:val="Strong"/>
          <w:b/>
          <w:bCs w:val="0"/>
        </w:rPr>
      </w:pPr>
      <w:r w:rsidRPr="002D4956">
        <w:rPr>
          <w:rStyle w:val="Strong"/>
          <w:rFonts w:hint="eastAsia"/>
          <w:b/>
          <w:bCs w:val="0"/>
        </w:rPr>
        <w:lastRenderedPageBreak/>
        <w:t xml:space="preserve">Form 6D </w:t>
      </w:r>
      <w:r w:rsidRPr="002D4956">
        <w:rPr>
          <w:rStyle w:val="Strong"/>
          <w:b/>
          <w:bCs w:val="0"/>
        </w:rPr>
        <w:t>–</w:t>
      </w:r>
      <w:r w:rsidRPr="002D4956">
        <w:rPr>
          <w:rStyle w:val="Strong"/>
          <w:rFonts w:hint="eastAsia"/>
          <w:b/>
          <w:bCs w:val="0"/>
        </w:rPr>
        <w:t xml:space="preserve"> Multi-engine aeroplane </w:t>
      </w:r>
      <w:r w:rsidRPr="002D4956">
        <w:rPr>
          <w:rStyle w:val="Strong"/>
          <w:b/>
          <w:bCs w:val="0"/>
        </w:rPr>
        <w:t>flight crew member</w:t>
      </w:r>
      <w:r w:rsidRPr="002D4956">
        <w:rPr>
          <w:rStyle w:val="Strong"/>
          <w:rFonts w:hint="eastAsia"/>
          <w:b/>
          <w:bCs w:val="0"/>
        </w:rPr>
        <w:t xml:space="preserve"> </w:t>
      </w:r>
      <w:r w:rsidRPr="002D4956">
        <w:rPr>
          <w:rStyle w:val="Strong"/>
          <w:b/>
          <w:bCs w:val="0"/>
        </w:rPr>
        <w:t>p</w:t>
      </w:r>
      <w:r w:rsidRPr="002D4956">
        <w:rPr>
          <w:rStyle w:val="Strong"/>
          <w:rFonts w:hint="eastAsia"/>
          <w:b/>
          <w:bCs w:val="0"/>
        </w:rPr>
        <w:t xml:space="preserve">roficiency </w:t>
      </w:r>
      <w:r w:rsidRPr="002D4956">
        <w:rPr>
          <w:rStyle w:val="Strong"/>
          <w:b/>
          <w:bCs w:val="0"/>
        </w:rPr>
        <w:t>c</w:t>
      </w:r>
      <w:r w:rsidRPr="002D4956">
        <w:rPr>
          <w:rStyle w:val="Strong"/>
          <w:rFonts w:hint="eastAsia"/>
          <w:b/>
          <w:bCs w:val="0"/>
        </w:rPr>
        <w:t xml:space="preserve">heck </w:t>
      </w:r>
      <w:r w:rsidRPr="002D4956">
        <w:rPr>
          <w:rStyle w:val="Strong"/>
          <w:b/>
          <w:bCs w:val="0"/>
        </w:rPr>
        <w:t>r</w:t>
      </w:r>
      <w:r w:rsidRPr="002D4956">
        <w:rPr>
          <w:rStyle w:val="Strong"/>
          <w:rFonts w:hint="eastAsia"/>
          <w:b/>
          <w:bCs w:val="0"/>
        </w:rPr>
        <w:t>eport</w:t>
      </w:r>
    </w:p>
    <w:p w14:paraId="4DBBA9C3" w14:textId="77777777" w:rsidR="002307A6" w:rsidRPr="003C2B3F" w:rsidRDefault="002307A6" w:rsidP="002307A6">
      <w:pPr>
        <w:rPr>
          <w:rStyle w:val="bold"/>
        </w:rPr>
      </w:pPr>
      <w:r w:rsidRPr="003C2B3F">
        <w:rPr>
          <w:rStyle w:val="bold"/>
        </w:rPr>
        <w:t>Details</w:t>
      </w:r>
    </w:p>
    <w:p w14:paraId="336C7F06" w14:textId="0BCA7157" w:rsidR="002307A6" w:rsidRPr="003C2B3F" w:rsidRDefault="002307A6" w:rsidP="002307A6">
      <w:r w:rsidRPr="003C2B3F">
        <w:t>Flight crew name:</w:t>
      </w:r>
      <w:r w:rsidRPr="003C2B3F">
        <w:tab/>
      </w:r>
      <w:r>
        <w:tab/>
      </w:r>
      <w:r>
        <w:tab/>
      </w:r>
      <w:r w:rsidR="009C7F8A">
        <w:tab/>
      </w:r>
      <w:r w:rsidRPr="003C2B3F">
        <w:t>ARN:</w:t>
      </w:r>
    </w:p>
    <w:p w14:paraId="6451D335" w14:textId="61E8C15B" w:rsidR="002307A6" w:rsidRPr="003C2B3F" w:rsidRDefault="002307A6" w:rsidP="002307A6">
      <w:r w:rsidRPr="003C2B3F">
        <w:t>Check pilot name:</w:t>
      </w:r>
      <w:r w:rsidRPr="003C2B3F">
        <w:tab/>
      </w:r>
      <w:r>
        <w:tab/>
      </w:r>
      <w:r>
        <w:tab/>
      </w:r>
      <w:r w:rsidR="009C7F8A">
        <w:tab/>
      </w:r>
      <w:r w:rsidRPr="003C2B3F">
        <w:t>Date of check:</w:t>
      </w:r>
      <w:r>
        <w:t xml:space="preserve"> </w:t>
      </w:r>
    </w:p>
    <w:p w14:paraId="322083C7" w14:textId="4A270182" w:rsidR="002307A6" w:rsidRPr="003C2B3F" w:rsidRDefault="002307A6" w:rsidP="002307A6">
      <w:r w:rsidRPr="003C2B3F">
        <w:t>Aircraft type:</w:t>
      </w:r>
      <w:r w:rsidRPr="003C2B3F">
        <w:tab/>
      </w:r>
      <w:r>
        <w:tab/>
      </w:r>
      <w:r>
        <w:tab/>
      </w:r>
      <w:r>
        <w:tab/>
      </w:r>
      <w:r w:rsidR="009C7F8A">
        <w:tab/>
      </w:r>
      <w:r w:rsidRPr="003C2B3F">
        <w:t>Initial or recurrent:</w:t>
      </w:r>
    </w:p>
    <w:p w14:paraId="246C35DF" w14:textId="26EEE927" w:rsidR="002307A6" w:rsidRPr="003C2B3F" w:rsidRDefault="002307A6" w:rsidP="002307A6">
      <w:r w:rsidRPr="003C2B3F">
        <w:t>Non-command seat</w:t>
      </w:r>
      <w:r>
        <w:t>:</w:t>
      </w:r>
      <w:r w:rsidR="009C7F8A">
        <w:t xml:space="preserve">  </w:t>
      </w:r>
      <w:sdt>
        <w:sdtPr>
          <w:id w:val="-1102647575"/>
          <w14:checkbox>
            <w14:checked w14:val="0"/>
            <w14:checkedState w14:val="2612" w14:font="MS Gothic"/>
            <w14:uncheckedState w14:val="2610" w14:font="MS Gothic"/>
          </w14:checkbox>
        </w:sdtPr>
        <w:sdtEndPr/>
        <w:sdtContent>
          <w:r w:rsidR="009C7F8A" w:rsidRPr="00B91F1F">
            <w:rPr>
              <w:rFonts w:ascii="Segoe UI Symbol" w:hAnsi="Segoe UI Symbol" w:cs="Segoe UI Symbol"/>
            </w:rPr>
            <w:t>☐</w:t>
          </w:r>
        </w:sdtContent>
      </w:sdt>
      <w:r w:rsidR="009C7F8A">
        <w:t xml:space="preserve"> </w:t>
      </w:r>
      <w:proofErr w:type="gramStart"/>
      <w:r w:rsidRPr="003C2B3F">
        <w:t>Yes</w:t>
      </w:r>
      <w:r>
        <w:t xml:space="preserve">  </w:t>
      </w:r>
      <w:r>
        <w:tab/>
      </w:r>
      <w:proofErr w:type="gramEnd"/>
      <w:sdt>
        <w:sdtPr>
          <w:id w:val="1326626606"/>
          <w14:checkbox>
            <w14:checked w14:val="0"/>
            <w14:checkedState w14:val="2612" w14:font="MS Gothic"/>
            <w14:uncheckedState w14:val="2610" w14:font="MS Gothic"/>
          </w14:checkbox>
        </w:sdtPr>
        <w:sdtEndPr/>
        <w:sdtContent>
          <w:r w:rsidR="009C7F8A" w:rsidRPr="00B91F1F">
            <w:rPr>
              <w:rFonts w:ascii="Segoe UI Symbol" w:hAnsi="Segoe UI Symbol" w:cs="Segoe UI Symbol"/>
            </w:rPr>
            <w:t>☐</w:t>
          </w:r>
        </w:sdtContent>
      </w:sdt>
      <w:r w:rsidR="009C7F8A" w:rsidRPr="003C2B3F">
        <w:t xml:space="preserve"> </w:t>
      </w:r>
      <w:r w:rsidRPr="003C2B3F">
        <w:t>No</w:t>
      </w:r>
      <w:r>
        <w:t xml:space="preserve">  </w:t>
      </w:r>
    </w:p>
    <w:tbl>
      <w:tblPr>
        <w:tblStyle w:val="SD-MOStable"/>
        <w:tblW w:w="9413" w:type="dxa"/>
        <w:tblLayout w:type="fixed"/>
        <w:tblLook w:val="0620" w:firstRow="1" w:lastRow="0" w:firstColumn="0" w:lastColumn="0" w:noHBand="1" w:noVBand="1"/>
        <w:tblCaption w:val="4B5 Instructor Induction Training – Course IT1"/>
        <w:tblDescription w:val="4B5 Instructor Induction Training – Course IT1"/>
      </w:tblPr>
      <w:tblGrid>
        <w:gridCol w:w="3254"/>
        <w:gridCol w:w="4538"/>
        <w:gridCol w:w="1621"/>
      </w:tblGrid>
      <w:tr w:rsidR="002307A6" w:rsidRPr="00DB6B68" w14:paraId="7BC4E324" w14:textId="77777777">
        <w:trPr>
          <w:cnfStyle w:val="100000000000" w:firstRow="1" w:lastRow="0" w:firstColumn="0" w:lastColumn="0" w:oddVBand="0" w:evenVBand="0" w:oddHBand="0" w:evenHBand="0" w:firstRowFirstColumn="0" w:firstRowLastColumn="0" w:lastRowFirstColumn="0" w:lastRowLastColumn="0"/>
          <w:trHeight w:val="25"/>
          <w:tblHeader/>
        </w:trPr>
        <w:tc>
          <w:tcPr>
            <w:tcW w:w="3254" w:type="dxa"/>
          </w:tcPr>
          <w:p w14:paraId="665B77E9" w14:textId="77777777" w:rsidR="002307A6" w:rsidRPr="00DB6B68" w:rsidRDefault="002307A6">
            <w:r w:rsidRPr="00DB6B68">
              <w:t>Check item</w:t>
            </w:r>
          </w:p>
        </w:tc>
        <w:tc>
          <w:tcPr>
            <w:tcW w:w="4538" w:type="dxa"/>
          </w:tcPr>
          <w:p w14:paraId="5E1425EC" w14:textId="77777777" w:rsidR="002307A6" w:rsidRPr="00DB6B68" w:rsidRDefault="002307A6">
            <w:r w:rsidRPr="00DB6B68">
              <w:t>Comments</w:t>
            </w:r>
          </w:p>
        </w:tc>
        <w:tc>
          <w:tcPr>
            <w:tcW w:w="1621" w:type="dxa"/>
          </w:tcPr>
          <w:p w14:paraId="45FFA760" w14:textId="77777777" w:rsidR="002307A6" w:rsidRPr="00DB6B68" w:rsidRDefault="002307A6">
            <w:r w:rsidRPr="00DB6B68">
              <w:t>C / NYC / NA</w:t>
            </w:r>
          </w:p>
        </w:tc>
      </w:tr>
      <w:tr w:rsidR="002307A6" w:rsidRPr="00916430" w14:paraId="39A3347C" w14:textId="77777777">
        <w:trPr>
          <w:trHeight w:val="25"/>
        </w:trPr>
        <w:tc>
          <w:tcPr>
            <w:tcW w:w="3254" w:type="dxa"/>
          </w:tcPr>
          <w:p w14:paraId="4B4AD10A" w14:textId="77777777" w:rsidR="002307A6" w:rsidRPr="003C2B3F" w:rsidRDefault="002307A6">
            <w:pPr>
              <w:pStyle w:val="Tabletext"/>
            </w:pPr>
            <w:r w:rsidRPr="00916430">
              <w:t xml:space="preserve">Start and taxi </w:t>
            </w:r>
          </w:p>
        </w:tc>
        <w:tc>
          <w:tcPr>
            <w:tcW w:w="4538" w:type="dxa"/>
          </w:tcPr>
          <w:p w14:paraId="10425B4E" w14:textId="77777777" w:rsidR="002307A6" w:rsidRPr="00916430" w:rsidRDefault="002307A6">
            <w:pPr>
              <w:pStyle w:val="Tabletext"/>
            </w:pPr>
          </w:p>
        </w:tc>
        <w:tc>
          <w:tcPr>
            <w:tcW w:w="1621" w:type="dxa"/>
          </w:tcPr>
          <w:p w14:paraId="5CB57DAD" w14:textId="77777777" w:rsidR="002307A6" w:rsidRPr="00916430" w:rsidRDefault="002307A6">
            <w:pPr>
              <w:pStyle w:val="Tabletext"/>
            </w:pPr>
          </w:p>
        </w:tc>
      </w:tr>
      <w:tr w:rsidR="002307A6" w:rsidRPr="00916430" w14:paraId="4CF3E500" w14:textId="77777777">
        <w:trPr>
          <w:trHeight w:val="397"/>
        </w:trPr>
        <w:tc>
          <w:tcPr>
            <w:tcW w:w="3254" w:type="dxa"/>
          </w:tcPr>
          <w:p w14:paraId="45213C55" w14:textId="77777777" w:rsidR="002307A6" w:rsidRPr="003C2B3F" w:rsidRDefault="002307A6">
            <w:pPr>
              <w:pStyle w:val="Tabletext"/>
            </w:pPr>
            <w:r w:rsidRPr="00916430">
              <w:t xml:space="preserve">Normal take-off simulating minimum distance and </w:t>
            </w:r>
            <w:r w:rsidRPr="003C2B3F">
              <w:t>departure</w:t>
            </w:r>
          </w:p>
        </w:tc>
        <w:tc>
          <w:tcPr>
            <w:tcW w:w="4538" w:type="dxa"/>
          </w:tcPr>
          <w:p w14:paraId="27146711" w14:textId="77777777" w:rsidR="002307A6" w:rsidRPr="00916430" w:rsidRDefault="002307A6">
            <w:pPr>
              <w:pStyle w:val="Tabletext"/>
            </w:pPr>
          </w:p>
        </w:tc>
        <w:tc>
          <w:tcPr>
            <w:tcW w:w="1621" w:type="dxa"/>
          </w:tcPr>
          <w:p w14:paraId="54C2B704" w14:textId="77777777" w:rsidR="002307A6" w:rsidRPr="00916430" w:rsidRDefault="002307A6">
            <w:pPr>
              <w:pStyle w:val="Tabletext"/>
            </w:pPr>
          </w:p>
        </w:tc>
      </w:tr>
      <w:tr w:rsidR="002307A6" w:rsidRPr="00916430" w14:paraId="5951B52C" w14:textId="77777777">
        <w:trPr>
          <w:trHeight w:val="25"/>
        </w:trPr>
        <w:tc>
          <w:tcPr>
            <w:tcW w:w="3254" w:type="dxa"/>
          </w:tcPr>
          <w:p w14:paraId="43A514F4" w14:textId="77777777" w:rsidR="002307A6" w:rsidRPr="003C2B3F" w:rsidRDefault="002307A6">
            <w:pPr>
              <w:pStyle w:val="Tabletext"/>
            </w:pPr>
            <w:r w:rsidRPr="00916430">
              <w:t>Stalls</w:t>
            </w:r>
          </w:p>
        </w:tc>
        <w:tc>
          <w:tcPr>
            <w:tcW w:w="4538" w:type="dxa"/>
          </w:tcPr>
          <w:p w14:paraId="2F21BA52" w14:textId="77777777" w:rsidR="002307A6" w:rsidRPr="00916430" w:rsidRDefault="002307A6">
            <w:pPr>
              <w:pStyle w:val="Tabletext"/>
            </w:pPr>
          </w:p>
        </w:tc>
        <w:tc>
          <w:tcPr>
            <w:tcW w:w="1621" w:type="dxa"/>
          </w:tcPr>
          <w:p w14:paraId="3BF5A1EC" w14:textId="77777777" w:rsidR="002307A6" w:rsidRPr="00916430" w:rsidRDefault="002307A6">
            <w:pPr>
              <w:pStyle w:val="Tabletext"/>
            </w:pPr>
          </w:p>
        </w:tc>
      </w:tr>
      <w:tr w:rsidR="002307A6" w:rsidRPr="00916430" w14:paraId="44969AA9" w14:textId="77777777">
        <w:trPr>
          <w:trHeight w:val="25"/>
        </w:trPr>
        <w:tc>
          <w:tcPr>
            <w:tcW w:w="3254" w:type="dxa"/>
          </w:tcPr>
          <w:p w14:paraId="2EA03C0A" w14:textId="77777777" w:rsidR="002307A6" w:rsidRPr="003C2B3F" w:rsidRDefault="002307A6">
            <w:pPr>
              <w:pStyle w:val="Tabletext"/>
            </w:pPr>
            <w:r w:rsidRPr="00916430">
              <w:t>Steep turns</w:t>
            </w:r>
          </w:p>
        </w:tc>
        <w:tc>
          <w:tcPr>
            <w:tcW w:w="4538" w:type="dxa"/>
          </w:tcPr>
          <w:p w14:paraId="542C2A6B" w14:textId="77777777" w:rsidR="002307A6" w:rsidRPr="00916430" w:rsidRDefault="002307A6">
            <w:pPr>
              <w:pStyle w:val="Tabletext"/>
            </w:pPr>
          </w:p>
        </w:tc>
        <w:tc>
          <w:tcPr>
            <w:tcW w:w="1621" w:type="dxa"/>
          </w:tcPr>
          <w:p w14:paraId="3D641C18" w14:textId="77777777" w:rsidR="002307A6" w:rsidRPr="00916430" w:rsidRDefault="002307A6">
            <w:pPr>
              <w:pStyle w:val="Tabletext"/>
            </w:pPr>
          </w:p>
        </w:tc>
      </w:tr>
      <w:tr w:rsidR="002307A6" w:rsidRPr="00916430" w14:paraId="61CB8B41" w14:textId="77777777">
        <w:trPr>
          <w:trHeight w:val="25"/>
        </w:trPr>
        <w:tc>
          <w:tcPr>
            <w:tcW w:w="3254" w:type="dxa"/>
          </w:tcPr>
          <w:p w14:paraId="60B82C58" w14:textId="77777777" w:rsidR="002307A6" w:rsidRPr="003C2B3F" w:rsidRDefault="002307A6">
            <w:pPr>
              <w:pStyle w:val="Tabletext"/>
            </w:pPr>
            <w:r w:rsidRPr="00916430">
              <w:t>Low flying at 500 ft AGL and reversal turn</w:t>
            </w:r>
          </w:p>
        </w:tc>
        <w:tc>
          <w:tcPr>
            <w:tcW w:w="4538" w:type="dxa"/>
          </w:tcPr>
          <w:p w14:paraId="148A1BD7" w14:textId="77777777" w:rsidR="002307A6" w:rsidRPr="00916430" w:rsidRDefault="002307A6">
            <w:pPr>
              <w:pStyle w:val="Tabletext"/>
            </w:pPr>
          </w:p>
        </w:tc>
        <w:tc>
          <w:tcPr>
            <w:tcW w:w="1621" w:type="dxa"/>
          </w:tcPr>
          <w:p w14:paraId="115AC1DA" w14:textId="77777777" w:rsidR="002307A6" w:rsidRPr="00916430" w:rsidRDefault="002307A6">
            <w:pPr>
              <w:pStyle w:val="Tabletext"/>
            </w:pPr>
          </w:p>
        </w:tc>
      </w:tr>
      <w:tr w:rsidR="002307A6" w:rsidRPr="00916430" w14:paraId="246576DF" w14:textId="77777777">
        <w:trPr>
          <w:trHeight w:val="25"/>
        </w:trPr>
        <w:tc>
          <w:tcPr>
            <w:tcW w:w="3254" w:type="dxa"/>
          </w:tcPr>
          <w:p w14:paraId="58AA2C41" w14:textId="77777777" w:rsidR="002307A6" w:rsidRPr="003C2B3F" w:rsidRDefault="002307A6">
            <w:pPr>
              <w:pStyle w:val="Tabletext"/>
            </w:pPr>
            <w:r w:rsidRPr="00916430">
              <w:t xml:space="preserve">Circuit </w:t>
            </w:r>
            <w:proofErr w:type="gramStart"/>
            <w:r w:rsidRPr="00916430">
              <w:t>re-join</w:t>
            </w:r>
            <w:proofErr w:type="gramEnd"/>
            <w:r w:rsidRPr="00916430">
              <w:t xml:space="preserve"> and 1 full circuit </w:t>
            </w:r>
          </w:p>
        </w:tc>
        <w:tc>
          <w:tcPr>
            <w:tcW w:w="4538" w:type="dxa"/>
          </w:tcPr>
          <w:p w14:paraId="1370AC2F" w14:textId="77777777" w:rsidR="002307A6" w:rsidRPr="00916430" w:rsidRDefault="002307A6">
            <w:pPr>
              <w:pStyle w:val="Tabletext"/>
            </w:pPr>
          </w:p>
        </w:tc>
        <w:tc>
          <w:tcPr>
            <w:tcW w:w="1621" w:type="dxa"/>
          </w:tcPr>
          <w:p w14:paraId="648A3022" w14:textId="77777777" w:rsidR="002307A6" w:rsidRPr="00916430" w:rsidRDefault="002307A6">
            <w:pPr>
              <w:pStyle w:val="Tabletext"/>
            </w:pPr>
          </w:p>
        </w:tc>
      </w:tr>
      <w:tr w:rsidR="002307A6" w:rsidRPr="00916430" w14:paraId="3DA3618C" w14:textId="77777777">
        <w:trPr>
          <w:trHeight w:val="25"/>
        </w:trPr>
        <w:tc>
          <w:tcPr>
            <w:tcW w:w="3254" w:type="dxa"/>
          </w:tcPr>
          <w:p w14:paraId="638E1FC7" w14:textId="77777777" w:rsidR="002307A6" w:rsidRPr="003C2B3F" w:rsidRDefault="002307A6">
            <w:pPr>
              <w:pStyle w:val="Tabletext"/>
            </w:pPr>
            <w:r w:rsidRPr="00916430">
              <w:t>Missed approach</w:t>
            </w:r>
          </w:p>
        </w:tc>
        <w:tc>
          <w:tcPr>
            <w:tcW w:w="4538" w:type="dxa"/>
          </w:tcPr>
          <w:p w14:paraId="5E65FC2B" w14:textId="77777777" w:rsidR="002307A6" w:rsidRPr="00916430" w:rsidRDefault="002307A6">
            <w:pPr>
              <w:pStyle w:val="Tabletext"/>
            </w:pPr>
          </w:p>
        </w:tc>
        <w:tc>
          <w:tcPr>
            <w:tcW w:w="1621" w:type="dxa"/>
          </w:tcPr>
          <w:p w14:paraId="0987E686" w14:textId="77777777" w:rsidR="002307A6" w:rsidRPr="00916430" w:rsidRDefault="002307A6">
            <w:pPr>
              <w:pStyle w:val="Tabletext"/>
            </w:pPr>
          </w:p>
        </w:tc>
      </w:tr>
      <w:tr w:rsidR="002307A6" w:rsidRPr="00916430" w14:paraId="32D79D71" w14:textId="77777777">
        <w:trPr>
          <w:trHeight w:val="25"/>
        </w:trPr>
        <w:tc>
          <w:tcPr>
            <w:tcW w:w="3254" w:type="dxa"/>
          </w:tcPr>
          <w:p w14:paraId="3FE1FA8C" w14:textId="77777777" w:rsidR="002307A6" w:rsidRPr="003C2B3F" w:rsidRDefault="002307A6">
            <w:pPr>
              <w:pStyle w:val="Tabletext"/>
            </w:pPr>
            <w:r w:rsidRPr="00916430">
              <w:t xml:space="preserve">Flapless approach and landing </w:t>
            </w:r>
          </w:p>
        </w:tc>
        <w:tc>
          <w:tcPr>
            <w:tcW w:w="4538" w:type="dxa"/>
          </w:tcPr>
          <w:p w14:paraId="5B5599A9" w14:textId="77777777" w:rsidR="002307A6" w:rsidRPr="00916430" w:rsidRDefault="002307A6">
            <w:pPr>
              <w:pStyle w:val="Tabletext"/>
            </w:pPr>
          </w:p>
        </w:tc>
        <w:tc>
          <w:tcPr>
            <w:tcW w:w="1621" w:type="dxa"/>
          </w:tcPr>
          <w:p w14:paraId="7DF4C933" w14:textId="77777777" w:rsidR="002307A6" w:rsidRPr="00916430" w:rsidRDefault="002307A6">
            <w:pPr>
              <w:pStyle w:val="Tabletext"/>
            </w:pPr>
          </w:p>
        </w:tc>
      </w:tr>
      <w:tr w:rsidR="002307A6" w:rsidRPr="00916430" w14:paraId="48D2750E" w14:textId="77777777">
        <w:trPr>
          <w:trHeight w:val="397"/>
        </w:trPr>
        <w:tc>
          <w:tcPr>
            <w:tcW w:w="3254" w:type="dxa"/>
          </w:tcPr>
          <w:p w14:paraId="14BFD1E5" w14:textId="77777777" w:rsidR="002307A6" w:rsidRPr="003C2B3F" w:rsidRDefault="002307A6">
            <w:pPr>
              <w:pStyle w:val="Tabletext"/>
            </w:pPr>
            <w:r w:rsidRPr="00916430">
              <w:t xml:space="preserve">Crosswind take-off and landing (if conditions permit) </w:t>
            </w:r>
          </w:p>
        </w:tc>
        <w:tc>
          <w:tcPr>
            <w:tcW w:w="4538" w:type="dxa"/>
          </w:tcPr>
          <w:p w14:paraId="1DE3E981" w14:textId="77777777" w:rsidR="002307A6" w:rsidRPr="00916430" w:rsidRDefault="002307A6">
            <w:pPr>
              <w:pStyle w:val="Tabletext"/>
            </w:pPr>
          </w:p>
        </w:tc>
        <w:tc>
          <w:tcPr>
            <w:tcW w:w="1621" w:type="dxa"/>
          </w:tcPr>
          <w:p w14:paraId="4B81ACE4" w14:textId="77777777" w:rsidR="002307A6" w:rsidRPr="00916430" w:rsidRDefault="002307A6">
            <w:pPr>
              <w:pStyle w:val="Tabletext"/>
            </w:pPr>
          </w:p>
        </w:tc>
      </w:tr>
      <w:tr w:rsidR="002307A6" w:rsidRPr="00916430" w14:paraId="3571C12F" w14:textId="77777777">
        <w:trPr>
          <w:trHeight w:val="397"/>
        </w:trPr>
        <w:tc>
          <w:tcPr>
            <w:tcW w:w="3254" w:type="dxa"/>
          </w:tcPr>
          <w:p w14:paraId="4CE165D7" w14:textId="77777777" w:rsidR="002307A6" w:rsidRPr="003C2B3F" w:rsidRDefault="002307A6">
            <w:pPr>
              <w:pStyle w:val="Tabletext"/>
            </w:pPr>
            <w:r w:rsidRPr="00916430">
              <w:t xml:space="preserve">Normal landing simulating minimum distance </w:t>
            </w:r>
          </w:p>
        </w:tc>
        <w:tc>
          <w:tcPr>
            <w:tcW w:w="4538" w:type="dxa"/>
          </w:tcPr>
          <w:p w14:paraId="7E0CB514" w14:textId="77777777" w:rsidR="002307A6" w:rsidRPr="00916430" w:rsidRDefault="002307A6">
            <w:pPr>
              <w:pStyle w:val="Tabletext"/>
            </w:pPr>
          </w:p>
        </w:tc>
        <w:tc>
          <w:tcPr>
            <w:tcW w:w="1621" w:type="dxa"/>
          </w:tcPr>
          <w:p w14:paraId="488BC783" w14:textId="77777777" w:rsidR="002307A6" w:rsidRPr="00916430" w:rsidRDefault="002307A6">
            <w:pPr>
              <w:pStyle w:val="Tabletext"/>
            </w:pPr>
          </w:p>
        </w:tc>
      </w:tr>
      <w:tr w:rsidR="002307A6" w:rsidRPr="00916430" w14:paraId="0DD2ACAD" w14:textId="77777777">
        <w:trPr>
          <w:trHeight w:val="397"/>
        </w:trPr>
        <w:tc>
          <w:tcPr>
            <w:tcW w:w="3254" w:type="dxa"/>
          </w:tcPr>
          <w:p w14:paraId="680D04AF" w14:textId="77777777" w:rsidR="002307A6" w:rsidRPr="003C2B3F" w:rsidRDefault="002307A6">
            <w:pPr>
              <w:pStyle w:val="Tabletext"/>
            </w:pPr>
            <w:r w:rsidRPr="00916430">
              <w:t>Manage fuel and all other aircraft systems</w:t>
            </w:r>
          </w:p>
        </w:tc>
        <w:tc>
          <w:tcPr>
            <w:tcW w:w="4538" w:type="dxa"/>
          </w:tcPr>
          <w:p w14:paraId="56799AE5" w14:textId="77777777" w:rsidR="002307A6" w:rsidRPr="00916430" w:rsidRDefault="002307A6">
            <w:pPr>
              <w:pStyle w:val="Tabletext"/>
            </w:pPr>
          </w:p>
        </w:tc>
        <w:tc>
          <w:tcPr>
            <w:tcW w:w="1621" w:type="dxa"/>
          </w:tcPr>
          <w:p w14:paraId="12381D8F" w14:textId="77777777" w:rsidR="002307A6" w:rsidRPr="00916430" w:rsidRDefault="002307A6">
            <w:pPr>
              <w:pStyle w:val="Tabletext"/>
            </w:pPr>
          </w:p>
        </w:tc>
      </w:tr>
      <w:tr w:rsidR="002307A6" w:rsidRPr="00916430" w14:paraId="2EDC89E8" w14:textId="77777777">
        <w:trPr>
          <w:trHeight w:val="397"/>
        </w:trPr>
        <w:tc>
          <w:tcPr>
            <w:tcW w:w="3254" w:type="dxa"/>
          </w:tcPr>
          <w:p w14:paraId="66372563" w14:textId="77777777" w:rsidR="002307A6" w:rsidRPr="003C2B3F" w:rsidRDefault="002307A6">
            <w:pPr>
              <w:pStyle w:val="Tabletext"/>
            </w:pPr>
            <w:r w:rsidRPr="00916430">
              <w:t xml:space="preserve">Comply with airspace and radio procedures </w:t>
            </w:r>
          </w:p>
        </w:tc>
        <w:tc>
          <w:tcPr>
            <w:tcW w:w="4538" w:type="dxa"/>
          </w:tcPr>
          <w:p w14:paraId="6CA23E2C" w14:textId="77777777" w:rsidR="002307A6" w:rsidRPr="00916430" w:rsidRDefault="002307A6">
            <w:pPr>
              <w:pStyle w:val="Tabletext"/>
            </w:pPr>
          </w:p>
        </w:tc>
        <w:tc>
          <w:tcPr>
            <w:tcW w:w="1621" w:type="dxa"/>
          </w:tcPr>
          <w:p w14:paraId="27381DD0" w14:textId="77777777" w:rsidR="002307A6" w:rsidRPr="00916430" w:rsidRDefault="002307A6">
            <w:pPr>
              <w:pStyle w:val="Tabletext"/>
            </w:pPr>
          </w:p>
        </w:tc>
      </w:tr>
      <w:tr w:rsidR="002307A6" w:rsidRPr="00916430" w14:paraId="3A5D87A6" w14:textId="77777777">
        <w:trPr>
          <w:trHeight w:val="397"/>
        </w:trPr>
        <w:tc>
          <w:tcPr>
            <w:tcW w:w="3254" w:type="dxa"/>
          </w:tcPr>
          <w:p w14:paraId="5DA35ED9" w14:textId="77777777" w:rsidR="002307A6" w:rsidRPr="003C2B3F" w:rsidRDefault="002307A6">
            <w:pPr>
              <w:pStyle w:val="Tabletext"/>
            </w:pPr>
            <w:r w:rsidRPr="00916430">
              <w:t xml:space="preserve">Instrument flying </w:t>
            </w:r>
            <w:r w:rsidRPr="003C2B3F">
              <w:t>– basic flight manoeuvres full panel</w:t>
            </w:r>
          </w:p>
        </w:tc>
        <w:tc>
          <w:tcPr>
            <w:tcW w:w="4538" w:type="dxa"/>
          </w:tcPr>
          <w:p w14:paraId="5F7A954E" w14:textId="77777777" w:rsidR="002307A6" w:rsidRPr="00916430" w:rsidRDefault="002307A6">
            <w:pPr>
              <w:pStyle w:val="Tabletext"/>
            </w:pPr>
          </w:p>
        </w:tc>
        <w:tc>
          <w:tcPr>
            <w:tcW w:w="1621" w:type="dxa"/>
          </w:tcPr>
          <w:p w14:paraId="7CBEAF71" w14:textId="77777777" w:rsidR="002307A6" w:rsidRPr="00916430" w:rsidRDefault="002307A6">
            <w:pPr>
              <w:pStyle w:val="Tabletext"/>
            </w:pPr>
          </w:p>
        </w:tc>
      </w:tr>
      <w:tr w:rsidR="002307A6" w:rsidRPr="00916430" w14:paraId="473CAF89" w14:textId="77777777">
        <w:trPr>
          <w:trHeight w:val="397"/>
        </w:trPr>
        <w:tc>
          <w:tcPr>
            <w:tcW w:w="3254" w:type="dxa"/>
          </w:tcPr>
          <w:p w14:paraId="3129C00D" w14:textId="77777777" w:rsidR="002307A6" w:rsidRPr="003C2B3F" w:rsidRDefault="002307A6">
            <w:pPr>
              <w:pStyle w:val="Tabletext"/>
            </w:pPr>
            <w:r w:rsidRPr="00916430">
              <w:t xml:space="preserve">Instrument flying </w:t>
            </w:r>
            <w:r w:rsidRPr="003C2B3F">
              <w:t>– recovery from upset and UA full panel</w:t>
            </w:r>
          </w:p>
        </w:tc>
        <w:tc>
          <w:tcPr>
            <w:tcW w:w="4538" w:type="dxa"/>
          </w:tcPr>
          <w:p w14:paraId="29B976E9" w14:textId="77777777" w:rsidR="002307A6" w:rsidRPr="00916430" w:rsidRDefault="002307A6">
            <w:pPr>
              <w:pStyle w:val="Tabletext"/>
            </w:pPr>
          </w:p>
        </w:tc>
        <w:tc>
          <w:tcPr>
            <w:tcW w:w="1621" w:type="dxa"/>
          </w:tcPr>
          <w:p w14:paraId="4B13875C" w14:textId="77777777" w:rsidR="002307A6" w:rsidRPr="00916430" w:rsidRDefault="002307A6">
            <w:pPr>
              <w:pStyle w:val="Tabletext"/>
            </w:pPr>
          </w:p>
        </w:tc>
      </w:tr>
      <w:tr w:rsidR="002307A6" w:rsidRPr="00916430" w14:paraId="558F9569" w14:textId="77777777">
        <w:trPr>
          <w:trHeight w:val="397"/>
        </w:trPr>
        <w:tc>
          <w:tcPr>
            <w:tcW w:w="3254" w:type="dxa"/>
          </w:tcPr>
          <w:p w14:paraId="7E26EFCF" w14:textId="77777777" w:rsidR="002307A6" w:rsidRPr="003C2B3F" w:rsidRDefault="002307A6">
            <w:pPr>
              <w:pStyle w:val="Tabletext"/>
            </w:pPr>
            <w:r w:rsidRPr="00916430">
              <w:t>Simulated inadvertent IMC entry and recovery</w:t>
            </w:r>
          </w:p>
        </w:tc>
        <w:tc>
          <w:tcPr>
            <w:tcW w:w="4538" w:type="dxa"/>
          </w:tcPr>
          <w:p w14:paraId="36CADE9F" w14:textId="77777777" w:rsidR="002307A6" w:rsidRPr="00916430" w:rsidRDefault="002307A6">
            <w:pPr>
              <w:pStyle w:val="Tabletext"/>
            </w:pPr>
          </w:p>
        </w:tc>
        <w:tc>
          <w:tcPr>
            <w:tcW w:w="1621" w:type="dxa"/>
          </w:tcPr>
          <w:p w14:paraId="1FCB4E82" w14:textId="77777777" w:rsidR="002307A6" w:rsidRPr="00916430" w:rsidRDefault="002307A6">
            <w:pPr>
              <w:pStyle w:val="Tabletext"/>
            </w:pPr>
          </w:p>
        </w:tc>
      </w:tr>
      <w:tr w:rsidR="002307A6" w:rsidRPr="00916430" w14:paraId="4F7FBB4E" w14:textId="77777777">
        <w:trPr>
          <w:trHeight w:val="397"/>
        </w:trPr>
        <w:tc>
          <w:tcPr>
            <w:tcW w:w="3254" w:type="dxa"/>
          </w:tcPr>
          <w:p w14:paraId="0063C23A" w14:textId="77777777" w:rsidR="002307A6" w:rsidRPr="003C2B3F" w:rsidRDefault="002307A6">
            <w:pPr>
              <w:pStyle w:val="Tabletext"/>
            </w:pPr>
            <w:r w:rsidRPr="00916430">
              <w:t>Rejected take off (touch drills in aeroplane)</w:t>
            </w:r>
          </w:p>
        </w:tc>
        <w:tc>
          <w:tcPr>
            <w:tcW w:w="4538" w:type="dxa"/>
          </w:tcPr>
          <w:p w14:paraId="0E1EDFD3" w14:textId="77777777" w:rsidR="002307A6" w:rsidRPr="00916430" w:rsidRDefault="002307A6">
            <w:pPr>
              <w:pStyle w:val="Tabletext"/>
            </w:pPr>
          </w:p>
        </w:tc>
        <w:tc>
          <w:tcPr>
            <w:tcW w:w="1621" w:type="dxa"/>
          </w:tcPr>
          <w:p w14:paraId="517D5055" w14:textId="77777777" w:rsidR="002307A6" w:rsidRPr="00916430" w:rsidRDefault="002307A6">
            <w:pPr>
              <w:pStyle w:val="Tabletext"/>
            </w:pPr>
          </w:p>
        </w:tc>
      </w:tr>
      <w:tr w:rsidR="002307A6" w:rsidRPr="00916430" w14:paraId="54948B78" w14:textId="77777777">
        <w:trPr>
          <w:trHeight w:val="397"/>
        </w:trPr>
        <w:tc>
          <w:tcPr>
            <w:tcW w:w="3254" w:type="dxa"/>
          </w:tcPr>
          <w:p w14:paraId="72417700" w14:textId="77777777" w:rsidR="002307A6" w:rsidRPr="003C2B3F" w:rsidRDefault="002307A6">
            <w:pPr>
              <w:pStyle w:val="Tabletext"/>
            </w:pPr>
            <w:r w:rsidRPr="00916430">
              <w:t xml:space="preserve">Simulated engine failure after </w:t>
            </w:r>
            <w:proofErr w:type="gramStart"/>
            <w:r w:rsidRPr="00916430">
              <w:t>take</w:t>
            </w:r>
            <w:proofErr w:type="gramEnd"/>
            <w:r w:rsidRPr="00916430">
              <w:noBreakHyphen/>
              <w:t xml:space="preserve">off </w:t>
            </w:r>
          </w:p>
        </w:tc>
        <w:tc>
          <w:tcPr>
            <w:tcW w:w="4538" w:type="dxa"/>
          </w:tcPr>
          <w:p w14:paraId="547F28C5" w14:textId="77777777" w:rsidR="002307A6" w:rsidRPr="00916430" w:rsidRDefault="002307A6">
            <w:pPr>
              <w:pStyle w:val="Tabletext"/>
            </w:pPr>
          </w:p>
        </w:tc>
        <w:tc>
          <w:tcPr>
            <w:tcW w:w="1621" w:type="dxa"/>
          </w:tcPr>
          <w:p w14:paraId="2D4BEB74" w14:textId="77777777" w:rsidR="002307A6" w:rsidRPr="00916430" w:rsidRDefault="002307A6">
            <w:pPr>
              <w:pStyle w:val="Tabletext"/>
            </w:pPr>
          </w:p>
        </w:tc>
      </w:tr>
      <w:tr w:rsidR="002307A6" w:rsidRPr="00916430" w14:paraId="00D3AD3D" w14:textId="77777777">
        <w:trPr>
          <w:trHeight w:val="25"/>
        </w:trPr>
        <w:tc>
          <w:tcPr>
            <w:tcW w:w="3254" w:type="dxa"/>
          </w:tcPr>
          <w:p w14:paraId="61B75BA0" w14:textId="77777777" w:rsidR="002307A6" w:rsidRPr="003C2B3F" w:rsidRDefault="002307A6">
            <w:pPr>
              <w:pStyle w:val="Tabletext"/>
            </w:pPr>
            <w:r w:rsidRPr="00916430">
              <w:t>Simulated partial engine failure</w:t>
            </w:r>
          </w:p>
        </w:tc>
        <w:tc>
          <w:tcPr>
            <w:tcW w:w="4538" w:type="dxa"/>
          </w:tcPr>
          <w:p w14:paraId="5242EB94" w14:textId="77777777" w:rsidR="002307A6" w:rsidRPr="00916430" w:rsidRDefault="002307A6">
            <w:pPr>
              <w:pStyle w:val="Tabletext"/>
            </w:pPr>
          </w:p>
        </w:tc>
        <w:tc>
          <w:tcPr>
            <w:tcW w:w="1621" w:type="dxa"/>
          </w:tcPr>
          <w:p w14:paraId="6C548087" w14:textId="77777777" w:rsidR="002307A6" w:rsidRPr="00916430" w:rsidRDefault="002307A6">
            <w:pPr>
              <w:pStyle w:val="Tabletext"/>
            </w:pPr>
          </w:p>
        </w:tc>
      </w:tr>
      <w:tr w:rsidR="002307A6" w:rsidRPr="00916430" w14:paraId="17210058" w14:textId="77777777">
        <w:trPr>
          <w:trHeight w:val="397"/>
        </w:trPr>
        <w:tc>
          <w:tcPr>
            <w:tcW w:w="3254" w:type="dxa"/>
          </w:tcPr>
          <w:p w14:paraId="53A9A9BE" w14:textId="77777777" w:rsidR="002307A6" w:rsidRPr="003C2B3F" w:rsidRDefault="002307A6">
            <w:pPr>
              <w:pStyle w:val="Tabletext"/>
            </w:pPr>
            <w:r w:rsidRPr="00916430">
              <w:lastRenderedPageBreak/>
              <w:t xml:space="preserve">Simulated engine failure with asymmetric approach and landing </w:t>
            </w:r>
          </w:p>
        </w:tc>
        <w:tc>
          <w:tcPr>
            <w:tcW w:w="4538" w:type="dxa"/>
          </w:tcPr>
          <w:p w14:paraId="2EE1BACA" w14:textId="77777777" w:rsidR="002307A6" w:rsidRPr="00916430" w:rsidRDefault="002307A6">
            <w:pPr>
              <w:pStyle w:val="Tabletext"/>
            </w:pPr>
          </w:p>
        </w:tc>
        <w:tc>
          <w:tcPr>
            <w:tcW w:w="1621" w:type="dxa"/>
          </w:tcPr>
          <w:p w14:paraId="24C79161" w14:textId="77777777" w:rsidR="002307A6" w:rsidRPr="00916430" w:rsidRDefault="002307A6">
            <w:pPr>
              <w:pStyle w:val="Tabletext"/>
            </w:pPr>
          </w:p>
        </w:tc>
      </w:tr>
      <w:tr w:rsidR="002307A6" w:rsidRPr="00916430" w14:paraId="4C59CF89" w14:textId="77777777">
        <w:trPr>
          <w:trHeight w:val="397"/>
        </w:trPr>
        <w:tc>
          <w:tcPr>
            <w:tcW w:w="3254" w:type="dxa"/>
          </w:tcPr>
          <w:p w14:paraId="6816FC18" w14:textId="77777777" w:rsidR="002307A6" w:rsidRPr="003C2B3F" w:rsidRDefault="002307A6">
            <w:pPr>
              <w:pStyle w:val="Tabletext"/>
            </w:pPr>
            <w:r w:rsidRPr="00916430">
              <w:t>Aircraft system malfunctions other than engine failure</w:t>
            </w:r>
          </w:p>
        </w:tc>
        <w:tc>
          <w:tcPr>
            <w:tcW w:w="4538" w:type="dxa"/>
          </w:tcPr>
          <w:p w14:paraId="54D21389" w14:textId="77777777" w:rsidR="002307A6" w:rsidRPr="00916430" w:rsidRDefault="002307A6">
            <w:pPr>
              <w:pStyle w:val="Tabletext"/>
            </w:pPr>
          </w:p>
        </w:tc>
        <w:tc>
          <w:tcPr>
            <w:tcW w:w="1621" w:type="dxa"/>
          </w:tcPr>
          <w:p w14:paraId="1A44616A" w14:textId="77777777" w:rsidR="002307A6" w:rsidRPr="00916430" w:rsidRDefault="002307A6">
            <w:pPr>
              <w:pStyle w:val="Tabletext"/>
            </w:pPr>
          </w:p>
        </w:tc>
      </w:tr>
      <w:tr w:rsidR="002307A6" w:rsidRPr="00916430" w14:paraId="66263F75" w14:textId="77777777">
        <w:trPr>
          <w:trHeight w:val="397"/>
        </w:trPr>
        <w:tc>
          <w:tcPr>
            <w:tcW w:w="3254" w:type="dxa"/>
          </w:tcPr>
          <w:p w14:paraId="2C7BA52B" w14:textId="77777777" w:rsidR="002307A6" w:rsidRPr="003C2B3F" w:rsidRDefault="002307A6">
            <w:pPr>
              <w:pStyle w:val="Tabletext"/>
            </w:pPr>
            <w:r w:rsidRPr="00916430">
              <w:t>Demonstrate appropriate non</w:t>
            </w:r>
            <w:r w:rsidRPr="00916430">
              <w:noBreakHyphen/>
              <w:t>technical skills</w:t>
            </w:r>
          </w:p>
        </w:tc>
        <w:tc>
          <w:tcPr>
            <w:tcW w:w="4538" w:type="dxa"/>
          </w:tcPr>
          <w:p w14:paraId="1E7C39C4" w14:textId="77777777" w:rsidR="002307A6" w:rsidRPr="00916430" w:rsidRDefault="002307A6">
            <w:pPr>
              <w:pStyle w:val="Tabletext"/>
            </w:pPr>
          </w:p>
        </w:tc>
        <w:tc>
          <w:tcPr>
            <w:tcW w:w="1621" w:type="dxa"/>
          </w:tcPr>
          <w:p w14:paraId="1EC0D132" w14:textId="77777777" w:rsidR="002307A6" w:rsidRPr="00916430" w:rsidRDefault="002307A6">
            <w:pPr>
              <w:pStyle w:val="Tabletext"/>
            </w:pPr>
          </w:p>
        </w:tc>
      </w:tr>
      <w:tr w:rsidR="002307A6" w:rsidRPr="00916430" w14:paraId="3977CA5C" w14:textId="77777777">
        <w:trPr>
          <w:trHeight w:val="397"/>
        </w:trPr>
        <w:tc>
          <w:tcPr>
            <w:tcW w:w="3254" w:type="dxa"/>
          </w:tcPr>
          <w:p w14:paraId="645D529A" w14:textId="77777777" w:rsidR="002307A6" w:rsidRPr="003C2B3F" w:rsidRDefault="002307A6">
            <w:pPr>
              <w:pStyle w:val="Tabletext"/>
            </w:pPr>
            <w:r w:rsidRPr="00916430">
              <w:t xml:space="preserve">Manage passengers and cargo (Part 133 and </w:t>
            </w:r>
            <w:r w:rsidRPr="003C2B3F">
              <w:t>135)</w:t>
            </w:r>
          </w:p>
        </w:tc>
        <w:tc>
          <w:tcPr>
            <w:tcW w:w="4538" w:type="dxa"/>
          </w:tcPr>
          <w:p w14:paraId="6B36DBBF" w14:textId="77777777" w:rsidR="002307A6" w:rsidRPr="00916430" w:rsidRDefault="002307A6">
            <w:pPr>
              <w:pStyle w:val="Tabletext"/>
            </w:pPr>
          </w:p>
        </w:tc>
        <w:tc>
          <w:tcPr>
            <w:tcW w:w="1621" w:type="dxa"/>
          </w:tcPr>
          <w:p w14:paraId="32992D9E" w14:textId="77777777" w:rsidR="002307A6" w:rsidRPr="00916430" w:rsidRDefault="002307A6">
            <w:pPr>
              <w:pStyle w:val="Tabletext"/>
            </w:pPr>
          </w:p>
        </w:tc>
      </w:tr>
      <w:tr w:rsidR="002307A6" w:rsidRPr="00916430" w14:paraId="151543C1" w14:textId="77777777">
        <w:trPr>
          <w:trHeight w:val="397"/>
        </w:trPr>
        <w:tc>
          <w:tcPr>
            <w:tcW w:w="3254" w:type="dxa"/>
          </w:tcPr>
          <w:p w14:paraId="439AFB98" w14:textId="77777777" w:rsidR="002307A6" w:rsidRPr="003C2B3F" w:rsidRDefault="002307A6">
            <w:pPr>
              <w:pStyle w:val="Tabletext"/>
            </w:pPr>
            <w:r w:rsidRPr="00916430">
              <w:t>Understand duties and responsibilities of PIC</w:t>
            </w:r>
          </w:p>
        </w:tc>
        <w:tc>
          <w:tcPr>
            <w:tcW w:w="4538" w:type="dxa"/>
          </w:tcPr>
          <w:p w14:paraId="2BB2DDB2" w14:textId="77777777" w:rsidR="002307A6" w:rsidRPr="00916430" w:rsidRDefault="002307A6">
            <w:pPr>
              <w:pStyle w:val="Tabletext"/>
            </w:pPr>
          </w:p>
        </w:tc>
        <w:tc>
          <w:tcPr>
            <w:tcW w:w="1621" w:type="dxa"/>
          </w:tcPr>
          <w:p w14:paraId="07EFC996" w14:textId="77777777" w:rsidR="002307A6" w:rsidRPr="00916430" w:rsidRDefault="002307A6">
            <w:pPr>
              <w:pStyle w:val="Tabletext"/>
            </w:pPr>
          </w:p>
        </w:tc>
      </w:tr>
      <w:tr w:rsidR="002307A6" w:rsidRPr="00916430" w14:paraId="45E405B1" w14:textId="77777777">
        <w:trPr>
          <w:trHeight w:val="130"/>
        </w:trPr>
        <w:tc>
          <w:tcPr>
            <w:tcW w:w="3254" w:type="dxa"/>
          </w:tcPr>
          <w:p w14:paraId="6BD508CB" w14:textId="77777777" w:rsidR="002307A6" w:rsidRPr="003C2B3F" w:rsidRDefault="002307A6">
            <w:pPr>
              <w:pStyle w:val="Tabletext"/>
            </w:pPr>
            <w:r w:rsidRPr="00916430">
              <w:t>Operate IAW operator and AFM procedures</w:t>
            </w:r>
          </w:p>
        </w:tc>
        <w:tc>
          <w:tcPr>
            <w:tcW w:w="4538" w:type="dxa"/>
          </w:tcPr>
          <w:p w14:paraId="66BF5119" w14:textId="77777777" w:rsidR="002307A6" w:rsidRPr="00916430" w:rsidRDefault="002307A6">
            <w:pPr>
              <w:pStyle w:val="Tabletext"/>
            </w:pPr>
          </w:p>
        </w:tc>
        <w:tc>
          <w:tcPr>
            <w:tcW w:w="1621" w:type="dxa"/>
          </w:tcPr>
          <w:p w14:paraId="549727F0" w14:textId="77777777" w:rsidR="002307A6" w:rsidRPr="00916430" w:rsidRDefault="002307A6">
            <w:pPr>
              <w:pStyle w:val="Tabletext"/>
            </w:pPr>
          </w:p>
        </w:tc>
      </w:tr>
      <w:tr w:rsidR="002307A6" w:rsidRPr="00916430" w14:paraId="6D486803" w14:textId="77777777">
        <w:trPr>
          <w:trHeight w:val="397"/>
        </w:trPr>
        <w:tc>
          <w:tcPr>
            <w:tcW w:w="3254" w:type="dxa"/>
          </w:tcPr>
          <w:p w14:paraId="57BB3988" w14:textId="77777777" w:rsidR="002307A6" w:rsidRPr="003C2B3F" w:rsidRDefault="002307A6">
            <w:pPr>
              <w:pStyle w:val="Tabletext"/>
            </w:pPr>
            <w:r w:rsidRPr="00916430">
              <w:t xml:space="preserve">Carry out sample aerial work operation (Part 138) </w:t>
            </w:r>
          </w:p>
        </w:tc>
        <w:tc>
          <w:tcPr>
            <w:tcW w:w="4538" w:type="dxa"/>
          </w:tcPr>
          <w:p w14:paraId="449AF544" w14:textId="77777777" w:rsidR="002307A6" w:rsidRPr="00916430" w:rsidRDefault="002307A6">
            <w:pPr>
              <w:pStyle w:val="Tabletext"/>
            </w:pPr>
          </w:p>
        </w:tc>
        <w:tc>
          <w:tcPr>
            <w:tcW w:w="1621" w:type="dxa"/>
          </w:tcPr>
          <w:p w14:paraId="07C009E6" w14:textId="77777777" w:rsidR="002307A6" w:rsidRPr="00916430" w:rsidRDefault="002307A6">
            <w:pPr>
              <w:pStyle w:val="Tabletext"/>
            </w:pPr>
          </w:p>
        </w:tc>
      </w:tr>
      <w:tr w:rsidR="002307A6" w:rsidRPr="00916430" w14:paraId="6B9762A3" w14:textId="77777777">
        <w:trPr>
          <w:trHeight w:val="25"/>
        </w:trPr>
        <w:tc>
          <w:tcPr>
            <w:tcW w:w="3254" w:type="dxa"/>
            <w:tcBorders>
              <w:bottom w:val="single" w:sz="4" w:space="0" w:color="0080A2"/>
            </w:tcBorders>
          </w:tcPr>
          <w:p w14:paraId="0DCB226B" w14:textId="77777777" w:rsidR="002307A6" w:rsidRPr="003C2B3F" w:rsidRDefault="002307A6">
            <w:pPr>
              <w:pStyle w:val="Tabletext"/>
            </w:pPr>
            <w:r w:rsidRPr="00916430">
              <w:t>Night operations</w:t>
            </w:r>
          </w:p>
        </w:tc>
        <w:tc>
          <w:tcPr>
            <w:tcW w:w="4538" w:type="dxa"/>
            <w:tcBorders>
              <w:bottom w:val="single" w:sz="4" w:space="0" w:color="0080A2"/>
            </w:tcBorders>
          </w:tcPr>
          <w:p w14:paraId="44F428EE" w14:textId="77777777" w:rsidR="002307A6" w:rsidRPr="00916430" w:rsidRDefault="002307A6">
            <w:pPr>
              <w:pStyle w:val="Tabletext"/>
            </w:pPr>
          </w:p>
        </w:tc>
        <w:tc>
          <w:tcPr>
            <w:tcW w:w="1621" w:type="dxa"/>
          </w:tcPr>
          <w:p w14:paraId="65D305EE" w14:textId="77777777" w:rsidR="002307A6" w:rsidRPr="00916430" w:rsidRDefault="002307A6">
            <w:pPr>
              <w:pStyle w:val="Tabletext"/>
            </w:pPr>
          </w:p>
        </w:tc>
      </w:tr>
      <w:tr w:rsidR="002307A6" w:rsidRPr="00916430" w14:paraId="7E28AD3D" w14:textId="77777777">
        <w:trPr>
          <w:trHeight w:val="140"/>
        </w:trPr>
        <w:tc>
          <w:tcPr>
            <w:tcW w:w="3254" w:type="dxa"/>
            <w:tcBorders>
              <w:right w:val="nil"/>
            </w:tcBorders>
          </w:tcPr>
          <w:p w14:paraId="29AFE5A0" w14:textId="77777777" w:rsidR="002307A6" w:rsidRPr="00DB6B68" w:rsidRDefault="002307A6">
            <w:pPr>
              <w:pStyle w:val="Tabletext"/>
              <w:rPr>
                <w:rStyle w:val="bold"/>
              </w:rPr>
            </w:pPr>
            <w:r w:rsidRPr="00DB6B68">
              <w:rPr>
                <w:rStyle w:val="bold"/>
              </w:rPr>
              <w:t>IFR additional manoeuvres – by reference only to the flight deck instruments</w:t>
            </w:r>
          </w:p>
        </w:tc>
        <w:tc>
          <w:tcPr>
            <w:tcW w:w="4538" w:type="dxa"/>
            <w:tcBorders>
              <w:left w:val="nil"/>
              <w:right w:val="nil"/>
            </w:tcBorders>
          </w:tcPr>
          <w:p w14:paraId="5C08FFDE" w14:textId="77777777" w:rsidR="002307A6" w:rsidRPr="003C2B3F" w:rsidRDefault="002307A6">
            <w:pPr>
              <w:pStyle w:val="Tabletext"/>
            </w:pPr>
          </w:p>
        </w:tc>
        <w:tc>
          <w:tcPr>
            <w:tcW w:w="1621" w:type="dxa"/>
            <w:tcBorders>
              <w:left w:val="nil"/>
            </w:tcBorders>
          </w:tcPr>
          <w:p w14:paraId="604CD232" w14:textId="77777777" w:rsidR="002307A6" w:rsidRPr="003C2B3F" w:rsidRDefault="002307A6">
            <w:pPr>
              <w:pStyle w:val="Tabletext"/>
            </w:pPr>
          </w:p>
        </w:tc>
      </w:tr>
      <w:tr w:rsidR="002307A6" w:rsidRPr="00916430" w14:paraId="339009BC" w14:textId="77777777">
        <w:trPr>
          <w:trHeight w:val="397"/>
        </w:trPr>
        <w:tc>
          <w:tcPr>
            <w:tcW w:w="3254" w:type="dxa"/>
          </w:tcPr>
          <w:p w14:paraId="798AFEA2" w14:textId="77777777" w:rsidR="002307A6" w:rsidRPr="003C2B3F" w:rsidRDefault="002307A6">
            <w:pPr>
              <w:pStyle w:val="Tabletext"/>
            </w:pPr>
            <w:r w:rsidRPr="00916430">
              <w:t>Departure and climb after take-off with one engine simulated inoperative</w:t>
            </w:r>
          </w:p>
        </w:tc>
        <w:tc>
          <w:tcPr>
            <w:tcW w:w="4538" w:type="dxa"/>
          </w:tcPr>
          <w:p w14:paraId="64578842" w14:textId="77777777" w:rsidR="002307A6" w:rsidRPr="00916430" w:rsidRDefault="002307A6">
            <w:pPr>
              <w:pStyle w:val="Tabletext"/>
            </w:pPr>
          </w:p>
        </w:tc>
        <w:tc>
          <w:tcPr>
            <w:tcW w:w="1621" w:type="dxa"/>
          </w:tcPr>
          <w:p w14:paraId="0D132C1D" w14:textId="77777777" w:rsidR="002307A6" w:rsidRPr="00916430" w:rsidRDefault="002307A6">
            <w:pPr>
              <w:pStyle w:val="Tabletext"/>
            </w:pPr>
          </w:p>
        </w:tc>
      </w:tr>
      <w:tr w:rsidR="002307A6" w:rsidRPr="00916430" w14:paraId="0E7767A3" w14:textId="77777777">
        <w:trPr>
          <w:trHeight w:val="397"/>
        </w:trPr>
        <w:tc>
          <w:tcPr>
            <w:tcW w:w="3254" w:type="dxa"/>
          </w:tcPr>
          <w:p w14:paraId="37D249CA" w14:textId="77777777" w:rsidR="002307A6" w:rsidRPr="003C2B3F" w:rsidRDefault="002307A6">
            <w:pPr>
              <w:pStyle w:val="Tabletext"/>
            </w:pPr>
            <w:r w:rsidRPr="00916430">
              <w:t>Use of automation IAW AFM and company SOPs</w:t>
            </w:r>
          </w:p>
        </w:tc>
        <w:tc>
          <w:tcPr>
            <w:tcW w:w="4538" w:type="dxa"/>
          </w:tcPr>
          <w:p w14:paraId="196591B8" w14:textId="77777777" w:rsidR="002307A6" w:rsidRPr="00916430" w:rsidRDefault="002307A6">
            <w:pPr>
              <w:pStyle w:val="Tabletext"/>
            </w:pPr>
          </w:p>
        </w:tc>
        <w:tc>
          <w:tcPr>
            <w:tcW w:w="1621" w:type="dxa"/>
          </w:tcPr>
          <w:p w14:paraId="6893F052" w14:textId="77777777" w:rsidR="002307A6" w:rsidRPr="00916430" w:rsidRDefault="002307A6">
            <w:pPr>
              <w:pStyle w:val="Tabletext"/>
            </w:pPr>
          </w:p>
        </w:tc>
      </w:tr>
      <w:tr w:rsidR="002307A6" w:rsidRPr="00916430" w14:paraId="38C5FBA9" w14:textId="77777777">
        <w:trPr>
          <w:trHeight w:val="397"/>
        </w:trPr>
        <w:tc>
          <w:tcPr>
            <w:tcW w:w="3254" w:type="dxa"/>
          </w:tcPr>
          <w:p w14:paraId="15CF96A2" w14:textId="77777777" w:rsidR="002307A6" w:rsidRPr="003C2B3F" w:rsidRDefault="002307A6">
            <w:pPr>
              <w:pStyle w:val="Tabletext"/>
            </w:pPr>
            <w:r w:rsidRPr="00916430">
              <w:t xml:space="preserve">3D or 2D instrument approach to minima </w:t>
            </w:r>
          </w:p>
        </w:tc>
        <w:tc>
          <w:tcPr>
            <w:tcW w:w="4538" w:type="dxa"/>
          </w:tcPr>
          <w:p w14:paraId="57D28417" w14:textId="77777777" w:rsidR="002307A6" w:rsidRPr="00916430" w:rsidRDefault="002307A6">
            <w:pPr>
              <w:pStyle w:val="Tabletext"/>
            </w:pPr>
          </w:p>
        </w:tc>
        <w:tc>
          <w:tcPr>
            <w:tcW w:w="1621" w:type="dxa"/>
          </w:tcPr>
          <w:p w14:paraId="42224BE2" w14:textId="77777777" w:rsidR="002307A6" w:rsidRPr="00916430" w:rsidRDefault="002307A6">
            <w:pPr>
              <w:pStyle w:val="Tabletext"/>
            </w:pPr>
          </w:p>
        </w:tc>
      </w:tr>
      <w:tr w:rsidR="002307A6" w:rsidRPr="00916430" w14:paraId="3082E0B3" w14:textId="77777777">
        <w:trPr>
          <w:trHeight w:val="397"/>
        </w:trPr>
        <w:tc>
          <w:tcPr>
            <w:tcW w:w="3254" w:type="dxa"/>
          </w:tcPr>
          <w:p w14:paraId="1E546514" w14:textId="77777777" w:rsidR="002307A6" w:rsidRPr="003C2B3F" w:rsidRDefault="002307A6">
            <w:pPr>
              <w:pStyle w:val="Tabletext"/>
            </w:pPr>
            <w:r w:rsidRPr="00916430">
              <w:t xml:space="preserve">Visual circling from minima </w:t>
            </w:r>
          </w:p>
        </w:tc>
        <w:tc>
          <w:tcPr>
            <w:tcW w:w="4538" w:type="dxa"/>
          </w:tcPr>
          <w:p w14:paraId="26B66C36" w14:textId="77777777" w:rsidR="002307A6" w:rsidRPr="00916430" w:rsidRDefault="002307A6">
            <w:pPr>
              <w:pStyle w:val="Tabletext"/>
            </w:pPr>
          </w:p>
        </w:tc>
        <w:tc>
          <w:tcPr>
            <w:tcW w:w="1621" w:type="dxa"/>
          </w:tcPr>
          <w:p w14:paraId="3F621315" w14:textId="77777777" w:rsidR="002307A6" w:rsidRPr="00916430" w:rsidRDefault="002307A6">
            <w:pPr>
              <w:pStyle w:val="Tabletext"/>
            </w:pPr>
          </w:p>
        </w:tc>
      </w:tr>
      <w:tr w:rsidR="002307A6" w:rsidRPr="00916430" w14:paraId="328BF741" w14:textId="77777777">
        <w:trPr>
          <w:trHeight w:val="397"/>
        </w:trPr>
        <w:tc>
          <w:tcPr>
            <w:tcW w:w="3254" w:type="dxa"/>
          </w:tcPr>
          <w:p w14:paraId="27F3053A" w14:textId="77777777" w:rsidR="002307A6" w:rsidRPr="003C2B3F" w:rsidRDefault="002307A6">
            <w:pPr>
              <w:pStyle w:val="Tabletext"/>
            </w:pPr>
            <w:r w:rsidRPr="00916430">
              <w:t xml:space="preserve">Instrument approach with one engine simulated inoperative </w:t>
            </w:r>
          </w:p>
        </w:tc>
        <w:tc>
          <w:tcPr>
            <w:tcW w:w="4538" w:type="dxa"/>
          </w:tcPr>
          <w:p w14:paraId="311C3F83" w14:textId="77777777" w:rsidR="002307A6" w:rsidRPr="00916430" w:rsidRDefault="002307A6">
            <w:pPr>
              <w:pStyle w:val="Tabletext"/>
            </w:pPr>
          </w:p>
        </w:tc>
        <w:tc>
          <w:tcPr>
            <w:tcW w:w="1621" w:type="dxa"/>
          </w:tcPr>
          <w:p w14:paraId="23BD5C55" w14:textId="77777777" w:rsidR="002307A6" w:rsidRPr="00916430" w:rsidRDefault="002307A6">
            <w:pPr>
              <w:pStyle w:val="Tabletext"/>
            </w:pPr>
          </w:p>
        </w:tc>
      </w:tr>
      <w:tr w:rsidR="002307A6" w:rsidRPr="00916430" w14:paraId="3699D776" w14:textId="77777777">
        <w:trPr>
          <w:trHeight w:val="397"/>
        </w:trPr>
        <w:tc>
          <w:tcPr>
            <w:tcW w:w="3254" w:type="dxa"/>
          </w:tcPr>
          <w:p w14:paraId="3E99524E" w14:textId="77777777" w:rsidR="002307A6" w:rsidRPr="003C2B3F" w:rsidRDefault="002307A6">
            <w:pPr>
              <w:pStyle w:val="Tabletext"/>
            </w:pPr>
            <w:r w:rsidRPr="00916430">
              <w:t xml:space="preserve">Missed approach with one engine simulated inoperative </w:t>
            </w:r>
          </w:p>
        </w:tc>
        <w:tc>
          <w:tcPr>
            <w:tcW w:w="4538" w:type="dxa"/>
          </w:tcPr>
          <w:p w14:paraId="1AF73E13" w14:textId="77777777" w:rsidR="002307A6" w:rsidRPr="00916430" w:rsidRDefault="002307A6">
            <w:pPr>
              <w:pStyle w:val="Tabletext"/>
            </w:pPr>
          </w:p>
        </w:tc>
        <w:tc>
          <w:tcPr>
            <w:tcW w:w="1621" w:type="dxa"/>
          </w:tcPr>
          <w:p w14:paraId="1A151A2C" w14:textId="77777777" w:rsidR="002307A6" w:rsidRPr="00916430" w:rsidRDefault="002307A6">
            <w:pPr>
              <w:pStyle w:val="Tabletext"/>
            </w:pPr>
          </w:p>
        </w:tc>
      </w:tr>
      <w:tr w:rsidR="002307A6" w:rsidRPr="00916430" w14:paraId="04D66314" w14:textId="77777777">
        <w:trPr>
          <w:trHeight w:val="397"/>
        </w:trPr>
        <w:tc>
          <w:tcPr>
            <w:tcW w:w="3254" w:type="dxa"/>
          </w:tcPr>
          <w:p w14:paraId="46EB9CAA" w14:textId="77777777" w:rsidR="002307A6" w:rsidRPr="003C2B3F" w:rsidRDefault="002307A6">
            <w:pPr>
              <w:pStyle w:val="Tabletext"/>
            </w:pPr>
            <w:r w:rsidRPr="00916430">
              <w:t>Simulated TAWS alert procedure (if equipped)</w:t>
            </w:r>
          </w:p>
        </w:tc>
        <w:tc>
          <w:tcPr>
            <w:tcW w:w="4538" w:type="dxa"/>
          </w:tcPr>
          <w:p w14:paraId="57E5F495" w14:textId="77777777" w:rsidR="002307A6" w:rsidRPr="00916430" w:rsidRDefault="002307A6">
            <w:pPr>
              <w:pStyle w:val="Tabletext"/>
            </w:pPr>
          </w:p>
        </w:tc>
        <w:tc>
          <w:tcPr>
            <w:tcW w:w="1621" w:type="dxa"/>
          </w:tcPr>
          <w:p w14:paraId="2BE4D544" w14:textId="77777777" w:rsidR="002307A6" w:rsidRPr="00916430" w:rsidRDefault="002307A6">
            <w:pPr>
              <w:pStyle w:val="Tabletext"/>
            </w:pPr>
          </w:p>
        </w:tc>
      </w:tr>
    </w:tbl>
    <w:p w14:paraId="2FA3B3C8" w14:textId="77777777" w:rsidR="002307A6" w:rsidRDefault="002307A6" w:rsidP="002307A6">
      <w:pPr>
        <w:suppressAutoHyphens w:val="0"/>
      </w:pPr>
      <w:r>
        <w:br w:type="page"/>
      </w:r>
    </w:p>
    <w:tbl>
      <w:tblPr>
        <w:tblStyle w:val="SD-MOStable"/>
        <w:tblW w:w="9498" w:type="dxa"/>
        <w:tblInd w:w="-5" w:type="dxa"/>
        <w:tblLook w:val="0620" w:firstRow="1" w:lastRow="0" w:firstColumn="0" w:lastColumn="0" w:noHBand="1" w:noVBand="1"/>
      </w:tblPr>
      <w:tblGrid>
        <w:gridCol w:w="9498"/>
      </w:tblGrid>
      <w:tr w:rsidR="002307A6" w14:paraId="25438668" w14:textId="77777777">
        <w:trPr>
          <w:cnfStyle w:val="100000000000" w:firstRow="1" w:lastRow="0" w:firstColumn="0" w:lastColumn="0" w:oddVBand="0" w:evenVBand="0" w:oddHBand="0" w:evenHBand="0" w:firstRowFirstColumn="0" w:firstRowLastColumn="0" w:lastRowFirstColumn="0" w:lastRowLastColumn="0"/>
        </w:trPr>
        <w:tc>
          <w:tcPr>
            <w:tcW w:w="9498" w:type="dxa"/>
          </w:tcPr>
          <w:p w14:paraId="3634DE5E" w14:textId="77777777" w:rsidR="002307A6" w:rsidRPr="00DB6B68" w:rsidRDefault="002307A6">
            <w:r>
              <w:lastRenderedPageBreak/>
              <w:t>Comments</w:t>
            </w:r>
          </w:p>
        </w:tc>
      </w:tr>
      <w:tr w:rsidR="002307A6" w14:paraId="3D2E1043" w14:textId="77777777">
        <w:trPr>
          <w:trHeight w:val="2099"/>
        </w:trPr>
        <w:tc>
          <w:tcPr>
            <w:tcW w:w="9498" w:type="dxa"/>
          </w:tcPr>
          <w:p w14:paraId="2A87F77C" w14:textId="77777777" w:rsidR="002307A6" w:rsidRDefault="002307A6"/>
        </w:tc>
      </w:tr>
    </w:tbl>
    <w:p w14:paraId="2B32A75E" w14:textId="77777777" w:rsidR="002307A6" w:rsidRPr="003C2B3F" w:rsidRDefault="002307A6" w:rsidP="002307A6">
      <w:pPr>
        <w:rPr>
          <w:rStyle w:val="bold"/>
        </w:rPr>
      </w:pPr>
      <w:r w:rsidRPr="003C2B3F">
        <w:rPr>
          <w:rStyle w:val="bold"/>
        </w:rPr>
        <w:t>Check pilot acknowledgement</w:t>
      </w:r>
    </w:p>
    <w:p w14:paraId="6D7D9DD7" w14:textId="77777777" w:rsidR="009C7F8A" w:rsidRDefault="005368FD" w:rsidP="002307A6">
      <w:sdt>
        <w:sdtPr>
          <w:id w:val="349456484"/>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rsidRPr="00916430">
        <w:t xml:space="preserve"> </w:t>
      </w:r>
      <w:r w:rsidR="009C7F8A">
        <w:t xml:space="preserve"> </w:t>
      </w:r>
      <w:r w:rsidR="002307A6" w:rsidRPr="00916430">
        <w:t>Competent</w:t>
      </w:r>
    </w:p>
    <w:p w14:paraId="514B907F" w14:textId="08A182FD" w:rsidR="002307A6" w:rsidRPr="003C2B3F" w:rsidRDefault="005368FD" w:rsidP="002307A6">
      <w:sdt>
        <w:sdtPr>
          <w:id w:val="647018331"/>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t xml:space="preserve">  </w:t>
      </w:r>
      <w:r w:rsidR="002307A6" w:rsidRPr="003C2B3F">
        <w:t>Not yet competent</w:t>
      </w:r>
      <w:r w:rsidR="002307A6">
        <w:t xml:space="preserve"> </w:t>
      </w:r>
    </w:p>
    <w:p w14:paraId="5AF33FB0" w14:textId="77C2DA9B" w:rsidR="002307A6" w:rsidRPr="003C2B3F" w:rsidRDefault="002307A6" w:rsidP="002307A6">
      <w:r w:rsidRPr="003C2B3F">
        <w:t>Completed</w:t>
      </w:r>
      <w:r>
        <w:t>:</w:t>
      </w:r>
      <w:r w:rsidR="009C7F8A">
        <w:t xml:space="preserve">  </w:t>
      </w:r>
      <w:sdt>
        <w:sdtPr>
          <w:id w:val="528532021"/>
          <w14:checkbox>
            <w14:checked w14:val="0"/>
            <w14:checkedState w14:val="2612" w14:font="MS Gothic"/>
            <w14:uncheckedState w14:val="2610" w14:font="MS Gothic"/>
          </w14:checkbox>
        </w:sdtPr>
        <w:sdtEndPr>
          <w:rPr>
            <w:rFonts w:hint="eastAsia"/>
          </w:rPr>
        </w:sdtEndPr>
        <w:sdtContent>
          <w:r w:rsidR="009C7F8A">
            <w:rPr>
              <w:rFonts w:ascii="MS Gothic" w:eastAsia="MS Gothic" w:hAnsi="MS Gothic" w:hint="eastAsia"/>
            </w:rPr>
            <w:t>☐</w:t>
          </w:r>
        </w:sdtContent>
      </w:sdt>
      <w:r w:rsidR="009C7F8A">
        <w:t xml:space="preserve"> </w:t>
      </w:r>
      <w:r w:rsidRPr="00916430">
        <w:t>Yes</w:t>
      </w:r>
      <w:r w:rsidR="009C7F8A">
        <w:tab/>
      </w:r>
      <w:r w:rsidRPr="00916430">
        <w:t xml:space="preserve"> </w:t>
      </w:r>
      <w:sdt>
        <w:sdtPr>
          <w:id w:val="1497772381"/>
          <w14:checkbox>
            <w14:checked w14:val="0"/>
            <w14:checkedState w14:val="2612" w14:font="MS Gothic"/>
            <w14:uncheckedState w14:val="2610" w14:font="MS Gothic"/>
          </w14:checkbox>
        </w:sdtPr>
        <w:sdtEndPr>
          <w:rPr>
            <w:rFonts w:hint="eastAsia"/>
          </w:rPr>
        </w:sdtEndPr>
        <w:sdtContent>
          <w:r w:rsidR="009C7F8A">
            <w:rPr>
              <w:rFonts w:ascii="MS Gothic" w:eastAsia="MS Gothic" w:hAnsi="MS Gothic" w:hint="eastAsia"/>
            </w:rPr>
            <w:t>☐</w:t>
          </w:r>
        </w:sdtContent>
      </w:sdt>
      <w:r w:rsidR="009C7F8A">
        <w:t xml:space="preserve"> No</w:t>
      </w:r>
      <w:r w:rsidRPr="003C2B3F">
        <w:t xml:space="preserve"> </w:t>
      </w:r>
    </w:p>
    <w:p w14:paraId="40DF1DD3" w14:textId="2816E903" w:rsidR="002307A6" w:rsidRPr="00916430" w:rsidRDefault="002307A6" w:rsidP="002307A6">
      <w:pPr>
        <w:pStyle w:val="normalafterlisttable"/>
      </w:pPr>
      <w:r w:rsidRPr="00916430">
        <w:t xml:space="preserve">Flight crew </w:t>
      </w:r>
      <w:r w:rsidRPr="003C2B3F">
        <w:t>signature:</w:t>
      </w:r>
      <w:r w:rsidRPr="003C2B3F">
        <w:tab/>
      </w:r>
      <w:r>
        <w:tab/>
      </w:r>
      <w:r>
        <w:tab/>
      </w:r>
      <w:r>
        <w:tab/>
      </w:r>
      <w:r w:rsidRPr="00916430">
        <w:t>Date:</w:t>
      </w:r>
      <w:r w:rsidRPr="003C2B3F">
        <w:tab/>
      </w:r>
    </w:p>
    <w:p w14:paraId="4A880E27" w14:textId="3F9A62A9" w:rsidR="002307A6" w:rsidRPr="00916430" w:rsidRDefault="002307A6" w:rsidP="002307A6">
      <w:pPr>
        <w:pStyle w:val="normalafterlisttable"/>
      </w:pPr>
      <w:r w:rsidRPr="00916430">
        <w:t xml:space="preserve">Check pilot </w:t>
      </w:r>
      <w:r w:rsidRPr="003C2B3F">
        <w:t>signature</w:t>
      </w:r>
      <w:r w:rsidRPr="00916430">
        <w:t>:</w:t>
      </w:r>
      <w:r w:rsidRPr="003C2B3F">
        <w:tab/>
      </w:r>
      <w:r w:rsidRPr="00916430">
        <w:tab/>
      </w:r>
      <w:r>
        <w:tab/>
      </w:r>
      <w:r>
        <w:tab/>
      </w:r>
      <w:r w:rsidRPr="00916430">
        <w:t>Date:</w:t>
      </w:r>
      <w:r w:rsidRPr="003C2B3F">
        <w:tab/>
      </w:r>
    </w:p>
    <w:p w14:paraId="6093DA96" w14:textId="77777777" w:rsidR="002307A6" w:rsidRPr="003C2B3F" w:rsidRDefault="002307A6" w:rsidP="002307A6"/>
    <w:p w14:paraId="5012240C" w14:textId="77777777" w:rsidR="007A0A55" w:rsidRDefault="007A0A55" w:rsidP="007A0A55">
      <w:pPr>
        <w:rPr>
          <w:rStyle w:val="Strong"/>
        </w:rPr>
        <w:sectPr w:rsidR="007A0A55" w:rsidSect="007059D9">
          <w:headerReference w:type="even" r:id="rId18"/>
          <w:headerReference w:type="default" r:id="rId19"/>
          <w:footerReference w:type="default" r:id="rId20"/>
          <w:headerReference w:type="first" r:id="rId21"/>
          <w:pgSz w:w="11906" w:h="16838" w:code="9"/>
          <w:pgMar w:top="1276" w:right="1247" w:bottom="1418" w:left="1247" w:header="709" w:footer="709" w:gutter="0"/>
          <w:cols w:space="708"/>
          <w:docGrid w:linePitch="360"/>
        </w:sectPr>
      </w:pPr>
    </w:p>
    <w:p w14:paraId="62FDADD5" w14:textId="77777777" w:rsidR="007A0A55" w:rsidRDefault="007A0A55" w:rsidP="00611DA3">
      <w:pPr>
        <w:pStyle w:val="Caption"/>
        <w:ind w:left="-284"/>
      </w:pPr>
      <w:bookmarkStart w:id="157" w:name="_Toc442170493"/>
      <w:bookmarkStart w:id="158" w:name="_Ref442172576"/>
      <w:bookmarkStart w:id="159" w:name="_Ref442179417"/>
      <w:bookmarkStart w:id="160" w:name="_Ref442179531"/>
      <w:bookmarkStart w:id="161" w:name="_Ref442179547"/>
      <w:bookmarkStart w:id="162" w:name="_Ref442179552"/>
      <w:bookmarkStart w:id="163" w:name="_Toc446512703"/>
      <w:r w:rsidRPr="002D4956">
        <w:lastRenderedPageBreak/>
        <w:t xml:space="preserve">Form A15 – </w:t>
      </w:r>
      <w:bookmarkEnd w:id="157"/>
      <w:bookmarkEnd w:id="158"/>
      <w:bookmarkEnd w:id="159"/>
      <w:bookmarkEnd w:id="160"/>
      <w:bookmarkEnd w:id="161"/>
      <w:bookmarkEnd w:id="162"/>
      <w:bookmarkEnd w:id="163"/>
      <w:r w:rsidRPr="002D4956">
        <w:t>Personnel Training and Checking Record</w:t>
      </w:r>
    </w:p>
    <w:tbl>
      <w:tblPr>
        <w:tblStyle w:val="SD-MOStable"/>
        <w:tblW w:w="15021" w:type="dxa"/>
        <w:tblInd w:w="-289" w:type="dxa"/>
        <w:tblLook w:val="0620" w:firstRow="1" w:lastRow="0" w:firstColumn="0" w:lastColumn="0" w:noHBand="1" w:noVBand="1"/>
        <w:tblCaption w:val="4B8 Student Personal Details &amp; Flight Training Record"/>
        <w:tblDescription w:val="4B8 Student Personal Details &amp; Flight Training Record"/>
      </w:tblPr>
      <w:tblGrid>
        <w:gridCol w:w="976"/>
        <w:gridCol w:w="1973"/>
        <w:gridCol w:w="4934"/>
        <w:gridCol w:w="1365"/>
        <w:gridCol w:w="2537"/>
        <w:gridCol w:w="3236"/>
      </w:tblGrid>
      <w:tr w:rsidR="00CF2BDF" w:rsidRPr="003C2B3F" w14:paraId="0AED2E8A" w14:textId="77777777" w:rsidTr="00611DA3">
        <w:trPr>
          <w:cnfStyle w:val="100000000000" w:firstRow="1" w:lastRow="0" w:firstColumn="0" w:lastColumn="0" w:oddVBand="0" w:evenVBand="0" w:oddHBand="0" w:evenHBand="0" w:firstRowFirstColumn="0" w:firstRowLastColumn="0" w:lastRowFirstColumn="0" w:lastRowLastColumn="0"/>
          <w:trHeight w:val="510"/>
        </w:trPr>
        <w:tc>
          <w:tcPr>
            <w:tcW w:w="976" w:type="dxa"/>
          </w:tcPr>
          <w:p w14:paraId="511D41F1" w14:textId="77777777" w:rsidR="00CF2BDF" w:rsidRPr="003C2B3F" w:rsidRDefault="00CF2BDF">
            <w:r w:rsidRPr="003C2B3F">
              <w:t>Date</w:t>
            </w:r>
          </w:p>
        </w:tc>
        <w:tc>
          <w:tcPr>
            <w:tcW w:w="1973" w:type="dxa"/>
          </w:tcPr>
          <w:p w14:paraId="6A77AE80" w14:textId="77777777" w:rsidR="00CF2BDF" w:rsidRPr="003C2B3F" w:rsidRDefault="00CF2BDF">
            <w:r w:rsidRPr="003C2B3F">
              <w:t>Trainee</w:t>
            </w:r>
          </w:p>
        </w:tc>
        <w:tc>
          <w:tcPr>
            <w:tcW w:w="4934" w:type="dxa"/>
          </w:tcPr>
          <w:p w14:paraId="0C6E54E5" w14:textId="77777777" w:rsidR="00CF2BDF" w:rsidRPr="003C2B3F" w:rsidRDefault="00CF2BDF">
            <w:r w:rsidRPr="003C2B3F">
              <w:t>Training / check details</w:t>
            </w:r>
          </w:p>
        </w:tc>
        <w:tc>
          <w:tcPr>
            <w:tcW w:w="1365" w:type="dxa"/>
          </w:tcPr>
          <w:p w14:paraId="7FBB9A59" w14:textId="77777777" w:rsidR="00CF2BDF" w:rsidRPr="003C2B3F" w:rsidRDefault="00CF2BDF">
            <w:r w:rsidRPr="003C2B3F">
              <w:t xml:space="preserve">Complete / competent </w:t>
            </w:r>
          </w:p>
        </w:tc>
        <w:tc>
          <w:tcPr>
            <w:tcW w:w="2537" w:type="dxa"/>
          </w:tcPr>
          <w:p w14:paraId="5B1D3B45" w14:textId="77777777" w:rsidR="00CF2BDF" w:rsidRPr="003C2B3F" w:rsidRDefault="00CF2BDF">
            <w:r w:rsidRPr="003C2B3F">
              <w:t>Trainee signature</w:t>
            </w:r>
          </w:p>
        </w:tc>
        <w:tc>
          <w:tcPr>
            <w:tcW w:w="3236" w:type="dxa"/>
          </w:tcPr>
          <w:p w14:paraId="0B77B87C" w14:textId="77777777" w:rsidR="00CF2BDF" w:rsidRPr="003C2B3F" w:rsidRDefault="00CF2BDF">
            <w:r w:rsidRPr="003C2B3F">
              <w:t>Trainer signature</w:t>
            </w:r>
          </w:p>
        </w:tc>
      </w:tr>
      <w:tr w:rsidR="00CF2BDF" w:rsidRPr="00916430" w14:paraId="79E08304" w14:textId="77777777" w:rsidTr="00611DA3">
        <w:trPr>
          <w:trHeight w:val="24"/>
        </w:trPr>
        <w:tc>
          <w:tcPr>
            <w:tcW w:w="976" w:type="dxa"/>
          </w:tcPr>
          <w:p w14:paraId="481F0E2B" w14:textId="77777777" w:rsidR="00CF2BDF" w:rsidRPr="003C2B3F" w:rsidRDefault="00CF2BDF">
            <w:pPr>
              <w:pStyle w:val="Tabletext"/>
            </w:pPr>
          </w:p>
        </w:tc>
        <w:tc>
          <w:tcPr>
            <w:tcW w:w="1973" w:type="dxa"/>
          </w:tcPr>
          <w:p w14:paraId="6A6F5DA3" w14:textId="77777777" w:rsidR="00CF2BDF" w:rsidRPr="003C2B3F" w:rsidRDefault="00CF2BDF">
            <w:pPr>
              <w:pStyle w:val="Tabletext"/>
            </w:pPr>
          </w:p>
        </w:tc>
        <w:tc>
          <w:tcPr>
            <w:tcW w:w="4934" w:type="dxa"/>
          </w:tcPr>
          <w:p w14:paraId="4D682422" w14:textId="77777777" w:rsidR="00CF2BDF" w:rsidRPr="003C2B3F" w:rsidRDefault="00CF2BDF">
            <w:pPr>
              <w:pStyle w:val="Tabletext"/>
            </w:pPr>
          </w:p>
        </w:tc>
        <w:tc>
          <w:tcPr>
            <w:tcW w:w="1365" w:type="dxa"/>
          </w:tcPr>
          <w:p w14:paraId="2F3F181A" w14:textId="77777777" w:rsidR="00CF2BDF" w:rsidRPr="003C2B3F" w:rsidRDefault="00CF2BDF">
            <w:pPr>
              <w:pStyle w:val="Tabletext"/>
            </w:pPr>
          </w:p>
        </w:tc>
        <w:tc>
          <w:tcPr>
            <w:tcW w:w="2537" w:type="dxa"/>
          </w:tcPr>
          <w:p w14:paraId="228C5891" w14:textId="77777777" w:rsidR="00CF2BDF" w:rsidRPr="003C2B3F" w:rsidRDefault="00CF2BDF">
            <w:pPr>
              <w:pStyle w:val="Tabletext"/>
            </w:pPr>
          </w:p>
        </w:tc>
        <w:tc>
          <w:tcPr>
            <w:tcW w:w="3236" w:type="dxa"/>
          </w:tcPr>
          <w:p w14:paraId="7D2E7236" w14:textId="77777777" w:rsidR="00CF2BDF" w:rsidRPr="003C2B3F" w:rsidRDefault="00CF2BDF">
            <w:pPr>
              <w:pStyle w:val="Tabletext"/>
            </w:pPr>
          </w:p>
        </w:tc>
      </w:tr>
      <w:tr w:rsidR="00CF2BDF" w:rsidRPr="00916430" w14:paraId="20E07377" w14:textId="77777777" w:rsidTr="00611DA3">
        <w:trPr>
          <w:trHeight w:val="24"/>
        </w:trPr>
        <w:tc>
          <w:tcPr>
            <w:tcW w:w="976" w:type="dxa"/>
          </w:tcPr>
          <w:p w14:paraId="350F24F8" w14:textId="77777777" w:rsidR="00CF2BDF" w:rsidRPr="003C2B3F" w:rsidRDefault="00CF2BDF">
            <w:pPr>
              <w:pStyle w:val="Tabletext"/>
            </w:pPr>
          </w:p>
        </w:tc>
        <w:tc>
          <w:tcPr>
            <w:tcW w:w="1973" w:type="dxa"/>
          </w:tcPr>
          <w:p w14:paraId="210A02F4" w14:textId="77777777" w:rsidR="00CF2BDF" w:rsidRPr="003C2B3F" w:rsidRDefault="00CF2BDF">
            <w:pPr>
              <w:pStyle w:val="Tabletext"/>
            </w:pPr>
          </w:p>
        </w:tc>
        <w:tc>
          <w:tcPr>
            <w:tcW w:w="4934" w:type="dxa"/>
          </w:tcPr>
          <w:p w14:paraId="182021B6" w14:textId="77777777" w:rsidR="00CF2BDF" w:rsidRPr="003C2B3F" w:rsidRDefault="00CF2BDF">
            <w:pPr>
              <w:pStyle w:val="Tabletext"/>
            </w:pPr>
          </w:p>
        </w:tc>
        <w:tc>
          <w:tcPr>
            <w:tcW w:w="1365" w:type="dxa"/>
          </w:tcPr>
          <w:p w14:paraId="23B9F924" w14:textId="77777777" w:rsidR="00CF2BDF" w:rsidRPr="003C2B3F" w:rsidRDefault="00CF2BDF">
            <w:pPr>
              <w:pStyle w:val="Tabletext"/>
            </w:pPr>
          </w:p>
        </w:tc>
        <w:tc>
          <w:tcPr>
            <w:tcW w:w="2537" w:type="dxa"/>
          </w:tcPr>
          <w:p w14:paraId="3097B27F" w14:textId="77777777" w:rsidR="00CF2BDF" w:rsidRPr="003C2B3F" w:rsidRDefault="00CF2BDF">
            <w:pPr>
              <w:pStyle w:val="Tabletext"/>
            </w:pPr>
          </w:p>
        </w:tc>
        <w:tc>
          <w:tcPr>
            <w:tcW w:w="3236" w:type="dxa"/>
          </w:tcPr>
          <w:p w14:paraId="46A77280" w14:textId="77777777" w:rsidR="00CF2BDF" w:rsidRPr="003C2B3F" w:rsidRDefault="00CF2BDF">
            <w:pPr>
              <w:pStyle w:val="Tabletext"/>
            </w:pPr>
          </w:p>
        </w:tc>
      </w:tr>
      <w:tr w:rsidR="00CF2BDF" w:rsidRPr="00916430" w14:paraId="500D8963" w14:textId="77777777" w:rsidTr="00611DA3">
        <w:trPr>
          <w:trHeight w:val="75"/>
        </w:trPr>
        <w:tc>
          <w:tcPr>
            <w:tcW w:w="976" w:type="dxa"/>
          </w:tcPr>
          <w:p w14:paraId="5DBA6356" w14:textId="77777777" w:rsidR="00CF2BDF" w:rsidRPr="003C2B3F" w:rsidRDefault="00CF2BDF">
            <w:pPr>
              <w:pStyle w:val="Tabletext"/>
            </w:pPr>
          </w:p>
        </w:tc>
        <w:tc>
          <w:tcPr>
            <w:tcW w:w="1973" w:type="dxa"/>
          </w:tcPr>
          <w:p w14:paraId="5281C28B" w14:textId="77777777" w:rsidR="00CF2BDF" w:rsidRPr="003C2B3F" w:rsidRDefault="00CF2BDF">
            <w:pPr>
              <w:pStyle w:val="Tabletext"/>
            </w:pPr>
          </w:p>
        </w:tc>
        <w:tc>
          <w:tcPr>
            <w:tcW w:w="4934" w:type="dxa"/>
          </w:tcPr>
          <w:p w14:paraId="57112257" w14:textId="77777777" w:rsidR="00CF2BDF" w:rsidRPr="003C2B3F" w:rsidRDefault="00CF2BDF">
            <w:pPr>
              <w:pStyle w:val="Tabletext"/>
            </w:pPr>
          </w:p>
        </w:tc>
        <w:tc>
          <w:tcPr>
            <w:tcW w:w="1365" w:type="dxa"/>
          </w:tcPr>
          <w:p w14:paraId="475F4743" w14:textId="77777777" w:rsidR="00CF2BDF" w:rsidRPr="003C2B3F" w:rsidRDefault="00CF2BDF">
            <w:pPr>
              <w:pStyle w:val="Tabletext"/>
            </w:pPr>
          </w:p>
        </w:tc>
        <w:tc>
          <w:tcPr>
            <w:tcW w:w="2537" w:type="dxa"/>
          </w:tcPr>
          <w:p w14:paraId="2D3D9F25" w14:textId="77777777" w:rsidR="00CF2BDF" w:rsidRPr="003C2B3F" w:rsidRDefault="00CF2BDF">
            <w:pPr>
              <w:pStyle w:val="Tabletext"/>
            </w:pPr>
          </w:p>
        </w:tc>
        <w:tc>
          <w:tcPr>
            <w:tcW w:w="3236" w:type="dxa"/>
          </w:tcPr>
          <w:p w14:paraId="300F250F" w14:textId="77777777" w:rsidR="00CF2BDF" w:rsidRPr="003C2B3F" w:rsidRDefault="00CF2BDF">
            <w:pPr>
              <w:pStyle w:val="Tabletext"/>
            </w:pPr>
          </w:p>
        </w:tc>
      </w:tr>
      <w:tr w:rsidR="00CF2BDF" w:rsidRPr="00916430" w14:paraId="13030025" w14:textId="77777777" w:rsidTr="00611DA3">
        <w:trPr>
          <w:trHeight w:val="40"/>
        </w:trPr>
        <w:tc>
          <w:tcPr>
            <w:tcW w:w="976" w:type="dxa"/>
          </w:tcPr>
          <w:p w14:paraId="325C8C1C" w14:textId="77777777" w:rsidR="00CF2BDF" w:rsidRPr="003C2B3F" w:rsidRDefault="00CF2BDF">
            <w:pPr>
              <w:pStyle w:val="Tabletext"/>
            </w:pPr>
          </w:p>
        </w:tc>
        <w:tc>
          <w:tcPr>
            <w:tcW w:w="1973" w:type="dxa"/>
          </w:tcPr>
          <w:p w14:paraId="2377CC4A" w14:textId="77777777" w:rsidR="00CF2BDF" w:rsidRPr="003C2B3F" w:rsidRDefault="00CF2BDF">
            <w:pPr>
              <w:pStyle w:val="Tabletext"/>
            </w:pPr>
          </w:p>
        </w:tc>
        <w:tc>
          <w:tcPr>
            <w:tcW w:w="4934" w:type="dxa"/>
          </w:tcPr>
          <w:p w14:paraId="45E4FC9D" w14:textId="77777777" w:rsidR="00CF2BDF" w:rsidRPr="003C2B3F" w:rsidRDefault="00CF2BDF">
            <w:pPr>
              <w:pStyle w:val="Tabletext"/>
            </w:pPr>
          </w:p>
        </w:tc>
        <w:tc>
          <w:tcPr>
            <w:tcW w:w="1365" w:type="dxa"/>
          </w:tcPr>
          <w:p w14:paraId="7CBBE2AE" w14:textId="77777777" w:rsidR="00CF2BDF" w:rsidRPr="003C2B3F" w:rsidRDefault="00CF2BDF">
            <w:pPr>
              <w:pStyle w:val="Tabletext"/>
            </w:pPr>
          </w:p>
        </w:tc>
        <w:tc>
          <w:tcPr>
            <w:tcW w:w="2537" w:type="dxa"/>
          </w:tcPr>
          <w:p w14:paraId="4EF430A2" w14:textId="77777777" w:rsidR="00CF2BDF" w:rsidRPr="003C2B3F" w:rsidRDefault="00CF2BDF">
            <w:pPr>
              <w:pStyle w:val="Tabletext"/>
            </w:pPr>
          </w:p>
        </w:tc>
        <w:tc>
          <w:tcPr>
            <w:tcW w:w="3236" w:type="dxa"/>
          </w:tcPr>
          <w:p w14:paraId="08FAA7C6" w14:textId="77777777" w:rsidR="00CF2BDF" w:rsidRPr="003C2B3F" w:rsidRDefault="00CF2BDF">
            <w:pPr>
              <w:pStyle w:val="Tabletext"/>
            </w:pPr>
          </w:p>
        </w:tc>
      </w:tr>
      <w:tr w:rsidR="00CF2BDF" w:rsidRPr="00916430" w14:paraId="0A02957A" w14:textId="77777777" w:rsidTr="00611DA3">
        <w:trPr>
          <w:trHeight w:val="24"/>
        </w:trPr>
        <w:tc>
          <w:tcPr>
            <w:tcW w:w="976" w:type="dxa"/>
          </w:tcPr>
          <w:p w14:paraId="75293B2B" w14:textId="77777777" w:rsidR="00CF2BDF" w:rsidRPr="003C2B3F" w:rsidRDefault="00CF2BDF">
            <w:pPr>
              <w:pStyle w:val="Tabletext"/>
            </w:pPr>
          </w:p>
        </w:tc>
        <w:tc>
          <w:tcPr>
            <w:tcW w:w="1973" w:type="dxa"/>
          </w:tcPr>
          <w:p w14:paraId="49CFD582" w14:textId="77777777" w:rsidR="00CF2BDF" w:rsidRPr="003C2B3F" w:rsidRDefault="00CF2BDF">
            <w:pPr>
              <w:pStyle w:val="Tabletext"/>
            </w:pPr>
          </w:p>
        </w:tc>
        <w:tc>
          <w:tcPr>
            <w:tcW w:w="4934" w:type="dxa"/>
          </w:tcPr>
          <w:p w14:paraId="453EC3DA" w14:textId="77777777" w:rsidR="00CF2BDF" w:rsidRPr="003C2B3F" w:rsidRDefault="00CF2BDF">
            <w:pPr>
              <w:pStyle w:val="Tabletext"/>
            </w:pPr>
          </w:p>
        </w:tc>
        <w:tc>
          <w:tcPr>
            <w:tcW w:w="1365" w:type="dxa"/>
          </w:tcPr>
          <w:p w14:paraId="13EC640E" w14:textId="77777777" w:rsidR="00CF2BDF" w:rsidRPr="003C2B3F" w:rsidRDefault="00CF2BDF">
            <w:pPr>
              <w:pStyle w:val="Tabletext"/>
            </w:pPr>
          </w:p>
        </w:tc>
        <w:tc>
          <w:tcPr>
            <w:tcW w:w="2537" w:type="dxa"/>
          </w:tcPr>
          <w:p w14:paraId="6EC7291A" w14:textId="77777777" w:rsidR="00CF2BDF" w:rsidRPr="003C2B3F" w:rsidRDefault="00CF2BDF">
            <w:pPr>
              <w:pStyle w:val="Tabletext"/>
            </w:pPr>
          </w:p>
        </w:tc>
        <w:tc>
          <w:tcPr>
            <w:tcW w:w="3236" w:type="dxa"/>
          </w:tcPr>
          <w:p w14:paraId="6980B73D" w14:textId="77777777" w:rsidR="00CF2BDF" w:rsidRPr="003C2B3F" w:rsidRDefault="00CF2BDF">
            <w:pPr>
              <w:pStyle w:val="Tabletext"/>
            </w:pPr>
          </w:p>
        </w:tc>
      </w:tr>
      <w:tr w:rsidR="00CF2BDF" w:rsidRPr="00916430" w14:paraId="5ABFC92F" w14:textId="77777777" w:rsidTr="00611DA3">
        <w:trPr>
          <w:trHeight w:val="24"/>
        </w:trPr>
        <w:tc>
          <w:tcPr>
            <w:tcW w:w="976" w:type="dxa"/>
          </w:tcPr>
          <w:p w14:paraId="202D1588" w14:textId="77777777" w:rsidR="00CF2BDF" w:rsidRPr="003C2B3F" w:rsidRDefault="00CF2BDF">
            <w:pPr>
              <w:pStyle w:val="Tabletext"/>
            </w:pPr>
          </w:p>
        </w:tc>
        <w:tc>
          <w:tcPr>
            <w:tcW w:w="1973" w:type="dxa"/>
          </w:tcPr>
          <w:p w14:paraId="7C9FBC53" w14:textId="77777777" w:rsidR="00CF2BDF" w:rsidRPr="003C2B3F" w:rsidRDefault="00CF2BDF">
            <w:pPr>
              <w:pStyle w:val="Tabletext"/>
            </w:pPr>
          </w:p>
        </w:tc>
        <w:tc>
          <w:tcPr>
            <w:tcW w:w="4934" w:type="dxa"/>
          </w:tcPr>
          <w:p w14:paraId="1708A5A7" w14:textId="77777777" w:rsidR="00CF2BDF" w:rsidRPr="003C2B3F" w:rsidRDefault="00CF2BDF">
            <w:pPr>
              <w:pStyle w:val="Tabletext"/>
            </w:pPr>
          </w:p>
        </w:tc>
        <w:tc>
          <w:tcPr>
            <w:tcW w:w="1365" w:type="dxa"/>
          </w:tcPr>
          <w:p w14:paraId="41C7C7EB" w14:textId="77777777" w:rsidR="00CF2BDF" w:rsidRPr="003C2B3F" w:rsidRDefault="00CF2BDF">
            <w:pPr>
              <w:pStyle w:val="Tabletext"/>
            </w:pPr>
          </w:p>
        </w:tc>
        <w:tc>
          <w:tcPr>
            <w:tcW w:w="2537" w:type="dxa"/>
          </w:tcPr>
          <w:p w14:paraId="284D4A74" w14:textId="77777777" w:rsidR="00CF2BDF" w:rsidRPr="003C2B3F" w:rsidRDefault="00CF2BDF">
            <w:pPr>
              <w:pStyle w:val="Tabletext"/>
            </w:pPr>
          </w:p>
        </w:tc>
        <w:tc>
          <w:tcPr>
            <w:tcW w:w="3236" w:type="dxa"/>
          </w:tcPr>
          <w:p w14:paraId="382E13F1" w14:textId="77777777" w:rsidR="00CF2BDF" w:rsidRPr="003C2B3F" w:rsidRDefault="00CF2BDF">
            <w:pPr>
              <w:pStyle w:val="Tabletext"/>
            </w:pPr>
          </w:p>
        </w:tc>
      </w:tr>
      <w:tr w:rsidR="00CF2BDF" w:rsidRPr="00916430" w14:paraId="3CFCFE3E" w14:textId="77777777" w:rsidTr="00611DA3">
        <w:trPr>
          <w:trHeight w:val="24"/>
        </w:trPr>
        <w:tc>
          <w:tcPr>
            <w:tcW w:w="976" w:type="dxa"/>
          </w:tcPr>
          <w:p w14:paraId="0A95F89A" w14:textId="77777777" w:rsidR="00CF2BDF" w:rsidRPr="003C2B3F" w:rsidRDefault="00CF2BDF">
            <w:pPr>
              <w:pStyle w:val="Tabletext"/>
            </w:pPr>
          </w:p>
        </w:tc>
        <w:tc>
          <w:tcPr>
            <w:tcW w:w="1973" w:type="dxa"/>
          </w:tcPr>
          <w:p w14:paraId="366EEE55" w14:textId="77777777" w:rsidR="00CF2BDF" w:rsidRPr="003C2B3F" w:rsidRDefault="00CF2BDF">
            <w:pPr>
              <w:pStyle w:val="Tabletext"/>
            </w:pPr>
          </w:p>
        </w:tc>
        <w:tc>
          <w:tcPr>
            <w:tcW w:w="4934" w:type="dxa"/>
          </w:tcPr>
          <w:p w14:paraId="58BA0A2B" w14:textId="77777777" w:rsidR="00CF2BDF" w:rsidRPr="003C2B3F" w:rsidRDefault="00CF2BDF">
            <w:pPr>
              <w:pStyle w:val="Tabletext"/>
            </w:pPr>
          </w:p>
        </w:tc>
        <w:tc>
          <w:tcPr>
            <w:tcW w:w="1365" w:type="dxa"/>
          </w:tcPr>
          <w:p w14:paraId="742504E9" w14:textId="77777777" w:rsidR="00CF2BDF" w:rsidRPr="003C2B3F" w:rsidRDefault="00CF2BDF">
            <w:pPr>
              <w:pStyle w:val="Tabletext"/>
            </w:pPr>
          </w:p>
        </w:tc>
        <w:tc>
          <w:tcPr>
            <w:tcW w:w="2537" w:type="dxa"/>
          </w:tcPr>
          <w:p w14:paraId="4B3A510F" w14:textId="77777777" w:rsidR="00CF2BDF" w:rsidRPr="003C2B3F" w:rsidRDefault="00CF2BDF">
            <w:pPr>
              <w:pStyle w:val="Tabletext"/>
            </w:pPr>
          </w:p>
        </w:tc>
        <w:tc>
          <w:tcPr>
            <w:tcW w:w="3236" w:type="dxa"/>
          </w:tcPr>
          <w:p w14:paraId="17449461" w14:textId="77777777" w:rsidR="00CF2BDF" w:rsidRPr="003C2B3F" w:rsidRDefault="00CF2BDF">
            <w:pPr>
              <w:pStyle w:val="Tabletext"/>
            </w:pPr>
          </w:p>
        </w:tc>
      </w:tr>
      <w:tr w:rsidR="00CF2BDF" w:rsidRPr="00916430" w14:paraId="47F41E9B" w14:textId="77777777" w:rsidTr="00611DA3">
        <w:trPr>
          <w:trHeight w:val="24"/>
        </w:trPr>
        <w:tc>
          <w:tcPr>
            <w:tcW w:w="976" w:type="dxa"/>
          </w:tcPr>
          <w:p w14:paraId="50B2626B" w14:textId="77777777" w:rsidR="00CF2BDF" w:rsidRPr="003C2B3F" w:rsidRDefault="00CF2BDF">
            <w:pPr>
              <w:pStyle w:val="Tabletext"/>
            </w:pPr>
          </w:p>
        </w:tc>
        <w:tc>
          <w:tcPr>
            <w:tcW w:w="1973" w:type="dxa"/>
          </w:tcPr>
          <w:p w14:paraId="6676912A" w14:textId="77777777" w:rsidR="00CF2BDF" w:rsidRPr="003C2B3F" w:rsidRDefault="00CF2BDF">
            <w:pPr>
              <w:pStyle w:val="Tabletext"/>
            </w:pPr>
          </w:p>
        </w:tc>
        <w:tc>
          <w:tcPr>
            <w:tcW w:w="4934" w:type="dxa"/>
          </w:tcPr>
          <w:p w14:paraId="6DABE07B" w14:textId="77777777" w:rsidR="00CF2BDF" w:rsidRPr="003C2B3F" w:rsidRDefault="00CF2BDF">
            <w:pPr>
              <w:pStyle w:val="Tabletext"/>
            </w:pPr>
          </w:p>
        </w:tc>
        <w:tc>
          <w:tcPr>
            <w:tcW w:w="1365" w:type="dxa"/>
          </w:tcPr>
          <w:p w14:paraId="75CFC1EC" w14:textId="77777777" w:rsidR="00CF2BDF" w:rsidRPr="003C2B3F" w:rsidRDefault="00CF2BDF">
            <w:pPr>
              <w:pStyle w:val="Tabletext"/>
            </w:pPr>
          </w:p>
        </w:tc>
        <w:tc>
          <w:tcPr>
            <w:tcW w:w="2537" w:type="dxa"/>
          </w:tcPr>
          <w:p w14:paraId="3E4F62A9" w14:textId="77777777" w:rsidR="00CF2BDF" w:rsidRPr="003C2B3F" w:rsidRDefault="00CF2BDF">
            <w:pPr>
              <w:pStyle w:val="Tabletext"/>
            </w:pPr>
          </w:p>
        </w:tc>
        <w:tc>
          <w:tcPr>
            <w:tcW w:w="3236" w:type="dxa"/>
          </w:tcPr>
          <w:p w14:paraId="0688C4D7" w14:textId="77777777" w:rsidR="00CF2BDF" w:rsidRPr="003C2B3F" w:rsidRDefault="00CF2BDF">
            <w:pPr>
              <w:pStyle w:val="Tabletext"/>
            </w:pPr>
          </w:p>
        </w:tc>
      </w:tr>
      <w:tr w:rsidR="00CF2BDF" w:rsidRPr="00916430" w14:paraId="71BC0792" w14:textId="77777777" w:rsidTr="00611DA3">
        <w:trPr>
          <w:trHeight w:val="24"/>
        </w:trPr>
        <w:tc>
          <w:tcPr>
            <w:tcW w:w="976" w:type="dxa"/>
          </w:tcPr>
          <w:p w14:paraId="7B470A7B" w14:textId="77777777" w:rsidR="00CF2BDF" w:rsidRPr="003C2B3F" w:rsidRDefault="00CF2BDF">
            <w:pPr>
              <w:pStyle w:val="Tabletext"/>
            </w:pPr>
          </w:p>
        </w:tc>
        <w:tc>
          <w:tcPr>
            <w:tcW w:w="1973" w:type="dxa"/>
          </w:tcPr>
          <w:p w14:paraId="6F69F948" w14:textId="77777777" w:rsidR="00CF2BDF" w:rsidRPr="003C2B3F" w:rsidRDefault="00CF2BDF">
            <w:pPr>
              <w:pStyle w:val="Tabletext"/>
            </w:pPr>
          </w:p>
        </w:tc>
        <w:tc>
          <w:tcPr>
            <w:tcW w:w="4934" w:type="dxa"/>
          </w:tcPr>
          <w:p w14:paraId="4F8D2EE0" w14:textId="77777777" w:rsidR="00CF2BDF" w:rsidRPr="003C2B3F" w:rsidRDefault="00CF2BDF">
            <w:pPr>
              <w:pStyle w:val="Tabletext"/>
            </w:pPr>
          </w:p>
        </w:tc>
        <w:tc>
          <w:tcPr>
            <w:tcW w:w="1365" w:type="dxa"/>
          </w:tcPr>
          <w:p w14:paraId="764C1A9E" w14:textId="77777777" w:rsidR="00CF2BDF" w:rsidRPr="003C2B3F" w:rsidRDefault="00CF2BDF">
            <w:pPr>
              <w:pStyle w:val="Tabletext"/>
            </w:pPr>
          </w:p>
        </w:tc>
        <w:tc>
          <w:tcPr>
            <w:tcW w:w="2537" w:type="dxa"/>
          </w:tcPr>
          <w:p w14:paraId="60A61808" w14:textId="77777777" w:rsidR="00CF2BDF" w:rsidRPr="003C2B3F" w:rsidRDefault="00CF2BDF">
            <w:pPr>
              <w:pStyle w:val="Tabletext"/>
            </w:pPr>
          </w:p>
        </w:tc>
        <w:tc>
          <w:tcPr>
            <w:tcW w:w="3236" w:type="dxa"/>
          </w:tcPr>
          <w:p w14:paraId="5EF4D5D4" w14:textId="77777777" w:rsidR="00CF2BDF" w:rsidRPr="003C2B3F" w:rsidRDefault="00CF2BDF">
            <w:pPr>
              <w:pStyle w:val="Tabletext"/>
            </w:pPr>
          </w:p>
        </w:tc>
      </w:tr>
      <w:tr w:rsidR="00CF2BDF" w:rsidRPr="00916430" w14:paraId="2E85955C" w14:textId="77777777" w:rsidTr="00611DA3">
        <w:trPr>
          <w:trHeight w:val="24"/>
        </w:trPr>
        <w:tc>
          <w:tcPr>
            <w:tcW w:w="976" w:type="dxa"/>
          </w:tcPr>
          <w:p w14:paraId="557B58E9" w14:textId="77777777" w:rsidR="00CF2BDF" w:rsidRPr="003C2B3F" w:rsidRDefault="00CF2BDF">
            <w:pPr>
              <w:pStyle w:val="Tabletext"/>
            </w:pPr>
          </w:p>
        </w:tc>
        <w:tc>
          <w:tcPr>
            <w:tcW w:w="1973" w:type="dxa"/>
          </w:tcPr>
          <w:p w14:paraId="780EB9A2" w14:textId="77777777" w:rsidR="00CF2BDF" w:rsidRPr="003C2B3F" w:rsidRDefault="00CF2BDF">
            <w:pPr>
              <w:pStyle w:val="Tabletext"/>
            </w:pPr>
          </w:p>
        </w:tc>
        <w:tc>
          <w:tcPr>
            <w:tcW w:w="4934" w:type="dxa"/>
          </w:tcPr>
          <w:p w14:paraId="67F477A2" w14:textId="77777777" w:rsidR="00CF2BDF" w:rsidRPr="003C2B3F" w:rsidRDefault="00CF2BDF">
            <w:pPr>
              <w:pStyle w:val="Tabletext"/>
            </w:pPr>
          </w:p>
        </w:tc>
        <w:tc>
          <w:tcPr>
            <w:tcW w:w="1365" w:type="dxa"/>
          </w:tcPr>
          <w:p w14:paraId="289E5E64" w14:textId="77777777" w:rsidR="00CF2BDF" w:rsidRPr="003C2B3F" w:rsidRDefault="00CF2BDF">
            <w:pPr>
              <w:pStyle w:val="Tabletext"/>
            </w:pPr>
          </w:p>
        </w:tc>
        <w:tc>
          <w:tcPr>
            <w:tcW w:w="2537" w:type="dxa"/>
          </w:tcPr>
          <w:p w14:paraId="5E97E251" w14:textId="77777777" w:rsidR="00CF2BDF" w:rsidRPr="003C2B3F" w:rsidRDefault="00CF2BDF">
            <w:pPr>
              <w:pStyle w:val="Tabletext"/>
            </w:pPr>
          </w:p>
        </w:tc>
        <w:tc>
          <w:tcPr>
            <w:tcW w:w="3236" w:type="dxa"/>
          </w:tcPr>
          <w:p w14:paraId="03D21BEA" w14:textId="77777777" w:rsidR="00CF2BDF" w:rsidRPr="003C2B3F" w:rsidRDefault="00CF2BDF">
            <w:pPr>
              <w:pStyle w:val="Tabletext"/>
            </w:pPr>
          </w:p>
        </w:tc>
      </w:tr>
      <w:tr w:rsidR="00CF2BDF" w:rsidRPr="00916430" w14:paraId="51F06DA8" w14:textId="77777777" w:rsidTr="00611DA3">
        <w:trPr>
          <w:trHeight w:val="24"/>
        </w:trPr>
        <w:tc>
          <w:tcPr>
            <w:tcW w:w="976" w:type="dxa"/>
          </w:tcPr>
          <w:p w14:paraId="55BFAA7C" w14:textId="77777777" w:rsidR="00CF2BDF" w:rsidRPr="003C2B3F" w:rsidRDefault="00CF2BDF">
            <w:pPr>
              <w:pStyle w:val="Tabletext"/>
            </w:pPr>
          </w:p>
        </w:tc>
        <w:tc>
          <w:tcPr>
            <w:tcW w:w="1973" w:type="dxa"/>
          </w:tcPr>
          <w:p w14:paraId="34FC3C80" w14:textId="77777777" w:rsidR="00CF2BDF" w:rsidRPr="003C2B3F" w:rsidRDefault="00CF2BDF">
            <w:pPr>
              <w:pStyle w:val="Tabletext"/>
            </w:pPr>
          </w:p>
        </w:tc>
        <w:tc>
          <w:tcPr>
            <w:tcW w:w="4934" w:type="dxa"/>
          </w:tcPr>
          <w:p w14:paraId="4BA9D217" w14:textId="77777777" w:rsidR="00CF2BDF" w:rsidRPr="003C2B3F" w:rsidRDefault="00CF2BDF">
            <w:pPr>
              <w:pStyle w:val="Tabletext"/>
            </w:pPr>
          </w:p>
        </w:tc>
        <w:tc>
          <w:tcPr>
            <w:tcW w:w="1365" w:type="dxa"/>
          </w:tcPr>
          <w:p w14:paraId="4CEDA328" w14:textId="77777777" w:rsidR="00CF2BDF" w:rsidRPr="003C2B3F" w:rsidRDefault="00CF2BDF">
            <w:pPr>
              <w:pStyle w:val="Tabletext"/>
            </w:pPr>
          </w:p>
        </w:tc>
        <w:tc>
          <w:tcPr>
            <w:tcW w:w="2537" w:type="dxa"/>
          </w:tcPr>
          <w:p w14:paraId="53991776" w14:textId="77777777" w:rsidR="00CF2BDF" w:rsidRPr="003C2B3F" w:rsidRDefault="00CF2BDF">
            <w:pPr>
              <w:pStyle w:val="Tabletext"/>
            </w:pPr>
          </w:p>
        </w:tc>
        <w:tc>
          <w:tcPr>
            <w:tcW w:w="3236" w:type="dxa"/>
          </w:tcPr>
          <w:p w14:paraId="3325F338" w14:textId="77777777" w:rsidR="00CF2BDF" w:rsidRPr="003C2B3F" w:rsidRDefault="00CF2BDF">
            <w:pPr>
              <w:pStyle w:val="Tabletext"/>
            </w:pPr>
          </w:p>
        </w:tc>
      </w:tr>
      <w:tr w:rsidR="00CF2BDF" w:rsidRPr="00916430" w14:paraId="590A8168" w14:textId="77777777" w:rsidTr="00611DA3">
        <w:trPr>
          <w:trHeight w:val="24"/>
        </w:trPr>
        <w:tc>
          <w:tcPr>
            <w:tcW w:w="976" w:type="dxa"/>
          </w:tcPr>
          <w:p w14:paraId="0FAB965C" w14:textId="77777777" w:rsidR="00CF2BDF" w:rsidRPr="003C2B3F" w:rsidRDefault="00CF2BDF">
            <w:pPr>
              <w:pStyle w:val="Tabletext"/>
            </w:pPr>
          </w:p>
        </w:tc>
        <w:tc>
          <w:tcPr>
            <w:tcW w:w="1973" w:type="dxa"/>
          </w:tcPr>
          <w:p w14:paraId="44B3F01C" w14:textId="77777777" w:rsidR="00CF2BDF" w:rsidRPr="003C2B3F" w:rsidRDefault="00CF2BDF">
            <w:pPr>
              <w:pStyle w:val="Tabletext"/>
            </w:pPr>
          </w:p>
        </w:tc>
        <w:tc>
          <w:tcPr>
            <w:tcW w:w="4934" w:type="dxa"/>
          </w:tcPr>
          <w:p w14:paraId="460F2DD9" w14:textId="77777777" w:rsidR="00CF2BDF" w:rsidRPr="003C2B3F" w:rsidRDefault="00CF2BDF">
            <w:pPr>
              <w:pStyle w:val="Tabletext"/>
            </w:pPr>
          </w:p>
        </w:tc>
        <w:tc>
          <w:tcPr>
            <w:tcW w:w="1365" w:type="dxa"/>
          </w:tcPr>
          <w:p w14:paraId="4F5EC934" w14:textId="77777777" w:rsidR="00CF2BDF" w:rsidRPr="003C2B3F" w:rsidRDefault="00CF2BDF">
            <w:pPr>
              <w:pStyle w:val="Tabletext"/>
            </w:pPr>
          </w:p>
        </w:tc>
        <w:tc>
          <w:tcPr>
            <w:tcW w:w="2537" w:type="dxa"/>
          </w:tcPr>
          <w:p w14:paraId="0259B4E6" w14:textId="77777777" w:rsidR="00CF2BDF" w:rsidRPr="003C2B3F" w:rsidRDefault="00CF2BDF">
            <w:pPr>
              <w:pStyle w:val="Tabletext"/>
            </w:pPr>
          </w:p>
        </w:tc>
        <w:tc>
          <w:tcPr>
            <w:tcW w:w="3236" w:type="dxa"/>
          </w:tcPr>
          <w:p w14:paraId="467D8956" w14:textId="77777777" w:rsidR="00CF2BDF" w:rsidRPr="003C2B3F" w:rsidRDefault="00CF2BDF">
            <w:pPr>
              <w:pStyle w:val="Tabletext"/>
            </w:pPr>
          </w:p>
        </w:tc>
      </w:tr>
      <w:tr w:rsidR="00CF2BDF" w:rsidRPr="00916430" w14:paraId="384ADD7D" w14:textId="77777777" w:rsidTr="00611DA3">
        <w:trPr>
          <w:trHeight w:val="24"/>
        </w:trPr>
        <w:tc>
          <w:tcPr>
            <w:tcW w:w="976" w:type="dxa"/>
          </w:tcPr>
          <w:p w14:paraId="03136979" w14:textId="77777777" w:rsidR="00CF2BDF" w:rsidRPr="003C2B3F" w:rsidRDefault="00CF2BDF">
            <w:pPr>
              <w:pStyle w:val="Tabletext"/>
            </w:pPr>
          </w:p>
        </w:tc>
        <w:tc>
          <w:tcPr>
            <w:tcW w:w="1973" w:type="dxa"/>
          </w:tcPr>
          <w:p w14:paraId="1AC1EFA5" w14:textId="77777777" w:rsidR="00CF2BDF" w:rsidRPr="003C2B3F" w:rsidRDefault="00CF2BDF">
            <w:pPr>
              <w:pStyle w:val="Tabletext"/>
            </w:pPr>
          </w:p>
        </w:tc>
        <w:tc>
          <w:tcPr>
            <w:tcW w:w="4934" w:type="dxa"/>
          </w:tcPr>
          <w:p w14:paraId="1D1358A0" w14:textId="77777777" w:rsidR="00CF2BDF" w:rsidRPr="003C2B3F" w:rsidRDefault="00CF2BDF">
            <w:pPr>
              <w:pStyle w:val="Tabletext"/>
            </w:pPr>
          </w:p>
        </w:tc>
        <w:tc>
          <w:tcPr>
            <w:tcW w:w="1365" w:type="dxa"/>
          </w:tcPr>
          <w:p w14:paraId="0A3BA7C7" w14:textId="77777777" w:rsidR="00CF2BDF" w:rsidRPr="003C2B3F" w:rsidRDefault="00CF2BDF">
            <w:pPr>
              <w:pStyle w:val="Tabletext"/>
            </w:pPr>
          </w:p>
        </w:tc>
        <w:tc>
          <w:tcPr>
            <w:tcW w:w="2537" w:type="dxa"/>
          </w:tcPr>
          <w:p w14:paraId="2DA032DE" w14:textId="77777777" w:rsidR="00CF2BDF" w:rsidRPr="003C2B3F" w:rsidRDefault="00CF2BDF">
            <w:pPr>
              <w:pStyle w:val="Tabletext"/>
            </w:pPr>
          </w:p>
        </w:tc>
        <w:tc>
          <w:tcPr>
            <w:tcW w:w="3236" w:type="dxa"/>
          </w:tcPr>
          <w:p w14:paraId="75CC439D" w14:textId="77777777" w:rsidR="00CF2BDF" w:rsidRPr="003C2B3F" w:rsidRDefault="00CF2BDF">
            <w:pPr>
              <w:pStyle w:val="Tabletext"/>
            </w:pPr>
          </w:p>
        </w:tc>
      </w:tr>
      <w:tr w:rsidR="00CF2BDF" w:rsidRPr="00916430" w14:paraId="6AB6839A" w14:textId="77777777" w:rsidTr="00611DA3">
        <w:trPr>
          <w:trHeight w:val="24"/>
        </w:trPr>
        <w:tc>
          <w:tcPr>
            <w:tcW w:w="976" w:type="dxa"/>
          </w:tcPr>
          <w:p w14:paraId="2B1FDD34" w14:textId="77777777" w:rsidR="00CF2BDF" w:rsidRPr="003C2B3F" w:rsidRDefault="00CF2BDF">
            <w:pPr>
              <w:pStyle w:val="Tabletext"/>
            </w:pPr>
          </w:p>
        </w:tc>
        <w:tc>
          <w:tcPr>
            <w:tcW w:w="1973" w:type="dxa"/>
          </w:tcPr>
          <w:p w14:paraId="0075D0BD" w14:textId="77777777" w:rsidR="00CF2BDF" w:rsidRPr="003C2B3F" w:rsidRDefault="00CF2BDF">
            <w:pPr>
              <w:pStyle w:val="Tabletext"/>
            </w:pPr>
          </w:p>
        </w:tc>
        <w:tc>
          <w:tcPr>
            <w:tcW w:w="4934" w:type="dxa"/>
          </w:tcPr>
          <w:p w14:paraId="42D582A8" w14:textId="77777777" w:rsidR="00CF2BDF" w:rsidRPr="003C2B3F" w:rsidRDefault="00CF2BDF">
            <w:pPr>
              <w:pStyle w:val="Tabletext"/>
            </w:pPr>
          </w:p>
        </w:tc>
        <w:tc>
          <w:tcPr>
            <w:tcW w:w="1365" w:type="dxa"/>
          </w:tcPr>
          <w:p w14:paraId="14023004" w14:textId="77777777" w:rsidR="00CF2BDF" w:rsidRPr="003C2B3F" w:rsidRDefault="00CF2BDF">
            <w:pPr>
              <w:pStyle w:val="Tabletext"/>
            </w:pPr>
          </w:p>
        </w:tc>
        <w:tc>
          <w:tcPr>
            <w:tcW w:w="2537" w:type="dxa"/>
          </w:tcPr>
          <w:p w14:paraId="32F8C53F" w14:textId="77777777" w:rsidR="00CF2BDF" w:rsidRPr="003C2B3F" w:rsidRDefault="00CF2BDF">
            <w:pPr>
              <w:pStyle w:val="Tabletext"/>
            </w:pPr>
          </w:p>
        </w:tc>
        <w:tc>
          <w:tcPr>
            <w:tcW w:w="3236" w:type="dxa"/>
          </w:tcPr>
          <w:p w14:paraId="0CB3D9C8" w14:textId="77777777" w:rsidR="00CF2BDF" w:rsidRPr="003C2B3F" w:rsidRDefault="00CF2BDF">
            <w:pPr>
              <w:pStyle w:val="Tabletext"/>
            </w:pPr>
          </w:p>
        </w:tc>
      </w:tr>
      <w:tr w:rsidR="00CF2BDF" w:rsidRPr="00916430" w14:paraId="0698F00D" w14:textId="77777777" w:rsidTr="00611DA3">
        <w:trPr>
          <w:trHeight w:val="24"/>
        </w:trPr>
        <w:tc>
          <w:tcPr>
            <w:tcW w:w="976" w:type="dxa"/>
          </w:tcPr>
          <w:p w14:paraId="76E3A2C1" w14:textId="77777777" w:rsidR="00CF2BDF" w:rsidRPr="003C2B3F" w:rsidRDefault="00CF2BDF">
            <w:pPr>
              <w:pStyle w:val="Tabletext"/>
            </w:pPr>
          </w:p>
        </w:tc>
        <w:tc>
          <w:tcPr>
            <w:tcW w:w="1973" w:type="dxa"/>
          </w:tcPr>
          <w:p w14:paraId="15E7B0F7" w14:textId="77777777" w:rsidR="00CF2BDF" w:rsidRPr="003C2B3F" w:rsidRDefault="00CF2BDF">
            <w:pPr>
              <w:pStyle w:val="Tabletext"/>
            </w:pPr>
          </w:p>
        </w:tc>
        <w:tc>
          <w:tcPr>
            <w:tcW w:w="4934" w:type="dxa"/>
          </w:tcPr>
          <w:p w14:paraId="747CA81A" w14:textId="77777777" w:rsidR="00CF2BDF" w:rsidRPr="003C2B3F" w:rsidRDefault="00CF2BDF">
            <w:pPr>
              <w:pStyle w:val="Tabletext"/>
            </w:pPr>
          </w:p>
        </w:tc>
        <w:tc>
          <w:tcPr>
            <w:tcW w:w="1365" w:type="dxa"/>
          </w:tcPr>
          <w:p w14:paraId="6D49EC5F" w14:textId="77777777" w:rsidR="00CF2BDF" w:rsidRPr="003C2B3F" w:rsidRDefault="00CF2BDF">
            <w:pPr>
              <w:pStyle w:val="Tabletext"/>
            </w:pPr>
          </w:p>
        </w:tc>
        <w:tc>
          <w:tcPr>
            <w:tcW w:w="2537" w:type="dxa"/>
          </w:tcPr>
          <w:p w14:paraId="47FDED53" w14:textId="77777777" w:rsidR="00CF2BDF" w:rsidRPr="003C2B3F" w:rsidRDefault="00CF2BDF">
            <w:pPr>
              <w:pStyle w:val="Tabletext"/>
            </w:pPr>
          </w:p>
        </w:tc>
        <w:tc>
          <w:tcPr>
            <w:tcW w:w="3236" w:type="dxa"/>
          </w:tcPr>
          <w:p w14:paraId="738669E2" w14:textId="77777777" w:rsidR="00CF2BDF" w:rsidRPr="003C2B3F" w:rsidRDefault="00CF2BDF">
            <w:pPr>
              <w:pStyle w:val="Tabletext"/>
            </w:pPr>
          </w:p>
        </w:tc>
      </w:tr>
    </w:tbl>
    <w:p w14:paraId="0BF5343A" w14:textId="77777777" w:rsidR="002307A6" w:rsidRDefault="002307A6" w:rsidP="002307A6"/>
    <w:p w14:paraId="0E9B08BA" w14:textId="77777777" w:rsidR="002307A6" w:rsidRPr="002307A6" w:rsidRDefault="002307A6" w:rsidP="002307A6"/>
    <w:p w14:paraId="47A8D32B" w14:textId="77777777" w:rsidR="007A0A55" w:rsidRDefault="007A0A55" w:rsidP="007A0A55">
      <w:pPr>
        <w:rPr>
          <w:rStyle w:val="Strong"/>
        </w:rPr>
        <w:sectPr w:rsidR="007A0A55" w:rsidSect="007059D9">
          <w:headerReference w:type="even" r:id="rId22"/>
          <w:headerReference w:type="default" r:id="rId23"/>
          <w:footerReference w:type="default" r:id="rId24"/>
          <w:headerReference w:type="first" r:id="rId25"/>
          <w:pgSz w:w="16838" w:h="11906" w:orient="landscape" w:code="9"/>
          <w:pgMar w:top="1247" w:right="820" w:bottom="1247" w:left="1418" w:header="709" w:footer="709" w:gutter="0"/>
          <w:cols w:space="708"/>
          <w:docGrid w:linePitch="360"/>
        </w:sectPr>
      </w:pPr>
    </w:p>
    <w:p w14:paraId="32BA002C" w14:textId="77777777" w:rsidR="007A0A55" w:rsidRDefault="007A0A55" w:rsidP="002D4956">
      <w:pPr>
        <w:pStyle w:val="Caption"/>
        <w:rPr>
          <w:rStyle w:val="Strong"/>
          <w:b/>
          <w:bCs w:val="0"/>
        </w:rPr>
      </w:pPr>
      <w:r w:rsidRPr="002D4956">
        <w:rPr>
          <w:rStyle w:val="Strong"/>
          <w:b/>
          <w:bCs w:val="0"/>
        </w:rPr>
        <w:lastRenderedPageBreak/>
        <w:t>Form A21 – HOTC audit</w:t>
      </w:r>
      <w:bookmarkEnd w:id="156"/>
      <w:r w:rsidRPr="002D4956">
        <w:rPr>
          <w:rStyle w:val="Strong"/>
          <w:b/>
          <w:bCs w:val="0"/>
        </w:rPr>
        <w:t xml:space="preserve"> report</w:t>
      </w:r>
    </w:p>
    <w:p w14:paraId="52700BBF" w14:textId="77777777" w:rsidR="00286650" w:rsidRPr="003C2B3F" w:rsidRDefault="00286650" w:rsidP="00286650">
      <w:pPr>
        <w:rPr>
          <w:rStyle w:val="bold"/>
        </w:rPr>
      </w:pPr>
      <w:r w:rsidRPr="003C2B3F">
        <w:rPr>
          <w:rStyle w:val="bold"/>
        </w:rPr>
        <w:t>Details</w:t>
      </w:r>
    </w:p>
    <w:p w14:paraId="2F7F6DE3" w14:textId="260D7F4E" w:rsidR="00286650" w:rsidRDefault="00286650" w:rsidP="00286650">
      <w:r>
        <w:t xml:space="preserve">Date of audit: </w:t>
      </w:r>
    </w:p>
    <w:p w14:paraId="46A76C97" w14:textId="18CA4514" w:rsidR="00286650" w:rsidRPr="003C2B3F" w:rsidRDefault="00286650" w:rsidP="00286650">
      <w:r>
        <w:t>Audit period</w:t>
      </w:r>
      <w:r w:rsidR="009C7F8A">
        <w:t xml:space="preserve"> - </w:t>
      </w:r>
      <w:r>
        <w:t>From:</w:t>
      </w:r>
      <w:r>
        <w:tab/>
      </w:r>
      <w:r>
        <w:tab/>
      </w:r>
      <w:r>
        <w:tab/>
        <w:t>To:</w:t>
      </w:r>
    </w:p>
    <w:p w14:paraId="1FFDAF81" w14:textId="77777777" w:rsidR="00286650" w:rsidRPr="003C2B3F" w:rsidRDefault="00286650" w:rsidP="00286650">
      <w:r>
        <w:t>Conducted by</w:t>
      </w:r>
      <w:r w:rsidRPr="003C2B3F">
        <w:t>:</w:t>
      </w:r>
    </w:p>
    <w:tbl>
      <w:tblPr>
        <w:tblStyle w:val="SD-MOStable"/>
        <w:tblW w:w="9638" w:type="dxa"/>
        <w:tblInd w:w="-5" w:type="dxa"/>
        <w:tblLook w:val="0620" w:firstRow="1" w:lastRow="0" w:firstColumn="0" w:lastColumn="0" w:noHBand="1" w:noVBand="1"/>
      </w:tblPr>
      <w:tblGrid>
        <w:gridCol w:w="3212"/>
        <w:gridCol w:w="4726"/>
        <w:gridCol w:w="1700"/>
      </w:tblGrid>
      <w:tr w:rsidR="00286650" w14:paraId="060BB8C7" w14:textId="77777777">
        <w:trPr>
          <w:cnfStyle w:val="100000000000" w:firstRow="1" w:lastRow="0" w:firstColumn="0" w:lastColumn="0" w:oddVBand="0" w:evenVBand="0" w:oddHBand="0" w:evenHBand="0" w:firstRowFirstColumn="0" w:firstRowLastColumn="0" w:lastRowFirstColumn="0" w:lastRowLastColumn="0"/>
        </w:trPr>
        <w:tc>
          <w:tcPr>
            <w:tcW w:w="3212" w:type="dxa"/>
          </w:tcPr>
          <w:p w14:paraId="6242A8C0" w14:textId="77777777" w:rsidR="00286650" w:rsidRPr="00DB6B68" w:rsidRDefault="00286650">
            <w:r w:rsidRPr="00DB6B68">
              <w:t>Item</w:t>
            </w:r>
          </w:p>
        </w:tc>
        <w:tc>
          <w:tcPr>
            <w:tcW w:w="4726" w:type="dxa"/>
          </w:tcPr>
          <w:p w14:paraId="3250B321" w14:textId="77777777" w:rsidR="00286650" w:rsidRPr="00DB6B68" w:rsidRDefault="00286650">
            <w:r w:rsidRPr="00DB6B68">
              <w:t>Comments</w:t>
            </w:r>
          </w:p>
        </w:tc>
        <w:tc>
          <w:tcPr>
            <w:tcW w:w="1700" w:type="dxa"/>
          </w:tcPr>
          <w:p w14:paraId="5CF4C99C" w14:textId="77777777" w:rsidR="00286650" w:rsidRDefault="00286650">
            <w:pPr>
              <w:rPr>
                <w:b w:val="0"/>
              </w:rPr>
            </w:pPr>
            <w:r w:rsidRPr="00DB6B68">
              <w:t>Compliant</w:t>
            </w:r>
          </w:p>
          <w:p w14:paraId="35E75098" w14:textId="77777777" w:rsidR="00286650" w:rsidRPr="00DB6B68" w:rsidRDefault="00286650">
            <w:r>
              <w:t>Yes / No</w:t>
            </w:r>
          </w:p>
        </w:tc>
      </w:tr>
      <w:tr w:rsidR="00286650" w14:paraId="00338C08" w14:textId="77777777">
        <w:tc>
          <w:tcPr>
            <w:tcW w:w="3212" w:type="dxa"/>
          </w:tcPr>
          <w:p w14:paraId="0ABC70CE" w14:textId="77777777" w:rsidR="00286650" w:rsidRPr="00DB6B68" w:rsidRDefault="00286650">
            <w:r w:rsidRPr="00DB6B68">
              <w:t>Legislative compliance</w:t>
            </w:r>
          </w:p>
        </w:tc>
        <w:tc>
          <w:tcPr>
            <w:tcW w:w="4726" w:type="dxa"/>
          </w:tcPr>
          <w:p w14:paraId="7A403F63" w14:textId="77777777" w:rsidR="00286650" w:rsidRPr="00DB6B68" w:rsidRDefault="00286650"/>
        </w:tc>
        <w:tc>
          <w:tcPr>
            <w:tcW w:w="1700" w:type="dxa"/>
          </w:tcPr>
          <w:p w14:paraId="0DCCADC8" w14:textId="77777777" w:rsidR="00286650" w:rsidRPr="00DB6B68" w:rsidRDefault="00286650"/>
        </w:tc>
      </w:tr>
      <w:tr w:rsidR="00286650" w14:paraId="4E29FA92" w14:textId="77777777">
        <w:tc>
          <w:tcPr>
            <w:tcW w:w="3212" w:type="dxa"/>
          </w:tcPr>
          <w:p w14:paraId="548FAF20" w14:textId="77777777" w:rsidR="00286650" w:rsidRPr="00DB6B68" w:rsidRDefault="00286650">
            <w:r w:rsidRPr="00DB6B68">
              <w:t>Exposition/operations manual compliance</w:t>
            </w:r>
          </w:p>
        </w:tc>
        <w:tc>
          <w:tcPr>
            <w:tcW w:w="4726" w:type="dxa"/>
          </w:tcPr>
          <w:p w14:paraId="273E3C83" w14:textId="77777777" w:rsidR="00286650" w:rsidRPr="00DB6B68" w:rsidRDefault="00286650"/>
        </w:tc>
        <w:tc>
          <w:tcPr>
            <w:tcW w:w="1700" w:type="dxa"/>
          </w:tcPr>
          <w:p w14:paraId="19A4464F" w14:textId="77777777" w:rsidR="00286650" w:rsidRPr="00DB6B68" w:rsidRDefault="00286650"/>
        </w:tc>
      </w:tr>
      <w:tr w:rsidR="00286650" w14:paraId="7BACF23E" w14:textId="77777777">
        <w:tc>
          <w:tcPr>
            <w:tcW w:w="3212" w:type="dxa"/>
          </w:tcPr>
          <w:p w14:paraId="3B7EA3E2" w14:textId="77777777" w:rsidR="00286650" w:rsidRPr="00DB6B68" w:rsidRDefault="00286650">
            <w:r w:rsidRPr="00DB6B68">
              <w:t>Pilot training and checking records</w:t>
            </w:r>
          </w:p>
        </w:tc>
        <w:tc>
          <w:tcPr>
            <w:tcW w:w="4726" w:type="dxa"/>
          </w:tcPr>
          <w:p w14:paraId="0461DDB6" w14:textId="77777777" w:rsidR="00286650" w:rsidRPr="00DB6B68" w:rsidRDefault="00286650"/>
        </w:tc>
        <w:tc>
          <w:tcPr>
            <w:tcW w:w="1700" w:type="dxa"/>
          </w:tcPr>
          <w:p w14:paraId="398342F8" w14:textId="77777777" w:rsidR="00286650" w:rsidRPr="00DB6B68" w:rsidRDefault="00286650"/>
        </w:tc>
      </w:tr>
    </w:tbl>
    <w:p w14:paraId="34D61FAC" w14:textId="77777777" w:rsidR="00286650" w:rsidRDefault="00286650" w:rsidP="00286650"/>
    <w:tbl>
      <w:tblPr>
        <w:tblStyle w:val="SD-MOStable"/>
        <w:tblW w:w="9638" w:type="dxa"/>
        <w:tblInd w:w="-5" w:type="dxa"/>
        <w:tblLook w:val="0620" w:firstRow="1" w:lastRow="0" w:firstColumn="0" w:lastColumn="0" w:noHBand="1" w:noVBand="1"/>
      </w:tblPr>
      <w:tblGrid>
        <w:gridCol w:w="3212"/>
        <w:gridCol w:w="4726"/>
        <w:gridCol w:w="1700"/>
      </w:tblGrid>
      <w:tr w:rsidR="00286650" w14:paraId="3BD19B3B" w14:textId="77777777">
        <w:trPr>
          <w:cnfStyle w:val="100000000000" w:firstRow="1" w:lastRow="0" w:firstColumn="0" w:lastColumn="0" w:oddVBand="0" w:evenVBand="0" w:oddHBand="0" w:evenHBand="0" w:firstRowFirstColumn="0" w:firstRowLastColumn="0" w:lastRowFirstColumn="0" w:lastRowLastColumn="0"/>
        </w:trPr>
        <w:tc>
          <w:tcPr>
            <w:tcW w:w="3212" w:type="dxa"/>
          </w:tcPr>
          <w:p w14:paraId="1589D9BC" w14:textId="77777777" w:rsidR="00286650" w:rsidRPr="00DB6B68" w:rsidRDefault="00286650">
            <w:r w:rsidRPr="00DB6B68">
              <w:t>Part 142 operator</w:t>
            </w:r>
          </w:p>
        </w:tc>
        <w:tc>
          <w:tcPr>
            <w:tcW w:w="4726" w:type="dxa"/>
          </w:tcPr>
          <w:p w14:paraId="6472C960" w14:textId="77777777" w:rsidR="00286650" w:rsidRPr="00DB6B68" w:rsidRDefault="00286650">
            <w:r w:rsidRPr="00DB6B68">
              <w:t>Operator name</w:t>
            </w:r>
          </w:p>
        </w:tc>
        <w:tc>
          <w:tcPr>
            <w:tcW w:w="1700" w:type="dxa"/>
          </w:tcPr>
          <w:p w14:paraId="22A45E0A" w14:textId="77777777" w:rsidR="00286650" w:rsidRDefault="00286650">
            <w:pPr>
              <w:rPr>
                <w:b w:val="0"/>
              </w:rPr>
            </w:pPr>
            <w:r w:rsidRPr="00DB6B68">
              <w:t xml:space="preserve">Compliant </w:t>
            </w:r>
          </w:p>
          <w:p w14:paraId="16B86A45" w14:textId="77777777" w:rsidR="00286650" w:rsidRPr="00DB6B68" w:rsidRDefault="00286650">
            <w:r>
              <w:t>Yes / No</w:t>
            </w:r>
          </w:p>
        </w:tc>
      </w:tr>
      <w:tr w:rsidR="00286650" w14:paraId="37FBBD60" w14:textId="77777777">
        <w:tc>
          <w:tcPr>
            <w:tcW w:w="3212" w:type="dxa"/>
          </w:tcPr>
          <w:p w14:paraId="733CE8D1" w14:textId="77777777" w:rsidR="00286650" w:rsidRPr="00DB6B68" w:rsidRDefault="00286650">
            <w:r w:rsidRPr="00DB6B68">
              <w:t>Personnel Part 61 authorisations</w:t>
            </w:r>
          </w:p>
        </w:tc>
        <w:tc>
          <w:tcPr>
            <w:tcW w:w="4726" w:type="dxa"/>
          </w:tcPr>
          <w:p w14:paraId="02BC9796" w14:textId="77777777" w:rsidR="00286650" w:rsidRPr="00DB6B68" w:rsidRDefault="00286650"/>
        </w:tc>
        <w:tc>
          <w:tcPr>
            <w:tcW w:w="1700" w:type="dxa"/>
          </w:tcPr>
          <w:p w14:paraId="180FFA23" w14:textId="77777777" w:rsidR="00286650" w:rsidRPr="00DB6B68" w:rsidRDefault="00286650"/>
        </w:tc>
      </w:tr>
      <w:tr w:rsidR="00286650" w14:paraId="70C6D15F" w14:textId="77777777">
        <w:tc>
          <w:tcPr>
            <w:tcW w:w="3212" w:type="dxa"/>
          </w:tcPr>
          <w:p w14:paraId="4F9CE03E" w14:textId="77777777" w:rsidR="00286650" w:rsidRPr="00DB6B68" w:rsidRDefault="00286650">
            <w:r w:rsidRPr="00DB6B68">
              <w:t>Exposition/operations manual receipt</w:t>
            </w:r>
          </w:p>
        </w:tc>
        <w:tc>
          <w:tcPr>
            <w:tcW w:w="4726" w:type="dxa"/>
          </w:tcPr>
          <w:p w14:paraId="50539898" w14:textId="77777777" w:rsidR="00286650" w:rsidRPr="00DB6B68" w:rsidRDefault="00286650"/>
        </w:tc>
        <w:tc>
          <w:tcPr>
            <w:tcW w:w="1700" w:type="dxa"/>
          </w:tcPr>
          <w:p w14:paraId="3211D28A" w14:textId="77777777" w:rsidR="00286650" w:rsidRPr="00DB6B68" w:rsidRDefault="00286650"/>
        </w:tc>
      </w:tr>
      <w:tr w:rsidR="00286650" w14:paraId="6C4702CF" w14:textId="77777777">
        <w:tc>
          <w:tcPr>
            <w:tcW w:w="3212" w:type="dxa"/>
          </w:tcPr>
          <w:p w14:paraId="165B102B" w14:textId="77777777" w:rsidR="00286650" w:rsidRPr="00DB6B68" w:rsidRDefault="00286650">
            <w:r w:rsidRPr="00DB6B68">
              <w:t xml:space="preserve">What, if any, improvements can </w:t>
            </w:r>
            <w:proofErr w:type="gramStart"/>
            <w:r w:rsidRPr="00DB6B68">
              <w:t>be made</w:t>
            </w:r>
            <w:proofErr w:type="gramEnd"/>
            <w:r w:rsidRPr="00DB6B68">
              <w:t>?</w:t>
            </w:r>
          </w:p>
        </w:tc>
        <w:tc>
          <w:tcPr>
            <w:tcW w:w="4726" w:type="dxa"/>
          </w:tcPr>
          <w:p w14:paraId="3E87EF67" w14:textId="77777777" w:rsidR="00286650" w:rsidRPr="00DB6B68" w:rsidRDefault="00286650"/>
        </w:tc>
        <w:tc>
          <w:tcPr>
            <w:tcW w:w="1700" w:type="dxa"/>
          </w:tcPr>
          <w:p w14:paraId="7FF81B94" w14:textId="77777777" w:rsidR="00286650" w:rsidRPr="00DB6B68" w:rsidRDefault="00286650"/>
        </w:tc>
      </w:tr>
    </w:tbl>
    <w:p w14:paraId="7B43BDC0" w14:textId="77777777" w:rsidR="00286650" w:rsidRPr="00DB6B68" w:rsidRDefault="00286650" w:rsidP="00286650">
      <w:pPr>
        <w:pStyle w:val="normalafterlisttable"/>
        <w:rPr>
          <w:rStyle w:val="bold"/>
        </w:rPr>
      </w:pPr>
      <w:r w:rsidRPr="00DB6B68">
        <w:rPr>
          <w:rStyle w:val="bold"/>
        </w:rPr>
        <w:t>HOFO acknowledgement</w:t>
      </w:r>
    </w:p>
    <w:p w14:paraId="70D36702" w14:textId="77777777" w:rsidR="00286650" w:rsidRPr="00CC5866" w:rsidRDefault="00286650" w:rsidP="00286650">
      <w:pPr>
        <w:pStyle w:val="Tabletext"/>
        <w:rPr>
          <w:rStyle w:val="bold"/>
        </w:rPr>
      </w:pPr>
      <w:r w:rsidRPr="00CC5866">
        <w:rPr>
          <w:rStyle w:val="bold"/>
        </w:rPr>
        <w:t>Action (select all that apply)</w:t>
      </w:r>
    </w:p>
    <w:p w14:paraId="7923A618" w14:textId="2BC3632E" w:rsidR="00286650" w:rsidRPr="003C2B3F" w:rsidRDefault="005368FD" w:rsidP="00286650">
      <w:sdt>
        <w:sdtPr>
          <w:id w:val="974948977"/>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rsidRPr="00916430">
        <w:t xml:space="preserve"> </w:t>
      </w:r>
      <w:r w:rsidR="00286650" w:rsidRPr="00916430">
        <w:t>No further action</w:t>
      </w:r>
      <w:r w:rsidR="00286650">
        <w:t xml:space="preserve">  </w:t>
      </w:r>
    </w:p>
    <w:p w14:paraId="67A7D5FC" w14:textId="63D7E275" w:rsidR="00286650" w:rsidRPr="003C2B3F" w:rsidRDefault="005368FD" w:rsidP="00286650">
      <w:sdt>
        <w:sdtPr>
          <w:id w:val="1378204743"/>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rsidRPr="00916430">
        <w:t xml:space="preserve"> </w:t>
      </w:r>
      <w:r w:rsidR="00286650" w:rsidRPr="00916430">
        <w:t>Discussed with CEO</w:t>
      </w:r>
      <w:r w:rsidR="00286650">
        <w:t xml:space="preserve"> </w:t>
      </w:r>
      <w:r w:rsidR="00286650" w:rsidRPr="00916430">
        <w:t xml:space="preserve"> </w:t>
      </w:r>
    </w:p>
    <w:p w14:paraId="3A127CC1" w14:textId="136DF098" w:rsidR="00286650" w:rsidRPr="003C2B3F" w:rsidRDefault="00286650" w:rsidP="009C7F8A">
      <w:pPr>
        <w:pStyle w:val="normalafterlisttable"/>
      </w:pPr>
      <w:r w:rsidRPr="00916430">
        <w:t>HOFO signature:</w:t>
      </w:r>
      <w:r w:rsidR="009C7F8A">
        <w:t xml:space="preserve"> </w:t>
      </w:r>
      <w:r w:rsidR="009C7F8A">
        <w:tab/>
      </w:r>
      <w:r w:rsidR="009C7F8A">
        <w:tab/>
      </w:r>
      <w:r w:rsidR="009C7F8A">
        <w:tab/>
      </w:r>
      <w:r w:rsidR="009C7F8A">
        <w:tab/>
      </w:r>
      <w:r w:rsidRPr="00916430">
        <w:t>Date:</w:t>
      </w:r>
      <w:r>
        <w:t xml:space="preserve"> </w:t>
      </w:r>
    </w:p>
    <w:p w14:paraId="7248BA46" w14:textId="77777777" w:rsidR="00286650" w:rsidRPr="00916430" w:rsidRDefault="00286650" w:rsidP="00286650">
      <w:r w:rsidRPr="00916430">
        <w:br w:type="page"/>
      </w:r>
    </w:p>
    <w:p w14:paraId="5E84309C" w14:textId="77777777" w:rsidR="007A0A55" w:rsidRDefault="007A0A55" w:rsidP="002D4956">
      <w:pPr>
        <w:pStyle w:val="Caption"/>
        <w:rPr>
          <w:rStyle w:val="Strong"/>
          <w:b/>
          <w:bCs w:val="0"/>
        </w:rPr>
      </w:pPr>
      <w:bookmarkStart w:id="164" w:name="_Toc139028102"/>
      <w:bookmarkStart w:id="165" w:name="_Toc131591617"/>
      <w:r w:rsidRPr="002D4956">
        <w:rPr>
          <w:rStyle w:val="Strong"/>
          <w:rFonts w:hint="eastAsia"/>
          <w:b/>
          <w:bCs w:val="0"/>
        </w:rPr>
        <w:lastRenderedPageBreak/>
        <w:t xml:space="preserve">Form AC/MT1 </w:t>
      </w:r>
      <w:r w:rsidRPr="002D4956">
        <w:rPr>
          <w:rStyle w:val="Strong"/>
          <w:b/>
          <w:bCs w:val="0"/>
        </w:rPr>
        <w:t>–</w:t>
      </w:r>
      <w:r w:rsidRPr="002D4956">
        <w:rPr>
          <w:rStyle w:val="Strong"/>
          <w:rFonts w:hint="eastAsia"/>
          <w:b/>
          <w:bCs w:val="0"/>
        </w:rPr>
        <w:t xml:space="preserve"> ACM/MTS trainer training re</w:t>
      </w:r>
      <w:r w:rsidRPr="002D4956">
        <w:rPr>
          <w:rStyle w:val="Strong"/>
          <w:b/>
          <w:bCs w:val="0"/>
        </w:rPr>
        <w:t>cord</w:t>
      </w:r>
    </w:p>
    <w:p w14:paraId="5F0CF764" w14:textId="77777777" w:rsidR="00FB6A99" w:rsidRPr="003C2B3F" w:rsidRDefault="00FB6A99" w:rsidP="00FB6A99">
      <w:pPr>
        <w:rPr>
          <w:rStyle w:val="bold"/>
        </w:rPr>
      </w:pPr>
      <w:r w:rsidRPr="003C2B3F">
        <w:rPr>
          <w:rStyle w:val="bold"/>
        </w:rPr>
        <w:t>Details</w:t>
      </w:r>
    </w:p>
    <w:p w14:paraId="0F7B9EBC" w14:textId="0C90B8C3" w:rsidR="00FB6A99" w:rsidRDefault="00FB6A99" w:rsidP="00FB6A99">
      <w:r>
        <w:t xml:space="preserve">Candidate </w:t>
      </w:r>
      <w:r w:rsidRPr="003C2B3F">
        <w:t>name:</w:t>
      </w:r>
      <w:r w:rsidRPr="003C2B3F">
        <w:tab/>
      </w:r>
      <w:r>
        <w:tab/>
      </w:r>
      <w:r>
        <w:tab/>
      </w:r>
      <w:r w:rsidR="009C7F8A">
        <w:tab/>
      </w:r>
      <w:r>
        <w:t>ARN:</w:t>
      </w:r>
    </w:p>
    <w:p w14:paraId="148538E3" w14:textId="3F2A2C10" w:rsidR="00FB6A99" w:rsidRPr="003C2B3F" w:rsidRDefault="00FB6A99" w:rsidP="00FB6A99">
      <w:r>
        <w:t>Trainer name:</w:t>
      </w:r>
      <w:r>
        <w:tab/>
      </w:r>
      <w:r>
        <w:tab/>
      </w:r>
      <w:r>
        <w:tab/>
      </w:r>
      <w:r>
        <w:tab/>
      </w:r>
      <w:r w:rsidR="009C7F8A">
        <w:tab/>
      </w:r>
      <w:r w:rsidRPr="003C2B3F">
        <w:t xml:space="preserve">Date of </w:t>
      </w:r>
      <w:r>
        <w:t>completion</w:t>
      </w:r>
      <w:r w:rsidRPr="003C2B3F">
        <w:t>:</w:t>
      </w:r>
      <w:r>
        <w:t xml:space="preserve"> </w:t>
      </w:r>
    </w:p>
    <w:tbl>
      <w:tblPr>
        <w:tblStyle w:val="SD-MOStable"/>
        <w:tblW w:w="9634" w:type="dxa"/>
        <w:tblLayout w:type="fixed"/>
        <w:tblLook w:val="0620" w:firstRow="1" w:lastRow="0" w:firstColumn="0" w:lastColumn="0" w:noHBand="1" w:noVBand="1"/>
        <w:tblCaption w:val="4B5 Instructor Induction Training – Course IT1"/>
        <w:tblDescription w:val="4B5 Instructor Induction Training – Course IT1"/>
      </w:tblPr>
      <w:tblGrid>
        <w:gridCol w:w="1841"/>
        <w:gridCol w:w="3032"/>
        <w:gridCol w:w="3344"/>
        <w:gridCol w:w="1417"/>
      </w:tblGrid>
      <w:tr w:rsidR="00FB6A99" w:rsidRPr="00DB6B68" w14:paraId="49DA017A" w14:textId="77777777">
        <w:trPr>
          <w:cnfStyle w:val="100000000000" w:firstRow="1" w:lastRow="0" w:firstColumn="0" w:lastColumn="0" w:oddVBand="0" w:evenVBand="0" w:oddHBand="0" w:evenHBand="0" w:firstRowFirstColumn="0" w:firstRowLastColumn="0" w:lastRowFirstColumn="0" w:lastRowLastColumn="0"/>
          <w:trHeight w:val="25"/>
          <w:tblHeader/>
        </w:trPr>
        <w:tc>
          <w:tcPr>
            <w:tcW w:w="1841" w:type="dxa"/>
            <w:tcBorders>
              <w:bottom w:val="single" w:sz="4" w:space="0" w:color="0080A2"/>
            </w:tcBorders>
          </w:tcPr>
          <w:p w14:paraId="55E424D8" w14:textId="77777777" w:rsidR="00FB6A99" w:rsidRPr="00DB6B68" w:rsidRDefault="00FB6A99">
            <w:r w:rsidRPr="00DB6B68">
              <w:t>Topic</w:t>
            </w:r>
          </w:p>
        </w:tc>
        <w:tc>
          <w:tcPr>
            <w:tcW w:w="3032" w:type="dxa"/>
          </w:tcPr>
          <w:p w14:paraId="2C665E24" w14:textId="77777777" w:rsidR="00FB6A99" w:rsidRPr="00DB6B68" w:rsidRDefault="00FB6A99">
            <w:r w:rsidRPr="00DB6B68">
              <w:t>Item</w:t>
            </w:r>
          </w:p>
        </w:tc>
        <w:tc>
          <w:tcPr>
            <w:tcW w:w="3344" w:type="dxa"/>
          </w:tcPr>
          <w:p w14:paraId="6E366597" w14:textId="77777777" w:rsidR="00FB6A99" w:rsidRPr="00DB6B68" w:rsidRDefault="00FB6A99">
            <w:r w:rsidRPr="00DB6B68">
              <w:t>Comments</w:t>
            </w:r>
          </w:p>
        </w:tc>
        <w:tc>
          <w:tcPr>
            <w:tcW w:w="1417" w:type="dxa"/>
          </w:tcPr>
          <w:p w14:paraId="37E43BE1" w14:textId="77777777" w:rsidR="00FB6A99" w:rsidRPr="00DB6B68" w:rsidRDefault="00FB6A99">
            <w:r w:rsidRPr="00DB6B68">
              <w:t>Complete</w:t>
            </w:r>
            <w:r w:rsidRPr="00DB6B68">
              <w:br/>
            </w:r>
            <w:r>
              <w:t>Y</w:t>
            </w:r>
            <w:r w:rsidRPr="00DB6B68">
              <w:t xml:space="preserve">es / </w:t>
            </w:r>
            <w:r>
              <w:t>N</w:t>
            </w:r>
            <w:r w:rsidRPr="00DB6B68">
              <w:t>o</w:t>
            </w:r>
          </w:p>
        </w:tc>
      </w:tr>
      <w:tr w:rsidR="00FB6A99" w:rsidRPr="00916430" w14:paraId="31FE50E6" w14:textId="77777777">
        <w:trPr>
          <w:trHeight w:val="302"/>
        </w:trPr>
        <w:tc>
          <w:tcPr>
            <w:tcW w:w="1841" w:type="dxa"/>
            <w:tcBorders>
              <w:bottom w:val="nil"/>
            </w:tcBorders>
          </w:tcPr>
          <w:p w14:paraId="4B777DE3" w14:textId="77777777" w:rsidR="00FB6A99" w:rsidRPr="00DB6B68" w:rsidRDefault="00FB6A99">
            <w:pPr>
              <w:pStyle w:val="Tabletext"/>
              <w:rPr>
                <w:rStyle w:val="bold"/>
              </w:rPr>
            </w:pPr>
            <w:r w:rsidRPr="00DB6B68">
              <w:rPr>
                <w:rStyle w:val="bold"/>
              </w:rPr>
              <w:t>Principles and methods of instruction</w:t>
            </w:r>
          </w:p>
        </w:tc>
        <w:tc>
          <w:tcPr>
            <w:tcW w:w="3032" w:type="dxa"/>
          </w:tcPr>
          <w:p w14:paraId="42253BC4" w14:textId="77777777" w:rsidR="00FB6A99" w:rsidRPr="003C2B3F" w:rsidRDefault="00FB6A99">
            <w:pPr>
              <w:pStyle w:val="Tabletext"/>
            </w:pPr>
            <w:r w:rsidRPr="00916430">
              <w:t>Effective communication techniques</w:t>
            </w:r>
          </w:p>
        </w:tc>
        <w:tc>
          <w:tcPr>
            <w:tcW w:w="3344" w:type="dxa"/>
          </w:tcPr>
          <w:p w14:paraId="2972A0ED" w14:textId="77777777" w:rsidR="00FB6A99" w:rsidRPr="00916430" w:rsidRDefault="00FB6A99">
            <w:pPr>
              <w:pStyle w:val="Tabletext"/>
            </w:pPr>
          </w:p>
        </w:tc>
        <w:tc>
          <w:tcPr>
            <w:tcW w:w="1417" w:type="dxa"/>
          </w:tcPr>
          <w:p w14:paraId="2D946BF5" w14:textId="77777777" w:rsidR="00FB6A99" w:rsidRPr="00916430" w:rsidRDefault="00FB6A99">
            <w:pPr>
              <w:pStyle w:val="Tabletext"/>
            </w:pPr>
          </w:p>
        </w:tc>
      </w:tr>
      <w:tr w:rsidR="00FB6A99" w:rsidRPr="00916430" w14:paraId="0FE22F9E" w14:textId="77777777">
        <w:trPr>
          <w:trHeight w:val="20"/>
        </w:trPr>
        <w:tc>
          <w:tcPr>
            <w:tcW w:w="1841" w:type="dxa"/>
            <w:tcBorders>
              <w:top w:val="nil"/>
              <w:bottom w:val="nil"/>
            </w:tcBorders>
          </w:tcPr>
          <w:p w14:paraId="0472588E" w14:textId="77777777" w:rsidR="00FB6A99" w:rsidRPr="00916430" w:rsidRDefault="00FB6A99">
            <w:pPr>
              <w:pStyle w:val="Tabletext"/>
            </w:pPr>
          </w:p>
        </w:tc>
        <w:tc>
          <w:tcPr>
            <w:tcW w:w="3032" w:type="dxa"/>
          </w:tcPr>
          <w:p w14:paraId="31BC00A0" w14:textId="77777777" w:rsidR="00FB6A99" w:rsidRPr="003C2B3F" w:rsidRDefault="00FB6A99">
            <w:pPr>
              <w:pStyle w:val="Tabletext"/>
            </w:pPr>
            <w:r w:rsidRPr="00916430">
              <w:t>Training session planning</w:t>
            </w:r>
          </w:p>
        </w:tc>
        <w:tc>
          <w:tcPr>
            <w:tcW w:w="3344" w:type="dxa"/>
          </w:tcPr>
          <w:p w14:paraId="1470C714" w14:textId="77777777" w:rsidR="00FB6A99" w:rsidRPr="00916430" w:rsidRDefault="00FB6A99">
            <w:pPr>
              <w:pStyle w:val="Tabletext"/>
            </w:pPr>
          </w:p>
        </w:tc>
        <w:tc>
          <w:tcPr>
            <w:tcW w:w="1417" w:type="dxa"/>
          </w:tcPr>
          <w:p w14:paraId="459212A5" w14:textId="77777777" w:rsidR="00FB6A99" w:rsidRPr="00916430" w:rsidRDefault="00FB6A99">
            <w:pPr>
              <w:pStyle w:val="Tabletext"/>
            </w:pPr>
          </w:p>
        </w:tc>
      </w:tr>
      <w:tr w:rsidR="00FB6A99" w:rsidRPr="00916430" w14:paraId="62D904C8" w14:textId="77777777">
        <w:trPr>
          <w:trHeight w:val="20"/>
        </w:trPr>
        <w:tc>
          <w:tcPr>
            <w:tcW w:w="1841" w:type="dxa"/>
            <w:tcBorders>
              <w:top w:val="nil"/>
              <w:bottom w:val="nil"/>
            </w:tcBorders>
          </w:tcPr>
          <w:p w14:paraId="7349748C" w14:textId="77777777" w:rsidR="00FB6A99" w:rsidRPr="00916430" w:rsidRDefault="00FB6A99">
            <w:pPr>
              <w:pStyle w:val="Tabletext"/>
            </w:pPr>
          </w:p>
        </w:tc>
        <w:tc>
          <w:tcPr>
            <w:tcW w:w="3032" w:type="dxa"/>
          </w:tcPr>
          <w:p w14:paraId="640908E2" w14:textId="77777777" w:rsidR="00FB6A99" w:rsidRPr="003C2B3F" w:rsidRDefault="00FB6A99">
            <w:pPr>
              <w:pStyle w:val="Tabletext"/>
            </w:pPr>
            <w:r w:rsidRPr="00916430">
              <w:t>Evaluating progress</w:t>
            </w:r>
          </w:p>
        </w:tc>
        <w:tc>
          <w:tcPr>
            <w:tcW w:w="3344" w:type="dxa"/>
          </w:tcPr>
          <w:p w14:paraId="49A6A0D7" w14:textId="77777777" w:rsidR="00FB6A99" w:rsidRPr="00916430" w:rsidRDefault="00FB6A99">
            <w:pPr>
              <w:pStyle w:val="Tabletext"/>
            </w:pPr>
          </w:p>
        </w:tc>
        <w:tc>
          <w:tcPr>
            <w:tcW w:w="1417" w:type="dxa"/>
          </w:tcPr>
          <w:p w14:paraId="187530AC" w14:textId="77777777" w:rsidR="00FB6A99" w:rsidRPr="00916430" w:rsidRDefault="00FB6A99">
            <w:pPr>
              <w:pStyle w:val="Tabletext"/>
            </w:pPr>
          </w:p>
        </w:tc>
      </w:tr>
      <w:tr w:rsidR="00FB6A99" w:rsidRPr="00916430" w14:paraId="6632C640" w14:textId="77777777">
        <w:trPr>
          <w:trHeight w:val="20"/>
        </w:trPr>
        <w:tc>
          <w:tcPr>
            <w:tcW w:w="1841" w:type="dxa"/>
            <w:tcBorders>
              <w:top w:val="nil"/>
              <w:bottom w:val="nil"/>
            </w:tcBorders>
          </w:tcPr>
          <w:p w14:paraId="3A9965BE" w14:textId="77777777" w:rsidR="00FB6A99" w:rsidRPr="00916430" w:rsidRDefault="00FB6A99">
            <w:pPr>
              <w:pStyle w:val="Tabletext"/>
            </w:pPr>
          </w:p>
        </w:tc>
        <w:tc>
          <w:tcPr>
            <w:tcW w:w="3032" w:type="dxa"/>
          </w:tcPr>
          <w:p w14:paraId="29E0F1E2" w14:textId="77777777" w:rsidR="00FB6A99" w:rsidRPr="003C2B3F" w:rsidRDefault="00FB6A99">
            <w:pPr>
              <w:pStyle w:val="Tabletext"/>
            </w:pPr>
            <w:r w:rsidRPr="00916430">
              <w:t>Assessment methods</w:t>
            </w:r>
          </w:p>
        </w:tc>
        <w:tc>
          <w:tcPr>
            <w:tcW w:w="3344" w:type="dxa"/>
          </w:tcPr>
          <w:p w14:paraId="35AC25FF" w14:textId="77777777" w:rsidR="00FB6A99" w:rsidRPr="00916430" w:rsidRDefault="00FB6A99">
            <w:pPr>
              <w:pStyle w:val="Tabletext"/>
            </w:pPr>
          </w:p>
        </w:tc>
        <w:tc>
          <w:tcPr>
            <w:tcW w:w="1417" w:type="dxa"/>
          </w:tcPr>
          <w:p w14:paraId="283A78A3" w14:textId="77777777" w:rsidR="00FB6A99" w:rsidRPr="00916430" w:rsidRDefault="00FB6A99">
            <w:pPr>
              <w:pStyle w:val="Tabletext"/>
            </w:pPr>
          </w:p>
        </w:tc>
      </w:tr>
      <w:tr w:rsidR="00FB6A99" w:rsidRPr="00916430" w14:paraId="638E3AEF" w14:textId="77777777">
        <w:trPr>
          <w:trHeight w:val="20"/>
        </w:trPr>
        <w:tc>
          <w:tcPr>
            <w:tcW w:w="1841" w:type="dxa"/>
            <w:tcBorders>
              <w:top w:val="nil"/>
              <w:bottom w:val="single" w:sz="4" w:space="0" w:color="0080A2"/>
            </w:tcBorders>
          </w:tcPr>
          <w:p w14:paraId="44EC7891" w14:textId="77777777" w:rsidR="00FB6A99" w:rsidRPr="00916430" w:rsidRDefault="00FB6A99">
            <w:pPr>
              <w:pStyle w:val="Tabletext"/>
            </w:pPr>
          </w:p>
        </w:tc>
        <w:tc>
          <w:tcPr>
            <w:tcW w:w="3032" w:type="dxa"/>
          </w:tcPr>
          <w:p w14:paraId="3EDA1B0F" w14:textId="77777777" w:rsidR="00FB6A99" w:rsidRPr="003C2B3F" w:rsidRDefault="00FB6A99">
            <w:pPr>
              <w:pStyle w:val="Tabletext"/>
            </w:pPr>
            <w:r w:rsidRPr="00916430">
              <w:t>Training records management</w:t>
            </w:r>
          </w:p>
        </w:tc>
        <w:tc>
          <w:tcPr>
            <w:tcW w:w="3344" w:type="dxa"/>
          </w:tcPr>
          <w:p w14:paraId="504CD3C2" w14:textId="77777777" w:rsidR="00FB6A99" w:rsidRPr="00916430" w:rsidRDefault="00FB6A99">
            <w:pPr>
              <w:pStyle w:val="Tabletext"/>
            </w:pPr>
          </w:p>
        </w:tc>
        <w:tc>
          <w:tcPr>
            <w:tcW w:w="1417" w:type="dxa"/>
          </w:tcPr>
          <w:p w14:paraId="2E6493FE" w14:textId="77777777" w:rsidR="00FB6A99" w:rsidRPr="00916430" w:rsidRDefault="00FB6A99">
            <w:pPr>
              <w:pStyle w:val="Tabletext"/>
            </w:pPr>
          </w:p>
        </w:tc>
      </w:tr>
      <w:tr w:rsidR="00FB6A99" w:rsidRPr="00916430" w14:paraId="5426FC8C" w14:textId="77777777">
        <w:trPr>
          <w:trHeight w:val="150"/>
        </w:trPr>
        <w:tc>
          <w:tcPr>
            <w:tcW w:w="1841" w:type="dxa"/>
            <w:tcBorders>
              <w:bottom w:val="nil"/>
            </w:tcBorders>
          </w:tcPr>
          <w:p w14:paraId="6277BD7C" w14:textId="77777777" w:rsidR="00FB6A99" w:rsidRPr="00DB6B68" w:rsidRDefault="00FB6A99">
            <w:pPr>
              <w:pStyle w:val="Tabletext"/>
              <w:rPr>
                <w:rStyle w:val="bold"/>
              </w:rPr>
            </w:pPr>
            <w:r w:rsidRPr="00DB6B68">
              <w:rPr>
                <w:rStyle w:val="bold"/>
              </w:rPr>
              <w:t>Practical component and delivery of training</w:t>
            </w:r>
          </w:p>
        </w:tc>
        <w:tc>
          <w:tcPr>
            <w:tcW w:w="3032" w:type="dxa"/>
          </w:tcPr>
          <w:p w14:paraId="26AD3602" w14:textId="77777777" w:rsidR="00FB6A99" w:rsidRPr="003C2B3F" w:rsidRDefault="00FB6A99">
            <w:pPr>
              <w:pStyle w:val="Tabletext"/>
            </w:pPr>
            <w:r w:rsidRPr="00916430">
              <w:t>Knowledge of training syllabi</w:t>
            </w:r>
          </w:p>
        </w:tc>
        <w:tc>
          <w:tcPr>
            <w:tcW w:w="3344" w:type="dxa"/>
          </w:tcPr>
          <w:p w14:paraId="5DFDBD25" w14:textId="77777777" w:rsidR="00FB6A99" w:rsidRPr="00916430" w:rsidRDefault="00FB6A99">
            <w:pPr>
              <w:pStyle w:val="Tabletext"/>
            </w:pPr>
          </w:p>
        </w:tc>
        <w:tc>
          <w:tcPr>
            <w:tcW w:w="1417" w:type="dxa"/>
          </w:tcPr>
          <w:p w14:paraId="6A4E2D26" w14:textId="77777777" w:rsidR="00FB6A99" w:rsidRPr="00916430" w:rsidRDefault="00FB6A99">
            <w:pPr>
              <w:pStyle w:val="Tabletext"/>
            </w:pPr>
          </w:p>
        </w:tc>
      </w:tr>
      <w:tr w:rsidR="00FB6A99" w:rsidRPr="00916430" w14:paraId="59DA2CE9" w14:textId="77777777">
        <w:trPr>
          <w:trHeight w:val="28"/>
        </w:trPr>
        <w:tc>
          <w:tcPr>
            <w:tcW w:w="1841" w:type="dxa"/>
            <w:tcBorders>
              <w:top w:val="nil"/>
              <w:bottom w:val="nil"/>
            </w:tcBorders>
          </w:tcPr>
          <w:p w14:paraId="76B3565B" w14:textId="77777777" w:rsidR="00FB6A99" w:rsidRPr="00916430" w:rsidRDefault="00FB6A99">
            <w:pPr>
              <w:pStyle w:val="Tabletext"/>
            </w:pPr>
          </w:p>
        </w:tc>
        <w:tc>
          <w:tcPr>
            <w:tcW w:w="3032" w:type="dxa"/>
          </w:tcPr>
          <w:p w14:paraId="5904D68C" w14:textId="77777777" w:rsidR="00FB6A99" w:rsidRPr="003C2B3F" w:rsidRDefault="00FB6A99">
            <w:pPr>
              <w:pStyle w:val="Tabletext"/>
            </w:pPr>
            <w:r w:rsidRPr="00916430">
              <w:t>Planning of sessions</w:t>
            </w:r>
          </w:p>
        </w:tc>
        <w:tc>
          <w:tcPr>
            <w:tcW w:w="3344" w:type="dxa"/>
          </w:tcPr>
          <w:p w14:paraId="29A78B82" w14:textId="77777777" w:rsidR="00FB6A99" w:rsidRPr="00916430" w:rsidRDefault="00FB6A99">
            <w:pPr>
              <w:pStyle w:val="Tabletext"/>
            </w:pPr>
          </w:p>
        </w:tc>
        <w:tc>
          <w:tcPr>
            <w:tcW w:w="1417" w:type="dxa"/>
          </w:tcPr>
          <w:p w14:paraId="1B9FBB1E" w14:textId="77777777" w:rsidR="00FB6A99" w:rsidRPr="00916430" w:rsidRDefault="00FB6A99">
            <w:pPr>
              <w:pStyle w:val="Tabletext"/>
            </w:pPr>
          </w:p>
        </w:tc>
      </w:tr>
      <w:tr w:rsidR="00FB6A99" w:rsidRPr="00916430" w14:paraId="59939A8C" w14:textId="77777777">
        <w:trPr>
          <w:trHeight w:val="49"/>
        </w:trPr>
        <w:tc>
          <w:tcPr>
            <w:tcW w:w="1841" w:type="dxa"/>
            <w:tcBorders>
              <w:top w:val="nil"/>
              <w:bottom w:val="nil"/>
            </w:tcBorders>
          </w:tcPr>
          <w:p w14:paraId="21F9DDA2" w14:textId="77777777" w:rsidR="00FB6A99" w:rsidRPr="00916430" w:rsidRDefault="00FB6A99">
            <w:pPr>
              <w:pStyle w:val="Tabletext"/>
            </w:pPr>
          </w:p>
        </w:tc>
        <w:tc>
          <w:tcPr>
            <w:tcW w:w="3032" w:type="dxa"/>
          </w:tcPr>
          <w:p w14:paraId="09B8546A" w14:textId="77777777" w:rsidR="00FB6A99" w:rsidRPr="003C2B3F" w:rsidRDefault="00FB6A99">
            <w:pPr>
              <w:pStyle w:val="Tabletext"/>
            </w:pPr>
            <w:r w:rsidRPr="00916430">
              <w:t>Briefing and preparation</w:t>
            </w:r>
          </w:p>
        </w:tc>
        <w:tc>
          <w:tcPr>
            <w:tcW w:w="3344" w:type="dxa"/>
          </w:tcPr>
          <w:p w14:paraId="7F8B21B3" w14:textId="77777777" w:rsidR="00FB6A99" w:rsidRPr="00916430" w:rsidRDefault="00FB6A99">
            <w:pPr>
              <w:pStyle w:val="Tabletext"/>
            </w:pPr>
          </w:p>
        </w:tc>
        <w:tc>
          <w:tcPr>
            <w:tcW w:w="1417" w:type="dxa"/>
          </w:tcPr>
          <w:p w14:paraId="1798BCE7" w14:textId="77777777" w:rsidR="00FB6A99" w:rsidRPr="00916430" w:rsidRDefault="00FB6A99">
            <w:pPr>
              <w:pStyle w:val="Tabletext"/>
            </w:pPr>
          </w:p>
        </w:tc>
      </w:tr>
      <w:tr w:rsidR="00FB6A99" w:rsidRPr="00916430" w14:paraId="1312E911" w14:textId="77777777">
        <w:trPr>
          <w:trHeight w:val="20"/>
        </w:trPr>
        <w:tc>
          <w:tcPr>
            <w:tcW w:w="1841" w:type="dxa"/>
            <w:tcBorders>
              <w:top w:val="nil"/>
              <w:bottom w:val="nil"/>
            </w:tcBorders>
          </w:tcPr>
          <w:p w14:paraId="0E9CC248" w14:textId="77777777" w:rsidR="00FB6A99" w:rsidRPr="00916430" w:rsidRDefault="00FB6A99">
            <w:pPr>
              <w:pStyle w:val="Tabletext"/>
            </w:pPr>
          </w:p>
        </w:tc>
        <w:tc>
          <w:tcPr>
            <w:tcW w:w="3032" w:type="dxa"/>
          </w:tcPr>
          <w:p w14:paraId="2ED5FA55" w14:textId="77777777" w:rsidR="00FB6A99" w:rsidRPr="003C2B3F" w:rsidRDefault="00FB6A99">
            <w:pPr>
              <w:pStyle w:val="Tabletext"/>
            </w:pPr>
            <w:r w:rsidRPr="00916430">
              <w:t>Threat and error management</w:t>
            </w:r>
          </w:p>
        </w:tc>
        <w:tc>
          <w:tcPr>
            <w:tcW w:w="3344" w:type="dxa"/>
          </w:tcPr>
          <w:p w14:paraId="61F14EDE" w14:textId="77777777" w:rsidR="00FB6A99" w:rsidRPr="00916430" w:rsidRDefault="00FB6A99">
            <w:pPr>
              <w:pStyle w:val="Tabletext"/>
            </w:pPr>
          </w:p>
        </w:tc>
        <w:tc>
          <w:tcPr>
            <w:tcW w:w="1417" w:type="dxa"/>
          </w:tcPr>
          <w:p w14:paraId="016B7923" w14:textId="77777777" w:rsidR="00FB6A99" w:rsidRPr="00916430" w:rsidRDefault="00FB6A99">
            <w:pPr>
              <w:pStyle w:val="Tabletext"/>
            </w:pPr>
          </w:p>
        </w:tc>
      </w:tr>
      <w:tr w:rsidR="00FB6A99" w:rsidRPr="00916430" w14:paraId="110D6436" w14:textId="77777777">
        <w:trPr>
          <w:trHeight w:val="397"/>
        </w:trPr>
        <w:tc>
          <w:tcPr>
            <w:tcW w:w="1841" w:type="dxa"/>
            <w:tcBorders>
              <w:top w:val="nil"/>
              <w:bottom w:val="nil"/>
            </w:tcBorders>
          </w:tcPr>
          <w:p w14:paraId="5783F13D" w14:textId="77777777" w:rsidR="00FB6A99" w:rsidRPr="00916430" w:rsidRDefault="00FB6A99">
            <w:pPr>
              <w:pStyle w:val="Tabletext"/>
            </w:pPr>
          </w:p>
        </w:tc>
        <w:tc>
          <w:tcPr>
            <w:tcW w:w="3032" w:type="dxa"/>
          </w:tcPr>
          <w:p w14:paraId="7BCAA21C" w14:textId="77777777" w:rsidR="00FB6A99" w:rsidRPr="003C2B3F" w:rsidRDefault="00FB6A99">
            <w:pPr>
              <w:pStyle w:val="Tabletext"/>
            </w:pPr>
            <w:r w:rsidRPr="00916430">
              <w:t>Demonstration, direction, assistance, observe cycle</w:t>
            </w:r>
          </w:p>
        </w:tc>
        <w:tc>
          <w:tcPr>
            <w:tcW w:w="3344" w:type="dxa"/>
          </w:tcPr>
          <w:p w14:paraId="27BA18BD" w14:textId="77777777" w:rsidR="00FB6A99" w:rsidRPr="00916430" w:rsidRDefault="00FB6A99">
            <w:pPr>
              <w:pStyle w:val="Tabletext"/>
            </w:pPr>
          </w:p>
        </w:tc>
        <w:tc>
          <w:tcPr>
            <w:tcW w:w="1417" w:type="dxa"/>
          </w:tcPr>
          <w:p w14:paraId="2953DB36" w14:textId="77777777" w:rsidR="00FB6A99" w:rsidRPr="00916430" w:rsidRDefault="00FB6A99">
            <w:pPr>
              <w:pStyle w:val="Tabletext"/>
            </w:pPr>
          </w:p>
        </w:tc>
      </w:tr>
      <w:tr w:rsidR="00FB6A99" w:rsidRPr="00916430" w14:paraId="77222576" w14:textId="77777777">
        <w:trPr>
          <w:trHeight w:val="20"/>
        </w:trPr>
        <w:tc>
          <w:tcPr>
            <w:tcW w:w="1841" w:type="dxa"/>
            <w:tcBorders>
              <w:top w:val="nil"/>
              <w:bottom w:val="nil"/>
            </w:tcBorders>
          </w:tcPr>
          <w:p w14:paraId="49CA2AEE" w14:textId="77777777" w:rsidR="00FB6A99" w:rsidRPr="00916430" w:rsidRDefault="00FB6A99">
            <w:pPr>
              <w:pStyle w:val="Tabletext"/>
            </w:pPr>
          </w:p>
        </w:tc>
        <w:tc>
          <w:tcPr>
            <w:tcW w:w="3032" w:type="dxa"/>
          </w:tcPr>
          <w:p w14:paraId="6BDDD8F4" w14:textId="77777777" w:rsidR="00FB6A99" w:rsidRPr="003C2B3F" w:rsidRDefault="00FB6A99">
            <w:pPr>
              <w:pStyle w:val="Tabletext"/>
            </w:pPr>
            <w:r w:rsidRPr="00916430">
              <w:t>Assessment methods</w:t>
            </w:r>
          </w:p>
        </w:tc>
        <w:tc>
          <w:tcPr>
            <w:tcW w:w="3344" w:type="dxa"/>
          </w:tcPr>
          <w:p w14:paraId="38D90971" w14:textId="77777777" w:rsidR="00FB6A99" w:rsidRPr="00916430" w:rsidRDefault="00FB6A99">
            <w:pPr>
              <w:pStyle w:val="Tabletext"/>
            </w:pPr>
          </w:p>
        </w:tc>
        <w:tc>
          <w:tcPr>
            <w:tcW w:w="1417" w:type="dxa"/>
          </w:tcPr>
          <w:p w14:paraId="794C172E" w14:textId="77777777" w:rsidR="00FB6A99" w:rsidRPr="00916430" w:rsidRDefault="00FB6A99">
            <w:pPr>
              <w:pStyle w:val="Tabletext"/>
            </w:pPr>
          </w:p>
        </w:tc>
      </w:tr>
      <w:tr w:rsidR="00FB6A99" w:rsidRPr="00916430" w14:paraId="53DF1F7F" w14:textId="77777777">
        <w:trPr>
          <w:trHeight w:val="20"/>
        </w:trPr>
        <w:tc>
          <w:tcPr>
            <w:tcW w:w="1841" w:type="dxa"/>
            <w:tcBorders>
              <w:top w:val="nil"/>
            </w:tcBorders>
          </w:tcPr>
          <w:p w14:paraId="7404137B" w14:textId="77777777" w:rsidR="00FB6A99" w:rsidRPr="00916430" w:rsidRDefault="00FB6A99">
            <w:pPr>
              <w:pStyle w:val="Tabletext"/>
            </w:pPr>
          </w:p>
        </w:tc>
        <w:tc>
          <w:tcPr>
            <w:tcW w:w="3032" w:type="dxa"/>
          </w:tcPr>
          <w:p w14:paraId="5B6C3A03" w14:textId="77777777" w:rsidR="00FB6A99" w:rsidRPr="003C2B3F" w:rsidRDefault="00FB6A99">
            <w:pPr>
              <w:pStyle w:val="Tabletext"/>
            </w:pPr>
            <w:r w:rsidRPr="00916430">
              <w:t>Debriefing</w:t>
            </w:r>
          </w:p>
        </w:tc>
        <w:tc>
          <w:tcPr>
            <w:tcW w:w="3344" w:type="dxa"/>
          </w:tcPr>
          <w:p w14:paraId="61FA6752" w14:textId="77777777" w:rsidR="00FB6A99" w:rsidRPr="00916430" w:rsidRDefault="00FB6A99">
            <w:pPr>
              <w:pStyle w:val="Tabletext"/>
            </w:pPr>
          </w:p>
        </w:tc>
        <w:tc>
          <w:tcPr>
            <w:tcW w:w="1417" w:type="dxa"/>
          </w:tcPr>
          <w:p w14:paraId="5E5A93A6" w14:textId="77777777" w:rsidR="00FB6A99" w:rsidRPr="00916430" w:rsidRDefault="00FB6A99">
            <w:pPr>
              <w:pStyle w:val="Tabletext"/>
            </w:pPr>
          </w:p>
        </w:tc>
      </w:tr>
    </w:tbl>
    <w:p w14:paraId="31C81CF6" w14:textId="77777777" w:rsidR="00FB6A99" w:rsidRPr="00DB6B68" w:rsidRDefault="00FB6A99" w:rsidP="00FB6A99">
      <w:pPr>
        <w:pStyle w:val="normalafterlisttable"/>
      </w:pPr>
      <w:r w:rsidRPr="00DB6B68">
        <w:t>Trainer recommendation:</w:t>
      </w:r>
    </w:p>
    <w:p w14:paraId="650BCA54" w14:textId="77777777" w:rsidR="00FB6A99" w:rsidRPr="00DB6B68" w:rsidRDefault="00FB6A99" w:rsidP="00FB6A99">
      <w:r w:rsidRPr="00DB6B68">
        <w:t>HOTC approval:</w:t>
      </w:r>
    </w:p>
    <w:p w14:paraId="105DE4DD" w14:textId="77777777" w:rsidR="00FB6A99" w:rsidRPr="00916430" w:rsidRDefault="00FB6A99" w:rsidP="00FB6A99">
      <w:r w:rsidRPr="00916430">
        <w:br w:type="page"/>
      </w:r>
    </w:p>
    <w:p w14:paraId="331379E2" w14:textId="77777777" w:rsidR="007A0A55" w:rsidRDefault="007A0A55" w:rsidP="002D4956">
      <w:pPr>
        <w:pStyle w:val="Caption"/>
        <w:rPr>
          <w:rStyle w:val="Strong"/>
          <w:b/>
          <w:bCs w:val="0"/>
        </w:rPr>
      </w:pPr>
      <w:r w:rsidRPr="002D4956">
        <w:rPr>
          <w:rStyle w:val="Strong"/>
          <w:rFonts w:hint="eastAsia"/>
          <w:b/>
          <w:bCs w:val="0"/>
        </w:rPr>
        <w:lastRenderedPageBreak/>
        <w:t xml:space="preserve">Form AC/MT2 </w:t>
      </w:r>
      <w:r w:rsidRPr="002D4956">
        <w:rPr>
          <w:rStyle w:val="Strong"/>
          <w:b/>
          <w:bCs w:val="0"/>
        </w:rPr>
        <w:t>–</w:t>
      </w:r>
      <w:r w:rsidRPr="002D4956">
        <w:rPr>
          <w:rStyle w:val="Strong"/>
          <w:rFonts w:hint="eastAsia"/>
          <w:b/>
          <w:bCs w:val="0"/>
        </w:rPr>
        <w:t xml:space="preserve"> ACM/MTS </w:t>
      </w:r>
      <w:r w:rsidRPr="002D4956">
        <w:rPr>
          <w:rStyle w:val="Strong"/>
          <w:b/>
          <w:bCs w:val="0"/>
        </w:rPr>
        <w:t>c</w:t>
      </w:r>
      <w:r w:rsidRPr="002D4956">
        <w:rPr>
          <w:rStyle w:val="Strong"/>
          <w:rFonts w:hint="eastAsia"/>
          <w:b/>
          <w:bCs w:val="0"/>
        </w:rPr>
        <w:t>hecker</w:t>
      </w:r>
      <w:r w:rsidRPr="002D4956" w:rsidDel="00BE5837">
        <w:rPr>
          <w:rStyle w:val="Strong"/>
          <w:rFonts w:hint="eastAsia"/>
          <w:b/>
          <w:bCs w:val="0"/>
        </w:rPr>
        <w:t xml:space="preserve"> </w:t>
      </w:r>
      <w:r w:rsidRPr="002D4956">
        <w:rPr>
          <w:rStyle w:val="Strong"/>
          <w:rFonts w:hint="eastAsia"/>
          <w:b/>
          <w:bCs w:val="0"/>
        </w:rPr>
        <w:t>training re</w:t>
      </w:r>
      <w:r w:rsidRPr="002D4956">
        <w:rPr>
          <w:rStyle w:val="Strong"/>
          <w:b/>
          <w:bCs w:val="0"/>
        </w:rPr>
        <w:t>c</w:t>
      </w:r>
      <w:r w:rsidRPr="002D4956">
        <w:rPr>
          <w:rStyle w:val="Strong"/>
          <w:rFonts w:hint="eastAsia"/>
          <w:b/>
          <w:bCs w:val="0"/>
        </w:rPr>
        <w:t>or</w:t>
      </w:r>
      <w:r w:rsidRPr="002D4956">
        <w:rPr>
          <w:rStyle w:val="Strong"/>
          <w:b/>
          <w:bCs w:val="0"/>
        </w:rPr>
        <w:t>d</w:t>
      </w:r>
    </w:p>
    <w:p w14:paraId="23C7680A" w14:textId="77777777" w:rsidR="00910505" w:rsidRPr="003C2B3F" w:rsidRDefault="00910505" w:rsidP="00910505">
      <w:pPr>
        <w:rPr>
          <w:rStyle w:val="bold"/>
        </w:rPr>
      </w:pPr>
      <w:r w:rsidRPr="003C2B3F">
        <w:rPr>
          <w:rStyle w:val="bold"/>
        </w:rPr>
        <w:t>Details</w:t>
      </w:r>
    </w:p>
    <w:p w14:paraId="33EF1915" w14:textId="2C9AD79F" w:rsidR="00910505" w:rsidRDefault="00910505" w:rsidP="00910505">
      <w:r>
        <w:t xml:space="preserve">Candidate </w:t>
      </w:r>
      <w:r w:rsidRPr="003C2B3F">
        <w:t>name:</w:t>
      </w:r>
      <w:r w:rsidRPr="003C2B3F">
        <w:tab/>
      </w:r>
      <w:r>
        <w:tab/>
      </w:r>
      <w:r>
        <w:tab/>
      </w:r>
      <w:r w:rsidR="009C7F8A">
        <w:tab/>
      </w:r>
      <w:r>
        <w:t>ARN:</w:t>
      </w:r>
    </w:p>
    <w:p w14:paraId="76A20A9D" w14:textId="0127474D" w:rsidR="00910505" w:rsidRPr="003C2B3F" w:rsidRDefault="00910505" w:rsidP="00910505">
      <w:r>
        <w:t>Trainer name:</w:t>
      </w:r>
      <w:r>
        <w:tab/>
      </w:r>
      <w:r>
        <w:tab/>
      </w:r>
      <w:r>
        <w:tab/>
      </w:r>
      <w:r>
        <w:tab/>
      </w:r>
      <w:r w:rsidR="009C7F8A">
        <w:tab/>
      </w:r>
      <w:r w:rsidRPr="003C2B3F">
        <w:t xml:space="preserve">Date of </w:t>
      </w:r>
      <w:r>
        <w:t>completion</w:t>
      </w:r>
      <w:r w:rsidRPr="003C2B3F">
        <w:t>:</w:t>
      </w:r>
      <w:r>
        <w:t xml:space="preserve"> </w:t>
      </w:r>
    </w:p>
    <w:p w14:paraId="417E1246" w14:textId="77777777" w:rsidR="00910505" w:rsidRDefault="00910505" w:rsidP="00910505">
      <w:r>
        <w:t>Aircraft type:</w:t>
      </w:r>
    </w:p>
    <w:tbl>
      <w:tblPr>
        <w:tblStyle w:val="SD-MOStable"/>
        <w:tblW w:w="9634" w:type="dxa"/>
        <w:tblLayout w:type="fixed"/>
        <w:tblLook w:val="0620" w:firstRow="1" w:lastRow="0" w:firstColumn="0" w:lastColumn="0" w:noHBand="1" w:noVBand="1"/>
        <w:tblCaption w:val="4B5 Instructor Induction Training – Course IT1"/>
        <w:tblDescription w:val="4B5 Instructor Induction Training – Course IT1"/>
      </w:tblPr>
      <w:tblGrid>
        <w:gridCol w:w="2406"/>
        <w:gridCol w:w="2465"/>
        <w:gridCol w:w="3346"/>
        <w:gridCol w:w="1417"/>
      </w:tblGrid>
      <w:tr w:rsidR="00910505" w:rsidRPr="00DB6B68" w14:paraId="056916B6" w14:textId="77777777">
        <w:trPr>
          <w:cnfStyle w:val="100000000000" w:firstRow="1" w:lastRow="0" w:firstColumn="0" w:lastColumn="0" w:oddVBand="0" w:evenVBand="0" w:oddHBand="0" w:evenHBand="0" w:firstRowFirstColumn="0" w:firstRowLastColumn="0" w:lastRowFirstColumn="0" w:lastRowLastColumn="0"/>
          <w:trHeight w:val="25"/>
        </w:trPr>
        <w:tc>
          <w:tcPr>
            <w:tcW w:w="2406" w:type="dxa"/>
            <w:tcBorders>
              <w:bottom w:val="single" w:sz="4" w:space="0" w:color="0080A2"/>
            </w:tcBorders>
          </w:tcPr>
          <w:p w14:paraId="1C8FD296" w14:textId="77777777" w:rsidR="00910505" w:rsidRPr="00DB6B68" w:rsidRDefault="00910505">
            <w:r w:rsidRPr="00DB6B68">
              <w:t>Topic</w:t>
            </w:r>
          </w:p>
        </w:tc>
        <w:tc>
          <w:tcPr>
            <w:tcW w:w="2465" w:type="dxa"/>
          </w:tcPr>
          <w:p w14:paraId="548E7F16" w14:textId="77777777" w:rsidR="00910505" w:rsidRPr="00DB6B68" w:rsidRDefault="00910505">
            <w:r w:rsidRPr="00DB6B68">
              <w:t>Item</w:t>
            </w:r>
          </w:p>
        </w:tc>
        <w:tc>
          <w:tcPr>
            <w:tcW w:w="3346" w:type="dxa"/>
          </w:tcPr>
          <w:p w14:paraId="79AE4A7A" w14:textId="77777777" w:rsidR="00910505" w:rsidRPr="00DB6B68" w:rsidRDefault="00910505">
            <w:r w:rsidRPr="00DB6B68">
              <w:t>Comments</w:t>
            </w:r>
          </w:p>
        </w:tc>
        <w:tc>
          <w:tcPr>
            <w:tcW w:w="1417" w:type="dxa"/>
          </w:tcPr>
          <w:p w14:paraId="2E6C2235" w14:textId="77777777" w:rsidR="00910505" w:rsidRPr="00DB6B68" w:rsidRDefault="00910505">
            <w:r w:rsidRPr="00DB6B68">
              <w:t>Complete</w:t>
            </w:r>
            <w:r w:rsidRPr="00DB6B68">
              <w:br/>
            </w:r>
            <w:r>
              <w:t>Y</w:t>
            </w:r>
            <w:r w:rsidRPr="00DB6B68">
              <w:t xml:space="preserve">es / </w:t>
            </w:r>
            <w:r>
              <w:t>N</w:t>
            </w:r>
            <w:r w:rsidRPr="00DB6B68">
              <w:t>o</w:t>
            </w:r>
          </w:p>
        </w:tc>
      </w:tr>
      <w:tr w:rsidR="00910505" w:rsidRPr="00DB6B68" w14:paraId="188EBE31" w14:textId="77777777">
        <w:trPr>
          <w:trHeight w:val="20"/>
        </w:trPr>
        <w:tc>
          <w:tcPr>
            <w:tcW w:w="2406" w:type="dxa"/>
            <w:tcBorders>
              <w:bottom w:val="nil"/>
            </w:tcBorders>
          </w:tcPr>
          <w:p w14:paraId="2B98F439" w14:textId="77777777" w:rsidR="00910505" w:rsidRPr="00DB6B68" w:rsidRDefault="00910505">
            <w:pPr>
              <w:pStyle w:val="Tabletext"/>
              <w:rPr>
                <w:rStyle w:val="bold"/>
              </w:rPr>
            </w:pPr>
            <w:r w:rsidRPr="00DB6B68">
              <w:rPr>
                <w:rStyle w:val="bold"/>
              </w:rPr>
              <w:t xml:space="preserve">Principles and methods of assessment </w:t>
            </w:r>
          </w:p>
        </w:tc>
        <w:tc>
          <w:tcPr>
            <w:tcW w:w="2465" w:type="dxa"/>
          </w:tcPr>
          <w:p w14:paraId="25DDF9B6" w14:textId="77777777" w:rsidR="00910505" w:rsidRPr="00DB6B68" w:rsidRDefault="00910505">
            <w:pPr>
              <w:pStyle w:val="Tabletext"/>
            </w:pPr>
            <w:r w:rsidRPr="00DB6B68">
              <w:t>Preparing candidate</w:t>
            </w:r>
          </w:p>
        </w:tc>
        <w:tc>
          <w:tcPr>
            <w:tcW w:w="3346" w:type="dxa"/>
          </w:tcPr>
          <w:p w14:paraId="4FC18E23" w14:textId="77777777" w:rsidR="00910505" w:rsidRPr="00DB6B68" w:rsidRDefault="00910505">
            <w:pPr>
              <w:pStyle w:val="Tabletext"/>
            </w:pPr>
          </w:p>
        </w:tc>
        <w:tc>
          <w:tcPr>
            <w:tcW w:w="1417" w:type="dxa"/>
          </w:tcPr>
          <w:p w14:paraId="4F76B872" w14:textId="77777777" w:rsidR="00910505" w:rsidRPr="00DB6B68" w:rsidRDefault="00910505">
            <w:pPr>
              <w:pStyle w:val="Tabletext"/>
            </w:pPr>
          </w:p>
        </w:tc>
      </w:tr>
      <w:tr w:rsidR="00910505" w:rsidRPr="00DB6B68" w14:paraId="2AB68881" w14:textId="77777777">
        <w:trPr>
          <w:trHeight w:val="20"/>
        </w:trPr>
        <w:tc>
          <w:tcPr>
            <w:tcW w:w="2406" w:type="dxa"/>
            <w:tcBorders>
              <w:top w:val="nil"/>
              <w:bottom w:val="nil"/>
            </w:tcBorders>
          </w:tcPr>
          <w:p w14:paraId="372309EF" w14:textId="77777777" w:rsidR="00910505" w:rsidRPr="00DB6B68" w:rsidRDefault="00910505">
            <w:pPr>
              <w:pStyle w:val="Tabletext"/>
            </w:pPr>
          </w:p>
        </w:tc>
        <w:tc>
          <w:tcPr>
            <w:tcW w:w="2465" w:type="dxa"/>
          </w:tcPr>
          <w:p w14:paraId="5640EF23" w14:textId="77777777" w:rsidR="00910505" w:rsidRPr="00DB6B68" w:rsidRDefault="00910505">
            <w:pPr>
              <w:pStyle w:val="Tabletext"/>
            </w:pPr>
            <w:r w:rsidRPr="00DB6B68">
              <w:t>Assessment methods</w:t>
            </w:r>
          </w:p>
        </w:tc>
        <w:tc>
          <w:tcPr>
            <w:tcW w:w="3346" w:type="dxa"/>
          </w:tcPr>
          <w:p w14:paraId="1422FF57" w14:textId="77777777" w:rsidR="00910505" w:rsidRPr="00DB6B68" w:rsidRDefault="00910505">
            <w:pPr>
              <w:pStyle w:val="Tabletext"/>
            </w:pPr>
          </w:p>
        </w:tc>
        <w:tc>
          <w:tcPr>
            <w:tcW w:w="1417" w:type="dxa"/>
          </w:tcPr>
          <w:p w14:paraId="1DAA561E" w14:textId="77777777" w:rsidR="00910505" w:rsidRPr="00DB6B68" w:rsidRDefault="00910505">
            <w:pPr>
              <w:pStyle w:val="Tabletext"/>
            </w:pPr>
          </w:p>
        </w:tc>
      </w:tr>
      <w:tr w:rsidR="00910505" w:rsidRPr="00DB6B68" w14:paraId="34AE6592" w14:textId="77777777">
        <w:trPr>
          <w:trHeight w:val="20"/>
        </w:trPr>
        <w:tc>
          <w:tcPr>
            <w:tcW w:w="2406" w:type="dxa"/>
            <w:tcBorders>
              <w:top w:val="nil"/>
              <w:bottom w:val="nil"/>
            </w:tcBorders>
          </w:tcPr>
          <w:p w14:paraId="379F7AE8" w14:textId="77777777" w:rsidR="00910505" w:rsidRPr="00DB6B68" w:rsidRDefault="00910505">
            <w:pPr>
              <w:pStyle w:val="Tabletext"/>
            </w:pPr>
          </w:p>
        </w:tc>
        <w:tc>
          <w:tcPr>
            <w:tcW w:w="2465" w:type="dxa"/>
          </w:tcPr>
          <w:p w14:paraId="7C3AD90A" w14:textId="77777777" w:rsidR="00910505" w:rsidRPr="00DB6B68" w:rsidRDefault="00910505">
            <w:pPr>
              <w:pStyle w:val="Tabletext"/>
            </w:pPr>
            <w:r w:rsidRPr="00DB6B68">
              <w:t xml:space="preserve">Evaluating performance against standards </w:t>
            </w:r>
          </w:p>
        </w:tc>
        <w:tc>
          <w:tcPr>
            <w:tcW w:w="3346" w:type="dxa"/>
          </w:tcPr>
          <w:p w14:paraId="78A54EC3" w14:textId="77777777" w:rsidR="00910505" w:rsidRPr="00DB6B68" w:rsidRDefault="00910505">
            <w:pPr>
              <w:pStyle w:val="Tabletext"/>
            </w:pPr>
          </w:p>
        </w:tc>
        <w:tc>
          <w:tcPr>
            <w:tcW w:w="1417" w:type="dxa"/>
          </w:tcPr>
          <w:p w14:paraId="78CB9209" w14:textId="77777777" w:rsidR="00910505" w:rsidRPr="00DB6B68" w:rsidRDefault="00910505">
            <w:pPr>
              <w:pStyle w:val="Tabletext"/>
            </w:pPr>
          </w:p>
        </w:tc>
      </w:tr>
      <w:tr w:rsidR="00910505" w:rsidRPr="00DB6B68" w14:paraId="7AE910C5" w14:textId="77777777">
        <w:trPr>
          <w:trHeight w:val="20"/>
        </w:trPr>
        <w:tc>
          <w:tcPr>
            <w:tcW w:w="2406" w:type="dxa"/>
            <w:tcBorders>
              <w:top w:val="nil"/>
              <w:bottom w:val="nil"/>
            </w:tcBorders>
          </w:tcPr>
          <w:p w14:paraId="217B6716" w14:textId="77777777" w:rsidR="00910505" w:rsidRPr="00DB6B68" w:rsidRDefault="00910505">
            <w:pPr>
              <w:pStyle w:val="Tabletext"/>
            </w:pPr>
          </w:p>
        </w:tc>
        <w:tc>
          <w:tcPr>
            <w:tcW w:w="2465" w:type="dxa"/>
          </w:tcPr>
          <w:p w14:paraId="162E70B1" w14:textId="77777777" w:rsidR="00910505" w:rsidRPr="00DB6B68" w:rsidRDefault="00910505">
            <w:pPr>
              <w:pStyle w:val="Tabletext"/>
            </w:pPr>
            <w:r w:rsidRPr="00DB6B68">
              <w:t>Debriefing techniques</w:t>
            </w:r>
          </w:p>
        </w:tc>
        <w:tc>
          <w:tcPr>
            <w:tcW w:w="3346" w:type="dxa"/>
          </w:tcPr>
          <w:p w14:paraId="0EA5E489" w14:textId="77777777" w:rsidR="00910505" w:rsidRPr="00DB6B68" w:rsidRDefault="00910505">
            <w:pPr>
              <w:pStyle w:val="Tabletext"/>
            </w:pPr>
          </w:p>
        </w:tc>
        <w:tc>
          <w:tcPr>
            <w:tcW w:w="1417" w:type="dxa"/>
          </w:tcPr>
          <w:p w14:paraId="0D3D1205" w14:textId="77777777" w:rsidR="00910505" w:rsidRPr="00DB6B68" w:rsidRDefault="00910505">
            <w:pPr>
              <w:pStyle w:val="Tabletext"/>
            </w:pPr>
          </w:p>
        </w:tc>
      </w:tr>
      <w:tr w:rsidR="00910505" w:rsidRPr="00DB6B68" w14:paraId="03801B86" w14:textId="77777777">
        <w:trPr>
          <w:trHeight w:val="20"/>
        </w:trPr>
        <w:tc>
          <w:tcPr>
            <w:tcW w:w="2406" w:type="dxa"/>
            <w:tcBorders>
              <w:top w:val="nil"/>
              <w:bottom w:val="single" w:sz="4" w:space="0" w:color="0080A2"/>
            </w:tcBorders>
          </w:tcPr>
          <w:p w14:paraId="5A35564B" w14:textId="77777777" w:rsidR="00910505" w:rsidRPr="00DB6B68" w:rsidRDefault="00910505">
            <w:pPr>
              <w:pStyle w:val="Tabletext"/>
            </w:pPr>
          </w:p>
        </w:tc>
        <w:tc>
          <w:tcPr>
            <w:tcW w:w="2465" w:type="dxa"/>
          </w:tcPr>
          <w:p w14:paraId="4B3C577C" w14:textId="77777777" w:rsidR="00910505" w:rsidRPr="00DB6B68" w:rsidRDefault="00910505">
            <w:pPr>
              <w:pStyle w:val="Tabletext"/>
            </w:pPr>
            <w:r w:rsidRPr="00DB6B68">
              <w:t>Learning methods</w:t>
            </w:r>
          </w:p>
        </w:tc>
        <w:tc>
          <w:tcPr>
            <w:tcW w:w="3346" w:type="dxa"/>
          </w:tcPr>
          <w:p w14:paraId="64F4FA86" w14:textId="77777777" w:rsidR="00910505" w:rsidRPr="00DB6B68" w:rsidRDefault="00910505">
            <w:pPr>
              <w:pStyle w:val="Tabletext"/>
            </w:pPr>
          </w:p>
        </w:tc>
        <w:tc>
          <w:tcPr>
            <w:tcW w:w="1417" w:type="dxa"/>
          </w:tcPr>
          <w:p w14:paraId="253BD5A7" w14:textId="77777777" w:rsidR="00910505" w:rsidRPr="00DB6B68" w:rsidRDefault="00910505">
            <w:pPr>
              <w:pStyle w:val="Tabletext"/>
            </w:pPr>
          </w:p>
        </w:tc>
      </w:tr>
      <w:tr w:rsidR="00910505" w:rsidRPr="00DB6B68" w14:paraId="710990CA" w14:textId="77777777">
        <w:trPr>
          <w:trHeight w:val="20"/>
        </w:trPr>
        <w:tc>
          <w:tcPr>
            <w:tcW w:w="2406" w:type="dxa"/>
            <w:tcBorders>
              <w:bottom w:val="nil"/>
            </w:tcBorders>
          </w:tcPr>
          <w:p w14:paraId="64AC8B77" w14:textId="77777777" w:rsidR="00910505" w:rsidRPr="00DB6B68" w:rsidRDefault="00910505">
            <w:pPr>
              <w:pStyle w:val="Tabletext"/>
              <w:rPr>
                <w:rStyle w:val="bold"/>
              </w:rPr>
            </w:pPr>
            <w:r w:rsidRPr="00DB6B68">
              <w:rPr>
                <w:rStyle w:val="bold"/>
              </w:rPr>
              <w:t xml:space="preserve">Practical component and conduct of </w:t>
            </w:r>
            <w:r w:rsidRPr="00DB6B68" w:rsidDel="00CD5A7B">
              <w:rPr>
                <w:rStyle w:val="bold"/>
              </w:rPr>
              <w:t>checking</w:t>
            </w:r>
          </w:p>
        </w:tc>
        <w:tc>
          <w:tcPr>
            <w:tcW w:w="2465" w:type="dxa"/>
          </w:tcPr>
          <w:p w14:paraId="4A6F3F61" w14:textId="77777777" w:rsidR="00910505" w:rsidRPr="00DB6B68" w:rsidRDefault="00910505">
            <w:pPr>
              <w:pStyle w:val="Tabletext"/>
            </w:pPr>
            <w:r w:rsidRPr="00DB6B68">
              <w:t>Knowledge of check forms</w:t>
            </w:r>
          </w:p>
        </w:tc>
        <w:tc>
          <w:tcPr>
            <w:tcW w:w="3346" w:type="dxa"/>
          </w:tcPr>
          <w:p w14:paraId="28DF3C57" w14:textId="77777777" w:rsidR="00910505" w:rsidRPr="00DB6B68" w:rsidRDefault="00910505">
            <w:pPr>
              <w:pStyle w:val="Tabletext"/>
            </w:pPr>
          </w:p>
        </w:tc>
        <w:tc>
          <w:tcPr>
            <w:tcW w:w="1417" w:type="dxa"/>
          </w:tcPr>
          <w:p w14:paraId="171A8FC1" w14:textId="77777777" w:rsidR="00910505" w:rsidRPr="00DB6B68" w:rsidRDefault="00910505">
            <w:pPr>
              <w:pStyle w:val="Tabletext"/>
            </w:pPr>
          </w:p>
        </w:tc>
      </w:tr>
      <w:tr w:rsidR="00910505" w:rsidRPr="00DB6B68" w14:paraId="4183E973" w14:textId="77777777">
        <w:trPr>
          <w:trHeight w:val="20"/>
        </w:trPr>
        <w:tc>
          <w:tcPr>
            <w:tcW w:w="2406" w:type="dxa"/>
            <w:tcBorders>
              <w:top w:val="nil"/>
              <w:bottom w:val="nil"/>
            </w:tcBorders>
          </w:tcPr>
          <w:p w14:paraId="17047FA2" w14:textId="77777777" w:rsidR="00910505" w:rsidRPr="00DB6B68" w:rsidRDefault="00910505">
            <w:pPr>
              <w:pStyle w:val="Tabletext"/>
            </w:pPr>
          </w:p>
        </w:tc>
        <w:tc>
          <w:tcPr>
            <w:tcW w:w="2465" w:type="dxa"/>
          </w:tcPr>
          <w:p w14:paraId="22A13335" w14:textId="77777777" w:rsidR="00910505" w:rsidRPr="00DB6B68" w:rsidRDefault="00910505">
            <w:pPr>
              <w:pStyle w:val="Tabletext"/>
            </w:pPr>
            <w:r w:rsidRPr="00DB6B68">
              <w:t>Planning of sessions</w:t>
            </w:r>
          </w:p>
        </w:tc>
        <w:tc>
          <w:tcPr>
            <w:tcW w:w="3346" w:type="dxa"/>
          </w:tcPr>
          <w:p w14:paraId="1D364B6D" w14:textId="77777777" w:rsidR="00910505" w:rsidRPr="00DB6B68" w:rsidRDefault="00910505">
            <w:pPr>
              <w:pStyle w:val="Tabletext"/>
            </w:pPr>
          </w:p>
        </w:tc>
        <w:tc>
          <w:tcPr>
            <w:tcW w:w="1417" w:type="dxa"/>
          </w:tcPr>
          <w:p w14:paraId="46F85FE7" w14:textId="77777777" w:rsidR="00910505" w:rsidRPr="00DB6B68" w:rsidRDefault="00910505">
            <w:pPr>
              <w:pStyle w:val="Tabletext"/>
            </w:pPr>
          </w:p>
        </w:tc>
      </w:tr>
      <w:tr w:rsidR="00910505" w:rsidRPr="00DB6B68" w14:paraId="2AD40700" w14:textId="77777777">
        <w:trPr>
          <w:trHeight w:val="20"/>
        </w:trPr>
        <w:tc>
          <w:tcPr>
            <w:tcW w:w="2406" w:type="dxa"/>
            <w:tcBorders>
              <w:top w:val="nil"/>
              <w:bottom w:val="nil"/>
            </w:tcBorders>
          </w:tcPr>
          <w:p w14:paraId="7C9FB405" w14:textId="77777777" w:rsidR="00910505" w:rsidRPr="00DB6B68" w:rsidRDefault="00910505">
            <w:pPr>
              <w:pStyle w:val="Tabletext"/>
            </w:pPr>
          </w:p>
        </w:tc>
        <w:tc>
          <w:tcPr>
            <w:tcW w:w="2465" w:type="dxa"/>
          </w:tcPr>
          <w:p w14:paraId="15CA1C74" w14:textId="77777777" w:rsidR="00910505" w:rsidRPr="00DB6B68" w:rsidRDefault="00910505">
            <w:pPr>
              <w:pStyle w:val="Tabletext"/>
            </w:pPr>
            <w:r w:rsidRPr="00DB6B68">
              <w:t>Briefing and preparation</w:t>
            </w:r>
          </w:p>
        </w:tc>
        <w:tc>
          <w:tcPr>
            <w:tcW w:w="3346" w:type="dxa"/>
          </w:tcPr>
          <w:p w14:paraId="05B252B4" w14:textId="77777777" w:rsidR="00910505" w:rsidRPr="00DB6B68" w:rsidRDefault="00910505">
            <w:pPr>
              <w:pStyle w:val="Tabletext"/>
            </w:pPr>
          </w:p>
        </w:tc>
        <w:tc>
          <w:tcPr>
            <w:tcW w:w="1417" w:type="dxa"/>
          </w:tcPr>
          <w:p w14:paraId="251B7E96" w14:textId="77777777" w:rsidR="00910505" w:rsidRPr="00DB6B68" w:rsidRDefault="00910505">
            <w:pPr>
              <w:pStyle w:val="Tabletext"/>
            </w:pPr>
          </w:p>
        </w:tc>
      </w:tr>
      <w:tr w:rsidR="00910505" w:rsidRPr="00DB6B68" w14:paraId="4AC553D6" w14:textId="77777777">
        <w:trPr>
          <w:trHeight w:val="20"/>
        </w:trPr>
        <w:tc>
          <w:tcPr>
            <w:tcW w:w="2406" w:type="dxa"/>
            <w:tcBorders>
              <w:top w:val="nil"/>
              <w:bottom w:val="nil"/>
            </w:tcBorders>
          </w:tcPr>
          <w:p w14:paraId="231D61EB" w14:textId="77777777" w:rsidR="00910505" w:rsidRPr="00DB6B68" w:rsidRDefault="00910505">
            <w:pPr>
              <w:pStyle w:val="Tabletext"/>
            </w:pPr>
          </w:p>
        </w:tc>
        <w:tc>
          <w:tcPr>
            <w:tcW w:w="2465" w:type="dxa"/>
          </w:tcPr>
          <w:p w14:paraId="394242D2" w14:textId="77777777" w:rsidR="00910505" w:rsidRPr="00DB6B68" w:rsidRDefault="00910505">
            <w:pPr>
              <w:pStyle w:val="Tabletext"/>
            </w:pPr>
            <w:r w:rsidRPr="00DB6B68">
              <w:t>Threat and error management</w:t>
            </w:r>
          </w:p>
        </w:tc>
        <w:tc>
          <w:tcPr>
            <w:tcW w:w="3346" w:type="dxa"/>
          </w:tcPr>
          <w:p w14:paraId="3E0A52F2" w14:textId="77777777" w:rsidR="00910505" w:rsidRPr="00DB6B68" w:rsidRDefault="00910505">
            <w:pPr>
              <w:pStyle w:val="Tabletext"/>
            </w:pPr>
          </w:p>
        </w:tc>
        <w:tc>
          <w:tcPr>
            <w:tcW w:w="1417" w:type="dxa"/>
          </w:tcPr>
          <w:p w14:paraId="2D1CF3E5" w14:textId="77777777" w:rsidR="00910505" w:rsidRPr="00DB6B68" w:rsidRDefault="00910505">
            <w:pPr>
              <w:pStyle w:val="Tabletext"/>
            </w:pPr>
          </w:p>
        </w:tc>
      </w:tr>
      <w:tr w:rsidR="00910505" w:rsidRPr="00DB6B68" w14:paraId="265BF2FD" w14:textId="77777777">
        <w:trPr>
          <w:trHeight w:val="20"/>
        </w:trPr>
        <w:tc>
          <w:tcPr>
            <w:tcW w:w="2406" w:type="dxa"/>
            <w:tcBorders>
              <w:top w:val="nil"/>
              <w:bottom w:val="nil"/>
            </w:tcBorders>
          </w:tcPr>
          <w:p w14:paraId="0F2E02B3" w14:textId="77777777" w:rsidR="00910505" w:rsidRPr="00DB6B68" w:rsidRDefault="00910505">
            <w:pPr>
              <w:pStyle w:val="Tabletext"/>
            </w:pPr>
          </w:p>
        </w:tc>
        <w:tc>
          <w:tcPr>
            <w:tcW w:w="2465" w:type="dxa"/>
          </w:tcPr>
          <w:p w14:paraId="732A4B37" w14:textId="77777777" w:rsidR="00910505" w:rsidRPr="00DB6B68" w:rsidRDefault="00910505">
            <w:pPr>
              <w:pStyle w:val="Tabletext"/>
            </w:pPr>
            <w:r w:rsidRPr="00DB6B68">
              <w:t>Assessment methods</w:t>
            </w:r>
          </w:p>
        </w:tc>
        <w:tc>
          <w:tcPr>
            <w:tcW w:w="3346" w:type="dxa"/>
          </w:tcPr>
          <w:p w14:paraId="3894740B" w14:textId="77777777" w:rsidR="00910505" w:rsidRPr="00DB6B68" w:rsidRDefault="00910505">
            <w:pPr>
              <w:pStyle w:val="Tabletext"/>
            </w:pPr>
          </w:p>
        </w:tc>
        <w:tc>
          <w:tcPr>
            <w:tcW w:w="1417" w:type="dxa"/>
          </w:tcPr>
          <w:p w14:paraId="3234959A" w14:textId="77777777" w:rsidR="00910505" w:rsidRPr="00DB6B68" w:rsidRDefault="00910505">
            <w:pPr>
              <w:pStyle w:val="Tabletext"/>
            </w:pPr>
          </w:p>
        </w:tc>
      </w:tr>
      <w:tr w:rsidR="00910505" w:rsidRPr="00DB6B68" w14:paraId="24DC4ACD" w14:textId="77777777">
        <w:trPr>
          <w:trHeight w:val="20"/>
        </w:trPr>
        <w:tc>
          <w:tcPr>
            <w:tcW w:w="2406" w:type="dxa"/>
            <w:tcBorders>
              <w:top w:val="nil"/>
            </w:tcBorders>
          </w:tcPr>
          <w:p w14:paraId="308596AC" w14:textId="77777777" w:rsidR="00910505" w:rsidRPr="00DB6B68" w:rsidRDefault="00910505">
            <w:pPr>
              <w:pStyle w:val="Tabletext"/>
            </w:pPr>
          </w:p>
        </w:tc>
        <w:tc>
          <w:tcPr>
            <w:tcW w:w="2465" w:type="dxa"/>
          </w:tcPr>
          <w:p w14:paraId="0FF21842" w14:textId="77777777" w:rsidR="00910505" w:rsidRPr="00DB6B68" w:rsidRDefault="00910505">
            <w:pPr>
              <w:pStyle w:val="Tabletext"/>
            </w:pPr>
            <w:r w:rsidRPr="00DB6B68">
              <w:t>Debriefing</w:t>
            </w:r>
          </w:p>
        </w:tc>
        <w:tc>
          <w:tcPr>
            <w:tcW w:w="3346" w:type="dxa"/>
          </w:tcPr>
          <w:p w14:paraId="5599524C" w14:textId="77777777" w:rsidR="00910505" w:rsidRPr="00DB6B68" w:rsidRDefault="00910505">
            <w:pPr>
              <w:pStyle w:val="Tabletext"/>
            </w:pPr>
          </w:p>
        </w:tc>
        <w:tc>
          <w:tcPr>
            <w:tcW w:w="1417" w:type="dxa"/>
          </w:tcPr>
          <w:p w14:paraId="75F721E5" w14:textId="77777777" w:rsidR="00910505" w:rsidRPr="00DB6B68" w:rsidRDefault="00910505">
            <w:pPr>
              <w:pStyle w:val="Tabletext"/>
            </w:pPr>
          </w:p>
        </w:tc>
      </w:tr>
    </w:tbl>
    <w:p w14:paraId="322E50A6" w14:textId="77777777" w:rsidR="00910505" w:rsidRPr="00DB6B68" w:rsidRDefault="00910505" w:rsidP="00910505">
      <w:pPr>
        <w:pStyle w:val="normalafterlisttable"/>
      </w:pPr>
      <w:r w:rsidRPr="00DB6B68">
        <w:t>Trainer recommendation:</w:t>
      </w:r>
    </w:p>
    <w:p w14:paraId="54F00BBB" w14:textId="79001EAD" w:rsidR="00910505" w:rsidRPr="003C2B3F" w:rsidRDefault="00910505" w:rsidP="00910505">
      <w:r w:rsidRPr="00DB6B68">
        <w:t>HOTC approval:</w:t>
      </w:r>
    </w:p>
    <w:p w14:paraId="03A0B24A" w14:textId="77777777" w:rsidR="00FB6A99" w:rsidRDefault="00FB6A99" w:rsidP="00FB6A99"/>
    <w:p w14:paraId="3DB8E91A" w14:textId="77777777" w:rsidR="00FB6A99" w:rsidRPr="00FB6A99" w:rsidRDefault="00FB6A99" w:rsidP="00FB6A99"/>
    <w:p w14:paraId="65F90D0D" w14:textId="77777777" w:rsidR="007A0A55" w:rsidRDefault="007A0A55" w:rsidP="007A0A55"/>
    <w:p w14:paraId="1E7688CA" w14:textId="77777777" w:rsidR="007A0A55" w:rsidRDefault="007A0A55" w:rsidP="007A0A55">
      <w:pPr>
        <w:rPr>
          <w:rStyle w:val="Strong"/>
        </w:rPr>
      </w:pPr>
      <w:r>
        <w:rPr>
          <w:rStyle w:val="Strong"/>
        </w:rPr>
        <w:br w:type="page"/>
      </w:r>
    </w:p>
    <w:p w14:paraId="446A5CE3" w14:textId="77777777" w:rsidR="007A0A55" w:rsidRDefault="007A0A55" w:rsidP="002D4956">
      <w:pPr>
        <w:pStyle w:val="Caption"/>
        <w:rPr>
          <w:rStyle w:val="Strong"/>
          <w:b/>
          <w:bCs w:val="0"/>
        </w:rPr>
      </w:pPr>
      <w:r w:rsidRPr="002D4956">
        <w:rPr>
          <w:rStyle w:val="Strong"/>
          <w:rFonts w:hint="eastAsia"/>
          <w:b/>
          <w:bCs w:val="0"/>
        </w:rPr>
        <w:lastRenderedPageBreak/>
        <w:t xml:space="preserve">Form GC1 </w:t>
      </w:r>
      <w:r w:rsidRPr="002D4956">
        <w:rPr>
          <w:rStyle w:val="Strong"/>
          <w:b/>
          <w:bCs w:val="0"/>
        </w:rPr>
        <w:t>–</w:t>
      </w:r>
      <w:r w:rsidRPr="002D4956">
        <w:rPr>
          <w:rStyle w:val="Strong"/>
          <w:rFonts w:hint="eastAsia"/>
          <w:b/>
          <w:bCs w:val="0"/>
        </w:rPr>
        <w:t xml:space="preserve"> General emergency trainer/checker check report</w:t>
      </w:r>
    </w:p>
    <w:p w14:paraId="71E06707" w14:textId="77777777" w:rsidR="006010CC" w:rsidRPr="003C2B3F" w:rsidRDefault="006010CC" w:rsidP="006010CC">
      <w:pPr>
        <w:rPr>
          <w:rStyle w:val="bold"/>
        </w:rPr>
      </w:pPr>
      <w:r w:rsidRPr="003C2B3F">
        <w:rPr>
          <w:rStyle w:val="bold"/>
        </w:rPr>
        <w:t>Details</w:t>
      </w:r>
    </w:p>
    <w:p w14:paraId="48DD5D4C" w14:textId="1CDB7596" w:rsidR="006010CC" w:rsidRDefault="006010CC" w:rsidP="006010CC">
      <w:r>
        <w:t xml:space="preserve">Candidate </w:t>
      </w:r>
      <w:r w:rsidRPr="003C2B3F">
        <w:t>name:</w:t>
      </w:r>
      <w:r w:rsidRPr="003C2B3F">
        <w:tab/>
      </w:r>
      <w:r>
        <w:tab/>
      </w:r>
      <w:r>
        <w:tab/>
      </w:r>
      <w:r w:rsidR="009C7F8A">
        <w:tab/>
      </w:r>
      <w:r>
        <w:t>ARN:</w:t>
      </w:r>
    </w:p>
    <w:p w14:paraId="6F50F9DC" w14:textId="0BE44613" w:rsidR="006010CC" w:rsidRPr="003C2B3F" w:rsidRDefault="006010CC" w:rsidP="006010CC">
      <w:r>
        <w:t>Trainer name:</w:t>
      </w:r>
      <w:r>
        <w:tab/>
      </w:r>
      <w:r>
        <w:tab/>
      </w:r>
      <w:r>
        <w:tab/>
      </w:r>
      <w:r>
        <w:tab/>
      </w:r>
      <w:r w:rsidR="009C7F8A">
        <w:tab/>
      </w:r>
      <w:r w:rsidRPr="003C2B3F">
        <w:t xml:space="preserve">Date of </w:t>
      </w:r>
      <w:r>
        <w:t>completion</w:t>
      </w:r>
      <w:r w:rsidRPr="003C2B3F">
        <w:t>:</w:t>
      </w:r>
      <w:r>
        <w:t xml:space="preserve"> </w:t>
      </w:r>
    </w:p>
    <w:p w14:paraId="108E512E" w14:textId="77777777" w:rsidR="006010CC" w:rsidRDefault="006010CC" w:rsidP="006010CC">
      <w:r>
        <w:t>Aircraft type:</w:t>
      </w:r>
    </w:p>
    <w:tbl>
      <w:tblPr>
        <w:tblStyle w:val="SD-MOStable"/>
        <w:tblW w:w="9634" w:type="dxa"/>
        <w:tblLayout w:type="fixed"/>
        <w:tblLook w:val="06A0" w:firstRow="1" w:lastRow="0" w:firstColumn="1" w:lastColumn="0" w:noHBand="1" w:noVBand="1"/>
        <w:tblCaption w:val="4B5 Instructor Induction Training – Course IT1"/>
        <w:tblDescription w:val="4B5 Instructor Induction Training – Course IT1"/>
      </w:tblPr>
      <w:tblGrid>
        <w:gridCol w:w="1843"/>
        <w:gridCol w:w="3034"/>
        <w:gridCol w:w="3058"/>
        <w:gridCol w:w="1699"/>
      </w:tblGrid>
      <w:tr w:rsidR="006010CC" w:rsidRPr="00916430" w14:paraId="255CAE44" w14:textId="77777777">
        <w:trPr>
          <w:cnfStyle w:val="100000000000" w:firstRow="1" w:lastRow="0" w:firstColumn="0" w:lastColumn="0" w:oddVBand="0" w:evenVBand="0" w:oddHBand="0" w:evenHBand="0" w:firstRowFirstColumn="0" w:firstRowLastColumn="0" w:lastRowFirstColumn="0" w:lastRowLastColumn="0"/>
          <w:trHeight w:val="25"/>
        </w:trPr>
        <w:tc>
          <w:tcPr>
            <w:cnfStyle w:val="001000000000" w:firstRow="0" w:lastRow="0" w:firstColumn="1" w:lastColumn="0" w:oddVBand="0" w:evenVBand="0" w:oddHBand="0" w:evenHBand="0" w:firstRowFirstColumn="0" w:firstRowLastColumn="0" w:lastRowFirstColumn="0" w:lastRowLastColumn="0"/>
            <w:tcW w:w="1843" w:type="dxa"/>
            <w:tcBorders>
              <w:bottom w:val="single" w:sz="4" w:space="0" w:color="0080A2"/>
            </w:tcBorders>
          </w:tcPr>
          <w:p w14:paraId="3ECD06B0" w14:textId="77777777" w:rsidR="006010CC" w:rsidRPr="003C2B3F" w:rsidRDefault="006010CC">
            <w:r w:rsidRPr="003C2B3F">
              <w:t>Topic</w:t>
            </w:r>
          </w:p>
        </w:tc>
        <w:tc>
          <w:tcPr>
            <w:tcW w:w="3034" w:type="dxa"/>
          </w:tcPr>
          <w:p w14:paraId="5A865186" w14:textId="77777777" w:rsidR="006010CC" w:rsidRPr="003C2B3F" w:rsidRDefault="006010CC">
            <w:pPr>
              <w:cnfStyle w:val="100000000000" w:firstRow="1" w:lastRow="0" w:firstColumn="0" w:lastColumn="0" w:oddVBand="0" w:evenVBand="0" w:oddHBand="0" w:evenHBand="0" w:firstRowFirstColumn="0" w:firstRowLastColumn="0" w:lastRowFirstColumn="0" w:lastRowLastColumn="0"/>
            </w:pPr>
            <w:r w:rsidRPr="003C2B3F">
              <w:t>Item</w:t>
            </w:r>
          </w:p>
        </w:tc>
        <w:tc>
          <w:tcPr>
            <w:tcW w:w="3058" w:type="dxa"/>
          </w:tcPr>
          <w:p w14:paraId="6DF2555F" w14:textId="77777777" w:rsidR="006010CC" w:rsidRPr="003C2B3F" w:rsidRDefault="006010CC">
            <w:pPr>
              <w:cnfStyle w:val="100000000000" w:firstRow="1" w:lastRow="0" w:firstColumn="0" w:lastColumn="0" w:oddVBand="0" w:evenVBand="0" w:oddHBand="0" w:evenHBand="0" w:firstRowFirstColumn="0" w:firstRowLastColumn="0" w:lastRowFirstColumn="0" w:lastRowLastColumn="0"/>
            </w:pPr>
            <w:r w:rsidRPr="003C2B3F">
              <w:t>Comments</w:t>
            </w:r>
          </w:p>
        </w:tc>
        <w:tc>
          <w:tcPr>
            <w:tcW w:w="1699" w:type="dxa"/>
          </w:tcPr>
          <w:p w14:paraId="04C21999" w14:textId="77777777" w:rsidR="006010CC" w:rsidRPr="003C2B3F" w:rsidRDefault="006010CC">
            <w:pPr>
              <w:cnfStyle w:val="100000000000" w:firstRow="1" w:lastRow="0" w:firstColumn="0" w:lastColumn="0" w:oddVBand="0" w:evenVBand="0" w:oddHBand="0" w:evenHBand="0" w:firstRowFirstColumn="0" w:firstRowLastColumn="0" w:lastRowFirstColumn="0" w:lastRowLastColumn="0"/>
            </w:pPr>
            <w:r w:rsidRPr="003C2B3F">
              <w:t>Complete</w:t>
            </w:r>
            <w:r w:rsidRPr="003C2B3F">
              <w:br/>
            </w:r>
            <w:r>
              <w:t>Y</w:t>
            </w:r>
            <w:r w:rsidRPr="003C2B3F">
              <w:t xml:space="preserve">es / </w:t>
            </w:r>
            <w:r>
              <w:t>N</w:t>
            </w:r>
            <w:r w:rsidRPr="003C2B3F">
              <w:t>o</w:t>
            </w:r>
          </w:p>
        </w:tc>
      </w:tr>
      <w:tr w:rsidR="006010CC" w:rsidRPr="00916430" w14:paraId="1BD3A063" w14:textId="77777777">
        <w:trPr>
          <w:trHeight w:val="301"/>
        </w:trPr>
        <w:tc>
          <w:tcPr>
            <w:cnfStyle w:val="001000000000" w:firstRow="0" w:lastRow="0" w:firstColumn="1" w:lastColumn="0" w:oddVBand="0" w:evenVBand="0" w:oddHBand="0" w:evenHBand="0" w:firstRowFirstColumn="0" w:firstRowLastColumn="0" w:lastRowFirstColumn="0" w:lastRowLastColumn="0"/>
            <w:tcW w:w="1843" w:type="dxa"/>
            <w:tcBorders>
              <w:bottom w:val="nil"/>
            </w:tcBorders>
          </w:tcPr>
          <w:p w14:paraId="6F963C92" w14:textId="77777777" w:rsidR="006010CC" w:rsidRPr="003C2B3F" w:rsidRDefault="006010CC">
            <w:r w:rsidRPr="00916430">
              <w:t xml:space="preserve">Training course topics </w:t>
            </w:r>
          </w:p>
        </w:tc>
        <w:tc>
          <w:tcPr>
            <w:tcW w:w="3034" w:type="dxa"/>
          </w:tcPr>
          <w:p w14:paraId="719E8D05"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General emergency and survival procedures</w:t>
            </w:r>
          </w:p>
        </w:tc>
        <w:tc>
          <w:tcPr>
            <w:tcW w:w="3058" w:type="dxa"/>
          </w:tcPr>
          <w:p w14:paraId="6A94ECE1"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6E505B83"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5BAA83EE" w14:textId="77777777">
        <w:trPr>
          <w:trHeight w:val="98"/>
        </w:trPr>
        <w:tc>
          <w:tcPr>
            <w:cnfStyle w:val="001000000000" w:firstRow="0" w:lastRow="0" w:firstColumn="1" w:lastColumn="0" w:oddVBand="0" w:evenVBand="0" w:oddHBand="0" w:evenHBand="0" w:firstRowFirstColumn="0" w:firstRowLastColumn="0" w:lastRowFirstColumn="0" w:lastRowLastColumn="0"/>
            <w:tcW w:w="1843" w:type="dxa"/>
            <w:tcBorders>
              <w:top w:val="nil"/>
              <w:bottom w:val="nil"/>
            </w:tcBorders>
          </w:tcPr>
          <w:p w14:paraId="20BCA9BE" w14:textId="77777777" w:rsidR="006010CC" w:rsidRPr="00916430" w:rsidRDefault="006010CC"/>
        </w:tc>
        <w:tc>
          <w:tcPr>
            <w:tcW w:w="3034" w:type="dxa"/>
          </w:tcPr>
          <w:p w14:paraId="00C8A536"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Aerodrome and aircraft security procedures</w:t>
            </w:r>
          </w:p>
        </w:tc>
        <w:tc>
          <w:tcPr>
            <w:tcW w:w="3058" w:type="dxa"/>
          </w:tcPr>
          <w:p w14:paraId="2C76AB29"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5F91139E"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3083E494" w14:textId="77777777">
        <w:trPr>
          <w:trHeight w:val="397"/>
        </w:trPr>
        <w:tc>
          <w:tcPr>
            <w:cnfStyle w:val="001000000000" w:firstRow="0" w:lastRow="0" w:firstColumn="1" w:lastColumn="0" w:oddVBand="0" w:evenVBand="0" w:oddHBand="0" w:evenHBand="0" w:firstRowFirstColumn="0" w:firstRowLastColumn="0" w:lastRowFirstColumn="0" w:lastRowLastColumn="0"/>
            <w:tcW w:w="1843" w:type="dxa"/>
            <w:tcBorders>
              <w:top w:val="nil"/>
              <w:bottom w:val="nil"/>
            </w:tcBorders>
          </w:tcPr>
          <w:p w14:paraId="3794166E" w14:textId="77777777" w:rsidR="006010CC" w:rsidRPr="00916430" w:rsidRDefault="006010CC"/>
        </w:tc>
        <w:tc>
          <w:tcPr>
            <w:tcW w:w="3034" w:type="dxa"/>
          </w:tcPr>
          <w:p w14:paraId="472D530D"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Location and use of emergency and safety equipment</w:t>
            </w:r>
          </w:p>
        </w:tc>
        <w:tc>
          <w:tcPr>
            <w:tcW w:w="3058" w:type="dxa"/>
          </w:tcPr>
          <w:p w14:paraId="30D7F270"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677C8EEC"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71E5765E" w14:textId="77777777">
        <w:trPr>
          <w:trHeight w:val="20"/>
        </w:trPr>
        <w:tc>
          <w:tcPr>
            <w:cnfStyle w:val="001000000000" w:firstRow="0" w:lastRow="0" w:firstColumn="1" w:lastColumn="0" w:oddVBand="0" w:evenVBand="0" w:oddHBand="0" w:evenHBand="0" w:firstRowFirstColumn="0" w:firstRowLastColumn="0" w:lastRowFirstColumn="0" w:lastRowLastColumn="0"/>
            <w:tcW w:w="1843" w:type="dxa"/>
            <w:tcBorders>
              <w:top w:val="nil"/>
              <w:bottom w:val="nil"/>
            </w:tcBorders>
          </w:tcPr>
          <w:p w14:paraId="4EE4CA5F" w14:textId="77777777" w:rsidR="006010CC" w:rsidRPr="00916430" w:rsidRDefault="006010CC"/>
        </w:tc>
        <w:tc>
          <w:tcPr>
            <w:tcW w:w="3034" w:type="dxa"/>
          </w:tcPr>
          <w:p w14:paraId="3A3478BA"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Ditching procedures</w:t>
            </w:r>
          </w:p>
        </w:tc>
        <w:tc>
          <w:tcPr>
            <w:tcW w:w="3058" w:type="dxa"/>
          </w:tcPr>
          <w:p w14:paraId="0A0845B9"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7A678EFD"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0F9E0997" w14:textId="77777777">
        <w:trPr>
          <w:trHeight w:val="20"/>
        </w:trPr>
        <w:tc>
          <w:tcPr>
            <w:cnfStyle w:val="001000000000" w:firstRow="0" w:lastRow="0" w:firstColumn="1" w:lastColumn="0" w:oddVBand="0" w:evenVBand="0" w:oddHBand="0" w:evenHBand="0" w:firstRowFirstColumn="0" w:firstRowLastColumn="0" w:lastRowFirstColumn="0" w:lastRowLastColumn="0"/>
            <w:tcW w:w="1843" w:type="dxa"/>
            <w:tcBorders>
              <w:top w:val="nil"/>
              <w:bottom w:val="nil"/>
            </w:tcBorders>
          </w:tcPr>
          <w:p w14:paraId="0AFAFB19" w14:textId="77777777" w:rsidR="006010CC" w:rsidRPr="00916430" w:rsidRDefault="006010CC"/>
        </w:tc>
        <w:tc>
          <w:tcPr>
            <w:tcW w:w="3034" w:type="dxa"/>
          </w:tcPr>
          <w:p w14:paraId="597FA6CD"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Use of life jackets</w:t>
            </w:r>
          </w:p>
        </w:tc>
        <w:tc>
          <w:tcPr>
            <w:tcW w:w="3058" w:type="dxa"/>
          </w:tcPr>
          <w:p w14:paraId="112EF392"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5142ED7F"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0CBDDD36" w14:textId="77777777">
        <w:trPr>
          <w:trHeight w:val="114"/>
        </w:trPr>
        <w:tc>
          <w:tcPr>
            <w:cnfStyle w:val="001000000000" w:firstRow="0" w:lastRow="0" w:firstColumn="1" w:lastColumn="0" w:oddVBand="0" w:evenVBand="0" w:oddHBand="0" w:evenHBand="0" w:firstRowFirstColumn="0" w:firstRowLastColumn="0" w:lastRowFirstColumn="0" w:lastRowLastColumn="0"/>
            <w:tcW w:w="1843" w:type="dxa"/>
            <w:tcBorders>
              <w:top w:val="nil"/>
              <w:bottom w:val="nil"/>
            </w:tcBorders>
          </w:tcPr>
          <w:p w14:paraId="3CE2A146" w14:textId="77777777" w:rsidR="006010CC" w:rsidRPr="00916430" w:rsidRDefault="006010CC"/>
        </w:tc>
        <w:tc>
          <w:tcPr>
            <w:tcW w:w="3034" w:type="dxa"/>
          </w:tcPr>
          <w:p w14:paraId="5D51D5D7"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In-water practical training</w:t>
            </w:r>
          </w:p>
        </w:tc>
        <w:tc>
          <w:tcPr>
            <w:tcW w:w="3058" w:type="dxa"/>
          </w:tcPr>
          <w:p w14:paraId="27858A06"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490CD7C1"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3E7DBF77" w14:textId="77777777">
        <w:trPr>
          <w:trHeight w:val="20"/>
        </w:trPr>
        <w:tc>
          <w:tcPr>
            <w:cnfStyle w:val="001000000000" w:firstRow="0" w:lastRow="0" w:firstColumn="1" w:lastColumn="0" w:oddVBand="0" w:evenVBand="0" w:oddHBand="0" w:evenHBand="0" w:firstRowFirstColumn="0" w:firstRowLastColumn="0" w:lastRowFirstColumn="0" w:lastRowLastColumn="0"/>
            <w:tcW w:w="1843" w:type="dxa"/>
            <w:tcBorders>
              <w:top w:val="nil"/>
              <w:bottom w:val="nil"/>
            </w:tcBorders>
          </w:tcPr>
          <w:p w14:paraId="6ADC08C7" w14:textId="77777777" w:rsidR="006010CC" w:rsidRPr="00916430" w:rsidRDefault="006010CC"/>
        </w:tc>
        <w:tc>
          <w:tcPr>
            <w:tcW w:w="3034" w:type="dxa"/>
          </w:tcPr>
          <w:p w14:paraId="1649A1EC"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 xml:space="preserve">Use of life rafts (if required) </w:t>
            </w:r>
          </w:p>
        </w:tc>
        <w:tc>
          <w:tcPr>
            <w:tcW w:w="3058" w:type="dxa"/>
          </w:tcPr>
          <w:p w14:paraId="21D5964E"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19F3F153"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613ADF92" w14:textId="77777777">
        <w:trPr>
          <w:trHeight w:val="397"/>
        </w:trPr>
        <w:tc>
          <w:tcPr>
            <w:cnfStyle w:val="001000000000" w:firstRow="0" w:lastRow="0" w:firstColumn="1" w:lastColumn="0" w:oddVBand="0" w:evenVBand="0" w:oddHBand="0" w:evenHBand="0" w:firstRowFirstColumn="0" w:firstRowLastColumn="0" w:lastRowFirstColumn="0" w:lastRowLastColumn="0"/>
            <w:tcW w:w="1843" w:type="dxa"/>
            <w:tcBorders>
              <w:top w:val="nil"/>
              <w:bottom w:val="nil"/>
            </w:tcBorders>
          </w:tcPr>
          <w:p w14:paraId="7927088D" w14:textId="77777777" w:rsidR="006010CC" w:rsidRPr="00916430" w:rsidRDefault="006010CC"/>
        </w:tc>
        <w:tc>
          <w:tcPr>
            <w:tcW w:w="3034" w:type="dxa"/>
          </w:tcPr>
          <w:p w14:paraId="697FFEA2"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 xml:space="preserve">Part 138 – Procedures for </w:t>
            </w:r>
            <w:r w:rsidRPr="003C2B3F">
              <w:t>dealing with specific emergency situations</w:t>
            </w:r>
          </w:p>
        </w:tc>
        <w:tc>
          <w:tcPr>
            <w:tcW w:w="3058" w:type="dxa"/>
          </w:tcPr>
          <w:p w14:paraId="6E587EF7"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540BBC12"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710499D2" w14:textId="77777777">
        <w:trPr>
          <w:trHeight w:val="124"/>
        </w:trPr>
        <w:tc>
          <w:tcPr>
            <w:cnfStyle w:val="001000000000" w:firstRow="0" w:lastRow="0" w:firstColumn="1" w:lastColumn="0" w:oddVBand="0" w:evenVBand="0" w:oddHBand="0" w:evenHBand="0" w:firstRowFirstColumn="0" w:firstRowLastColumn="0" w:lastRowFirstColumn="0" w:lastRowLastColumn="0"/>
            <w:tcW w:w="1843" w:type="dxa"/>
            <w:tcBorders>
              <w:top w:val="nil"/>
              <w:bottom w:val="single" w:sz="4" w:space="0" w:color="0080A2"/>
            </w:tcBorders>
          </w:tcPr>
          <w:p w14:paraId="2A9FC67F" w14:textId="77777777" w:rsidR="006010CC" w:rsidRPr="00916430" w:rsidRDefault="006010CC"/>
        </w:tc>
        <w:tc>
          <w:tcPr>
            <w:tcW w:w="3034" w:type="dxa"/>
          </w:tcPr>
          <w:p w14:paraId="4E8EC389"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Rotorcraft – HUET (if delivered)</w:t>
            </w:r>
          </w:p>
        </w:tc>
        <w:tc>
          <w:tcPr>
            <w:tcW w:w="3058" w:type="dxa"/>
          </w:tcPr>
          <w:p w14:paraId="55F050F6"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7F5EC04F"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2D917D27" w14:textId="77777777">
        <w:trPr>
          <w:trHeight w:val="62"/>
        </w:trPr>
        <w:tc>
          <w:tcPr>
            <w:cnfStyle w:val="001000000000" w:firstRow="0" w:lastRow="0" w:firstColumn="1" w:lastColumn="0" w:oddVBand="0" w:evenVBand="0" w:oddHBand="0" w:evenHBand="0" w:firstRowFirstColumn="0" w:firstRowLastColumn="0" w:lastRowFirstColumn="0" w:lastRowLastColumn="0"/>
            <w:tcW w:w="1843" w:type="dxa"/>
            <w:tcBorders>
              <w:bottom w:val="nil"/>
            </w:tcBorders>
          </w:tcPr>
          <w:p w14:paraId="588E08B2" w14:textId="77777777" w:rsidR="006010CC" w:rsidRPr="003C2B3F" w:rsidRDefault="006010CC">
            <w:r w:rsidRPr="00916430">
              <w:t>Conduct of training</w:t>
            </w:r>
          </w:p>
        </w:tc>
        <w:tc>
          <w:tcPr>
            <w:tcW w:w="3034" w:type="dxa"/>
          </w:tcPr>
          <w:p w14:paraId="5BF074CC"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Materials and resources</w:t>
            </w:r>
          </w:p>
        </w:tc>
        <w:tc>
          <w:tcPr>
            <w:tcW w:w="3058" w:type="dxa"/>
          </w:tcPr>
          <w:p w14:paraId="32BD91AC"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2D8A4BFA"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25D18293" w14:textId="77777777">
        <w:trPr>
          <w:trHeight w:val="20"/>
        </w:trPr>
        <w:tc>
          <w:tcPr>
            <w:cnfStyle w:val="001000000000" w:firstRow="0" w:lastRow="0" w:firstColumn="1" w:lastColumn="0" w:oddVBand="0" w:evenVBand="0" w:oddHBand="0" w:evenHBand="0" w:firstRowFirstColumn="0" w:firstRowLastColumn="0" w:lastRowFirstColumn="0" w:lastRowLastColumn="0"/>
            <w:tcW w:w="1843" w:type="dxa"/>
            <w:tcBorders>
              <w:top w:val="nil"/>
              <w:bottom w:val="nil"/>
            </w:tcBorders>
          </w:tcPr>
          <w:p w14:paraId="417B1803" w14:textId="77777777" w:rsidR="006010CC" w:rsidRPr="00916430" w:rsidRDefault="006010CC"/>
        </w:tc>
        <w:tc>
          <w:tcPr>
            <w:tcW w:w="3034" w:type="dxa"/>
          </w:tcPr>
          <w:p w14:paraId="2A54F293"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Learning methods</w:t>
            </w:r>
          </w:p>
        </w:tc>
        <w:tc>
          <w:tcPr>
            <w:tcW w:w="3058" w:type="dxa"/>
          </w:tcPr>
          <w:p w14:paraId="17EAAFD2"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2167CA88"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6FCB0B65" w14:textId="77777777">
        <w:trPr>
          <w:trHeight w:val="36"/>
        </w:trPr>
        <w:tc>
          <w:tcPr>
            <w:cnfStyle w:val="001000000000" w:firstRow="0" w:lastRow="0" w:firstColumn="1" w:lastColumn="0" w:oddVBand="0" w:evenVBand="0" w:oddHBand="0" w:evenHBand="0" w:firstRowFirstColumn="0" w:firstRowLastColumn="0" w:lastRowFirstColumn="0" w:lastRowLastColumn="0"/>
            <w:tcW w:w="1843" w:type="dxa"/>
            <w:tcBorders>
              <w:top w:val="nil"/>
              <w:bottom w:val="single" w:sz="4" w:space="0" w:color="0080A2"/>
            </w:tcBorders>
          </w:tcPr>
          <w:p w14:paraId="718AF999" w14:textId="77777777" w:rsidR="006010CC" w:rsidRPr="00916430" w:rsidRDefault="006010CC"/>
        </w:tc>
        <w:tc>
          <w:tcPr>
            <w:tcW w:w="3034" w:type="dxa"/>
          </w:tcPr>
          <w:p w14:paraId="7B964542"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Assessment methods</w:t>
            </w:r>
          </w:p>
        </w:tc>
        <w:tc>
          <w:tcPr>
            <w:tcW w:w="3058" w:type="dxa"/>
          </w:tcPr>
          <w:p w14:paraId="4EEBFDB8"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4E7168B7"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0450A4C7" w14:textId="77777777">
        <w:trPr>
          <w:trHeight w:val="397"/>
        </w:trPr>
        <w:tc>
          <w:tcPr>
            <w:cnfStyle w:val="001000000000" w:firstRow="0" w:lastRow="0" w:firstColumn="1" w:lastColumn="0" w:oddVBand="0" w:evenVBand="0" w:oddHBand="0" w:evenHBand="0" w:firstRowFirstColumn="0" w:firstRowLastColumn="0" w:lastRowFirstColumn="0" w:lastRowLastColumn="0"/>
            <w:tcW w:w="1843" w:type="dxa"/>
            <w:tcBorders>
              <w:bottom w:val="nil"/>
            </w:tcBorders>
          </w:tcPr>
          <w:p w14:paraId="5B811681" w14:textId="77777777" w:rsidR="006010CC" w:rsidRPr="003C2B3F" w:rsidRDefault="006010CC">
            <w:r w:rsidRPr="00916430">
              <w:t>Conduct of check</w:t>
            </w:r>
          </w:p>
        </w:tc>
        <w:tc>
          <w:tcPr>
            <w:tcW w:w="3034" w:type="dxa"/>
          </w:tcPr>
          <w:p w14:paraId="0249339A"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Knowledge of check report forms</w:t>
            </w:r>
          </w:p>
        </w:tc>
        <w:tc>
          <w:tcPr>
            <w:tcW w:w="3058" w:type="dxa"/>
          </w:tcPr>
          <w:p w14:paraId="4D4D3B2A"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26E39826"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0660934F" w14:textId="77777777">
        <w:trPr>
          <w:trHeight w:val="458"/>
        </w:trPr>
        <w:tc>
          <w:tcPr>
            <w:cnfStyle w:val="001000000000" w:firstRow="0" w:lastRow="0" w:firstColumn="1" w:lastColumn="0" w:oddVBand="0" w:evenVBand="0" w:oddHBand="0" w:evenHBand="0" w:firstRowFirstColumn="0" w:firstRowLastColumn="0" w:lastRowFirstColumn="0" w:lastRowLastColumn="0"/>
            <w:tcW w:w="1843" w:type="dxa"/>
            <w:tcBorders>
              <w:top w:val="nil"/>
              <w:bottom w:val="nil"/>
            </w:tcBorders>
          </w:tcPr>
          <w:p w14:paraId="24CE17E6" w14:textId="77777777" w:rsidR="006010CC" w:rsidRPr="00916430" w:rsidRDefault="006010CC"/>
        </w:tc>
        <w:tc>
          <w:tcPr>
            <w:tcW w:w="3034" w:type="dxa"/>
          </w:tcPr>
          <w:p w14:paraId="11778F79"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 xml:space="preserve">Planning and </w:t>
            </w:r>
            <w:r w:rsidRPr="003C2B3F">
              <w:t>methodology of check</w:t>
            </w:r>
          </w:p>
        </w:tc>
        <w:tc>
          <w:tcPr>
            <w:tcW w:w="3058" w:type="dxa"/>
          </w:tcPr>
          <w:p w14:paraId="32C7E249"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3940CF61"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51CDE9FB" w14:textId="77777777">
        <w:trPr>
          <w:trHeight w:val="20"/>
        </w:trPr>
        <w:tc>
          <w:tcPr>
            <w:cnfStyle w:val="001000000000" w:firstRow="0" w:lastRow="0" w:firstColumn="1" w:lastColumn="0" w:oddVBand="0" w:evenVBand="0" w:oddHBand="0" w:evenHBand="0" w:firstRowFirstColumn="0" w:firstRowLastColumn="0" w:lastRowFirstColumn="0" w:lastRowLastColumn="0"/>
            <w:tcW w:w="1843" w:type="dxa"/>
            <w:tcBorders>
              <w:top w:val="nil"/>
              <w:bottom w:val="nil"/>
            </w:tcBorders>
          </w:tcPr>
          <w:p w14:paraId="41FFF3B9" w14:textId="77777777" w:rsidR="006010CC" w:rsidRPr="00916430" w:rsidRDefault="006010CC"/>
        </w:tc>
        <w:tc>
          <w:tcPr>
            <w:tcW w:w="3034" w:type="dxa"/>
          </w:tcPr>
          <w:p w14:paraId="1335D8A0"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Resources</w:t>
            </w:r>
          </w:p>
        </w:tc>
        <w:tc>
          <w:tcPr>
            <w:tcW w:w="3058" w:type="dxa"/>
          </w:tcPr>
          <w:p w14:paraId="13C4327E"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68D1C05F"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6629F7D0" w14:textId="77777777">
        <w:trPr>
          <w:trHeight w:val="20"/>
        </w:trPr>
        <w:tc>
          <w:tcPr>
            <w:cnfStyle w:val="001000000000" w:firstRow="0" w:lastRow="0" w:firstColumn="1" w:lastColumn="0" w:oddVBand="0" w:evenVBand="0" w:oddHBand="0" w:evenHBand="0" w:firstRowFirstColumn="0" w:firstRowLastColumn="0" w:lastRowFirstColumn="0" w:lastRowLastColumn="0"/>
            <w:tcW w:w="1843" w:type="dxa"/>
            <w:tcBorders>
              <w:top w:val="nil"/>
              <w:bottom w:val="nil"/>
            </w:tcBorders>
          </w:tcPr>
          <w:p w14:paraId="63962A7B" w14:textId="77777777" w:rsidR="006010CC" w:rsidRPr="00916430" w:rsidRDefault="006010CC"/>
        </w:tc>
        <w:tc>
          <w:tcPr>
            <w:tcW w:w="3034" w:type="dxa"/>
          </w:tcPr>
          <w:p w14:paraId="12E8AAE5"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Assessment methods</w:t>
            </w:r>
          </w:p>
        </w:tc>
        <w:tc>
          <w:tcPr>
            <w:tcW w:w="3058" w:type="dxa"/>
          </w:tcPr>
          <w:p w14:paraId="02F0D07D"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6B7AEED9"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r w:rsidR="006010CC" w:rsidRPr="00916430" w14:paraId="5C94B84B" w14:textId="77777777">
        <w:trPr>
          <w:trHeight w:val="20"/>
        </w:trPr>
        <w:tc>
          <w:tcPr>
            <w:cnfStyle w:val="001000000000" w:firstRow="0" w:lastRow="0" w:firstColumn="1" w:lastColumn="0" w:oddVBand="0" w:evenVBand="0" w:oddHBand="0" w:evenHBand="0" w:firstRowFirstColumn="0" w:firstRowLastColumn="0" w:lastRowFirstColumn="0" w:lastRowLastColumn="0"/>
            <w:tcW w:w="1843" w:type="dxa"/>
            <w:tcBorders>
              <w:top w:val="nil"/>
            </w:tcBorders>
          </w:tcPr>
          <w:p w14:paraId="7314D694" w14:textId="77777777" w:rsidR="006010CC" w:rsidRPr="00916430" w:rsidRDefault="006010CC"/>
        </w:tc>
        <w:tc>
          <w:tcPr>
            <w:tcW w:w="3034" w:type="dxa"/>
          </w:tcPr>
          <w:p w14:paraId="0178DAD0" w14:textId="77777777" w:rsidR="006010CC" w:rsidRPr="003C2B3F" w:rsidRDefault="006010CC">
            <w:pPr>
              <w:cnfStyle w:val="000000000000" w:firstRow="0" w:lastRow="0" w:firstColumn="0" w:lastColumn="0" w:oddVBand="0" w:evenVBand="0" w:oddHBand="0" w:evenHBand="0" w:firstRowFirstColumn="0" w:firstRowLastColumn="0" w:lastRowFirstColumn="0" w:lastRowLastColumn="0"/>
            </w:pPr>
            <w:r w:rsidRPr="00916430">
              <w:t>Debriefing</w:t>
            </w:r>
          </w:p>
        </w:tc>
        <w:tc>
          <w:tcPr>
            <w:tcW w:w="3058" w:type="dxa"/>
          </w:tcPr>
          <w:p w14:paraId="146F1889"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c>
          <w:tcPr>
            <w:tcW w:w="1699" w:type="dxa"/>
          </w:tcPr>
          <w:p w14:paraId="050CF161" w14:textId="77777777" w:rsidR="006010CC" w:rsidRPr="00916430" w:rsidRDefault="006010CC">
            <w:pPr>
              <w:cnfStyle w:val="000000000000" w:firstRow="0" w:lastRow="0" w:firstColumn="0" w:lastColumn="0" w:oddVBand="0" w:evenVBand="0" w:oddHBand="0" w:evenHBand="0" w:firstRowFirstColumn="0" w:firstRowLastColumn="0" w:lastRowFirstColumn="0" w:lastRowLastColumn="0"/>
            </w:pPr>
          </w:p>
        </w:tc>
      </w:tr>
    </w:tbl>
    <w:p w14:paraId="506EF138" w14:textId="77777777" w:rsidR="006010CC" w:rsidRDefault="006010CC" w:rsidP="006010CC">
      <w:pPr>
        <w:suppressAutoHyphens w:val="0"/>
        <w:rPr>
          <w:b/>
        </w:rPr>
      </w:pPr>
      <w:r>
        <w:rPr>
          <w:b/>
        </w:rPr>
        <w:br w:type="page"/>
      </w:r>
    </w:p>
    <w:tbl>
      <w:tblPr>
        <w:tblStyle w:val="SD-MOStable"/>
        <w:tblW w:w="9498" w:type="dxa"/>
        <w:tblInd w:w="-5" w:type="dxa"/>
        <w:tblLook w:val="0620" w:firstRow="1" w:lastRow="0" w:firstColumn="0" w:lastColumn="0" w:noHBand="1" w:noVBand="1"/>
      </w:tblPr>
      <w:tblGrid>
        <w:gridCol w:w="9498"/>
      </w:tblGrid>
      <w:tr w:rsidR="006010CC" w14:paraId="79B0DD18" w14:textId="77777777">
        <w:trPr>
          <w:cnfStyle w:val="100000000000" w:firstRow="1" w:lastRow="0" w:firstColumn="0" w:lastColumn="0" w:oddVBand="0" w:evenVBand="0" w:oddHBand="0" w:evenHBand="0" w:firstRowFirstColumn="0" w:firstRowLastColumn="0" w:lastRowFirstColumn="0" w:lastRowLastColumn="0"/>
        </w:trPr>
        <w:tc>
          <w:tcPr>
            <w:tcW w:w="9498" w:type="dxa"/>
          </w:tcPr>
          <w:p w14:paraId="4B28DCF1" w14:textId="77777777" w:rsidR="006010CC" w:rsidRPr="00DB6B68" w:rsidRDefault="006010CC">
            <w:r>
              <w:lastRenderedPageBreak/>
              <w:t>Comments</w:t>
            </w:r>
          </w:p>
        </w:tc>
      </w:tr>
      <w:tr w:rsidR="006010CC" w14:paraId="66192BB9" w14:textId="77777777">
        <w:trPr>
          <w:trHeight w:val="2099"/>
        </w:trPr>
        <w:tc>
          <w:tcPr>
            <w:tcW w:w="9498" w:type="dxa"/>
          </w:tcPr>
          <w:p w14:paraId="111ECFDE" w14:textId="77777777" w:rsidR="006010CC" w:rsidRDefault="006010CC"/>
        </w:tc>
      </w:tr>
    </w:tbl>
    <w:p w14:paraId="6EAF3B42" w14:textId="77777777" w:rsidR="006010CC" w:rsidRDefault="006010CC" w:rsidP="006010CC">
      <w:pPr>
        <w:suppressAutoHyphens w:val="0"/>
      </w:pPr>
      <w:r>
        <w:br w:type="page"/>
      </w:r>
    </w:p>
    <w:p w14:paraId="7067EB1D" w14:textId="77777777" w:rsidR="007A0A55" w:rsidRDefault="007A0A55" w:rsidP="002D4956">
      <w:pPr>
        <w:pStyle w:val="Caption"/>
        <w:rPr>
          <w:rStyle w:val="Strong"/>
          <w:b/>
          <w:bCs w:val="0"/>
        </w:rPr>
      </w:pPr>
      <w:r w:rsidRPr="002D4956">
        <w:rPr>
          <w:rStyle w:val="Strong"/>
          <w:rFonts w:hint="eastAsia"/>
          <w:b/>
          <w:bCs w:val="0"/>
        </w:rPr>
        <w:lastRenderedPageBreak/>
        <w:t xml:space="preserve">Form LC1 </w:t>
      </w:r>
      <w:r w:rsidRPr="002D4956">
        <w:rPr>
          <w:rStyle w:val="Strong"/>
          <w:b/>
          <w:bCs w:val="0"/>
        </w:rPr>
        <w:t>–</w:t>
      </w:r>
      <w:r w:rsidRPr="002D4956">
        <w:rPr>
          <w:rStyle w:val="Strong"/>
          <w:rFonts w:hint="eastAsia"/>
          <w:b/>
          <w:bCs w:val="0"/>
        </w:rPr>
        <w:t xml:space="preserve"> Line check pilot training re</w:t>
      </w:r>
      <w:r w:rsidRPr="002D4956">
        <w:rPr>
          <w:rStyle w:val="Strong"/>
          <w:b/>
          <w:bCs w:val="0"/>
        </w:rPr>
        <w:t>cord</w:t>
      </w:r>
    </w:p>
    <w:p w14:paraId="7008D701" w14:textId="77777777" w:rsidR="008E1E6F" w:rsidRPr="003C2B3F" w:rsidRDefault="008E1E6F" w:rsidP="008E1E6F">
      <w:pPr>
        <w:rPr>
          <w:rStyle w:val="bold"/>
        </w:rPr>
      </w:pPr>
      <w:r w:rsidRPr="003C2B3F">
        <w:rPr>
          <w:rStyle w:val="bold"/>
        </w:rPr>
        <w:t>Details</w:t>
      </w:r>
    </w:p>
    <w:p w14:paraId="1E2D3C53" w14:textId="52E9D502" w:rsidR="008E1E6F" w:rsidRDefault="008E1E6F" w:rsidP="008E1E6F">
      <w:r>
        <w:t xml:space="preserve">Candidate </w:t>
      </w:r>
      <w:r w:rsidRPr="003C2B3F">
        <w:t>name:</w:t>
      </w:r>
      <w:r w:rsidRPr="003C2B3F">
        <w:tab/>
      </w:r>
      <w:r>
        <w:tab/>
      </w:r>
      <w:r>
        <w:tab/>
      </w:r>
      <w:r w:rsidR="009C7F8A">
        <w:tab/>
      </w:r>
      <w:r>
        <w:t>ARN:</w:t>
      </w:r>
    </w:p>
    <w:p w14:paraId="486FF27A" w14:textId="56738400" w:rsidR="008E1E6F" w:rsidRPr="003C2B3F" w:rsidRDefault="008E1E6F" w:rsidP="008E1E6F">
      <w:r>
        <w:t>Trainer name:</w:t>
      </w:r>
      <w:r>
        <w:tab/>
      </w:r>
      <w:r>
        <w:tab/>
      </w:r>
      <w:r>
        <w:tab/>
      </w:r>
      <w:r>
        <w:tab/>
      </w:r>
      <w:r w:rsidR="009C7F8A">
        <w:tab/>
      </w:r>
      <w:r w:rsidRPr="003C2B3F">
        <w:t xml:space="preserve">Date of </w:t>
      </w:r>
      <w:r>
        <w:t>completion</w:t>
      </w:r>
      <w:r w:rsidRPr="003C2B3F">
        <w:t>:</w:t>
      </w:r>
      <w:r>
        <w:t xml:space="preserve"> </w:t>
      </w:r>
    </w:p>
    <w:p w14:paraId="09B60040" w14:textId="77777777" w:rsidR="008E1E6F" w:rsidRDefault="008E1E6F" w:rsidP="008E1E6F">
      <w:r>
        <w:t>Aircraft type:</w:t>
      </w:r>
    </w:p>
    <w:tbl>
      <w:tblPr>
        <w:tblStyle w:val="SD-MOStable"/>
        <w:tblW w:w="9555" w:type="dxa"/>
        <w:tblLayout w:type="fixed"/>
        <w:tblLook w:val="06A0" w:firstRow="1" w:lastRow="0" w:firstColumn="1" w:lastColumn="0" w:noHBand="1" w:noVBand="1"/>
        <w:tblCaption w:val="4B5 Instructor Induction Training – Course IT1"/>
        <w:tblDescription w:val="4B5 Instructor Induction Training – Course IT1"/>
      </w:tblPr>
      <w:tblGrid>
        <w:gridCol w:w="1980"/>
        <w:gridCol w:w="2551"/>
        <w:gridCol w:w="3753"/>
        <w:gridCol w:w="1271"/>
      </w:tblGrid>
      <w:tr w:rsidR="008E1E6F" w:rsidRPr="00916430" w14:paraId="412DC4D6" w14:textId="77777777">
        <w:trPr>
          <w:cnfStyle w:val="100000000000" w:firstRow="1" w:lastRow="0" w:firstColumn="0" w:lastColumn="0" w:oddVBand="0" w:evenVBand="0" w:oddHBand="0" w:evenHBand="0" w:firstRowFirstColumn="0" w:firstRowLastColumn="0" w:lastRowFirstColumn="0" w:lastRowLastColumn="0"/>
          <w:trHeight w:val="25"/>
        </w:trPr>
        <w:tc>
          <w:tcPr>
            <w:cnfStyle w:val="001000000000" w:firstRow="0" w:lastRow="0" w:firstColumn="1" w:lastColumn="0" w:oddVBand="0" w:evenVBand="0" w:oddHBand="0" w:evenHBand="0" w:firstRowFirstColumn="0" w:firstRowLastColumn="0" w:lastRowFirstColumn="0" w:lastRowLastColumn="0"/>
            <w:tcW w:w="1980" w:type="dxa"/>
            <w:tcBorders>
              <w:bottom w:val="single" w:sz="4" w:space="0" w:color="0080A2"/>
            </w:tcBorders>
          </w:tcPr>
          <w:p w14:paraId="26344722" w14:textId="77777777" w:rsidR="008E1E6F" w:rsidRPr="003C2B3F" w:rsidRDefault="008E1E6F">
            <w:r w:rsidRPr="003C2B3F">
              <w:t>Topic</w:t>
            </w:r>
          </w:p>
        </w:tc>
        <w:tc>
          <w:tcPr>
            <w:tcW w:w="2551" w:type="dxa"/>
          </w:tcPr>
          <w:p w14:paraId="3E999973" w14:textId="77777777" w:rsidR="008E1E6F" w:rsidRPr="003C2B3F" w:rsidRDefault="008E1E6F">
            <w:pPr>
              <w:cnfStyle w:val="100000000000" w:firstRow="1" w:lastRow="0" w:firstColumn="0" w:lastColumn="0" w:oddVBand="0" w:evenVBand="0" w:oddHBand="0" w:evenHBand="0" w:firstRowFirstColumn="0" w:firstRowLastColumn="0" w:lastRowFirstColumn="0" w:lastRowLastColumn="0"/>
            </w:pPr>
            <w:r w:rsidRPr="003C2B3F">
              <w:t>Item</w:t>
            </w:r>
          </w:p>
        </w:tc>
        <w:tc>
          <w:tcPr>
            <w:tcW w:w="3753" w:type="dxa"/>
          </w:tcPr>
          <w:p w14:paraId="25A0B02A" w14:textId="77777777" w:rsidR="008E1E6F" w:rsidRPr="003C2B3F" w:rsidRDefault="008E1E6F">
            <w:pPr>
              <w:cnfStyle w:val="100000000000" w:firstRow="1" w:lastRow="0" w:firstColumn="0" w:lastColumn="0" w:oddVBand="0" w:evenVBand="0" w:oddHBand="0" w:evenHBand="0" w:firstRowFirstColumn="0" w:firstRowLastColumn="0" w:lastRowFirstColumn="0" w:lastRowLastColumn="0"/>
            </w:pPr>
            <w:r w:rsidRPr="003C2B3F">
              <w:t>Comments</w:t>
            </w:r>
          </w:p>
        </w:tc>
        <w:tc>
          <w:tcPr>
            <w:tcW w:w="1271" w:type="dxa"/>
          </w:tcPr>
          <w:p w14:paraId="2092F781" w14:textId="77777777" w:rsidR="008E1E6F" w:rsidRPr="003C2B3F" w:rsidRDefault="008E1E6F">
            <w:pPr>
              <w:cnfStyle w:val="100000000000" w:firstRow="1" w:lastRow="0" w:firstColumn="0" w:lastColumn="0" w:oddVBand="0" w:evenVBand="0" w:oddHBand="0" w:evenHBand="0" w:firstRowFirstColumn="0" w:firstRowLastColumn="0" w:lastRowFirstColumn="0" w:lastRowLastColumn="0"/>
            </w:pPr>
            <w:r w:rsidRPr="003C2B3F">
              <w:t>Complete</w:t>
            </w:r>
            <w:r w:rsidRPr="003C2B3F">
              <w:br/>
            </w:r>
            <w:r>
              <w:t>Y</w:t>
            </w:r>
            <w:r w:rsidRPr="003C2B3F">
              <w:t xml:space="preserve">es / </w:t>
            </w:r>
            <w:r>
              <w:t>N</w:t>
            </w:r>
            <w:r w:rsidRPr="003C2B3F">
              <w:t>o</w:t>
            </w:r>
          </w:p>
        </w:tc>
      </w:tr>
      <w:tr w:rsidR="008E1E6F" w:rsidRPr="00916430" w14:paraId="544CEAAD" w14:textId="77777777">
        <w:trPr>
          <w:trHeight w:val="20"/>
        </w:trPr>
        <w:tc>
          <w:tcPr>
            <w:cnfStyle w:val="001000000000" w:firstRow="0" w:lastRow="0" w:firstColumn="1" w:lastColumn="0" w:oddVBand="0" w:evenVBand="0" w:oddHBand="0" w:evenHBand="0" w:firstRowFirstColumn="0" w:firstRowLastColumn="0" w:lastRowFirstColumn="0" w:lastRowLastColumn="0"/>
            <w:tcW w:w="1980" w:type="dxa"/>
            <w:tcBorders>
              <w:bottom w:val="nil"/>
            </w:tcBorders>
          </w:tcPr>
          <w:p w14:paraId="13E52FB2" w14:textId="77777777" w:rsidR="008E1E6F" w:rsidRPr="003C2B3F" w:rsidRDefault="008E1E6F">
            <w:r w:rsidRPr="00916430">
              <w:t xml:space="preserve">Principles and methods of assessment </w:t>
            </w:r>
          </w:p>
        </w:tc>
        <w:tc>
          <w:tcPr>
            <w:tcW w:w="2551" w:type="dxa"/>
          </w:tcPr>
          <w:p w14:paraId="5A636CFF" w14:textId="77777777" w:rsidR="008E1E6F" w:rsidRPr="003C2B3F" w:rsidRDefault="008E1E6F">
            <w:pPr>
              <w:cnfStyle w:val="000000000000" w:firstRow="0" w:lastRow="0" w:firstColumn="0" w:lastColumn="0" w:oddVBand="0" w:evenVBand="0" w:oddHBand="0" w:evenHBand="0" w:firstRowFirstColumn="0" w:firstRowLastColumn="0" w:lastRowFirstColumn="0" w:lastRowLastColumn="0"/>
            </w:pPr>
            <w:r w:rsidRPr="00916430">
              <w:t>Preparing candidate</w:t>
            </w:r>
          </w:p>
        </w:tc>
        <w:tc>
          <w:tcPr>
            <w:tcW w:w="3753" w:type="dxa"/>
          </w:tcPr>
          <w:p w14:paraId="3359485B"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c>
          <w:tcPr>
            <w:tcW w:w="1271" w:type="dxa"/>
          </w:tcPr>
          <w:p w14:paraId="03399D1C"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r>
      <w:tr w:rsidR="008E1E6F" w:rsidRPr="00916430" w14:paraId="3A0320E5" w14:textId="77777777">
        <w:trPr>
          <w:trHeight w:val="20"/>
        </w:trPr>
        <w:tc>
          <w:tcPr>
            <w:cnfStyle w:val="001000000000" w:firstRow="0" w:lastRow="0" w:firstColumn="1" w:lastColumn="0" w:oddVBand="0" w:evenVBand="0" w:oddHBand="0" w:evenHBand="0" w:firstRowFirstColumn="0" w:firstRowLastColumn="0" w:lastRowFirstColumn="0" w:lastRowLastColumn="0"/>
            <w:tcW w:w="1980" w:type="dxa"/>
            <w:tcBorders>
              <w:top w:val="nil"/>
              <w:bottom w:val="nil"/>
            </w:tcBorders>
          </w:tcPr>
          <w:p w14:paraId="25D3CED6" w14:textId="77777777" w:rsidR="008E1E6F" w:rsidRPr="00916430" w:rsidRDefault="008E1E6F"/>
        </w:tc>
        <w:tc>
          <w:tcPr>
            <w:tcW w:w="2551" w:type="dxa"/>
          </w:tcPr>
          <w:p w14:paraId="49B2A602" w14:textId="77777777" w:rsidR="008E1E6F" w:rsidRPr="003C2B3F" w:rsidRDefault="008E1E6F">
            <w:pPr>
              <w:cnfStyle w:val="000000000000" w:firstRow="0" w:lastRow="0" w:firstColumn="0" w:lastColumn="0" w:oddVBand="0" w:evenVBand="0" w:oddHBand="0" w:evenHBand="0" w:firstRowFirstColumn="0" w:firstRowLastColumn="0" w:lastRowFirstColumn="0" w:lastRowLastColumn="0"/>
            </w:pPr>
            <w:r w:rsidRPr="00916430">
              <w:t>Assessment methods</w:t>
            </w:r>
          </w:p>
        </w:tc>
        <w:tc>
          <w:tcPr>
            <w:tcW w:w="3753" w:type="dxa"/>
          </w:tcPr>
          <w:p w14:paraId="65977264"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c>
          <w:tcPr>
            <w:tcW w:w="1271" w:type="dxa"/>
          </w:tcPr>
          <w:p w14:paraId="7E0C5418"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r>
      <w:tr w:rsidR="008E1E6F" w:rsidRPr="00916430" w14:paraId="6D0EE587" w14:textId="77777777">
        <w:trPr>
          <w:trHeight w:val="20"/>
        </w:trPr>
        <w:tc>
          <w:tcPr>
            <w:cnfStyle w:val="001000000000" w:firstRow="0" w:lastRow="0" w:firstColumn="1" w:lastColumn="0" w:oddVBand="0" w:evenVBand="0" w:oddHBand="0" w:evenHBand="0" w:firstRowFirstColumn="0" w:firstRowLastColumn="0" w:lastRowFirstColumn="0" w:lastRowLastColumn="0"/>
            <w:tcW w:w="1980" w:type="dxa"/>
            <w:tcBorders>
              <w:top w:val="nil"/>
              <w:bottom w:val="nil"/>
            </w:tcBorders>
          </w:tcPr>
          <w:p w14:paraId="2511B48E" w14:textId="77777777" w:rsidR="008E1E6F" w:rsidRPr="00916430" w:rsidRDefault="008E1E6F"/>
        </w:tc>
        <w:tc>
          <w:tcPr>
            <w:tcW w:w="2551" w:type="dxa"/>
          </w:tcPr>
          <w:p w14:paraId="33486A60" w14:textId="77777777" w:rsidR="008E1E6F" w:rsidRPr="003C2B3F" w:rsidRDefault="008E1E6F">
            <w:pPr>
              <w:cnfStyle w:val="000000000000" w:firstRow="0" w:lastRow="0" w:firstColumn="0" w:lastColumn="0" w:oddVBand="0" w:evenVBand="0" w:oddHBand="0" w:evenHBand="0" w:firstRowFirstColumn="0" w:firstRowLastColumn="0" w:lastRowFirstColumn="0" w:lastRowLastColumn="0"/>
            </w:pPr>
            <w:r w:rsidRPr="00916430">
              <w:t xml:space="preserve">Evaluating performance against standards </w:t>
            </w:r>
          </w:p>
        </w:tc>
        <w:tc>
          <w:tcPr>
            <w:tcW w:w="3753" w:type="dxa"/>
          </w:tcPr>
          <w:p w14:paraId="7C25C6F4"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c>
          <w:tcPr>
            <w:tcW w:w="1271" w:type="dxa"/>
          </w:tcPr>
          <w:p w14:paraId="504E75ED"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r>
      <w:tr w:rsidR="008E1E6F" w:rsidRPr="00916430" w14:paraId="0EFEA342" w14:textId="77777777">
        <w:trPr>
          <w:trHeight w:val="20"/>
        </w:trPr>
        <w:tc>
          <w:tcPr>
            <w:cnfStyle w:val="001000000000" w:firstRow="0" w:lastRow="0" w:firstColumn="1" w:lastColumn="0" w:oddVBand="0" w:evenVBand="0" w:oddHBand="0" w:evenHBand="0" w:firstRowFirstColumn="0" w:firstRowLastColumn="0" w:lastRowFirstColumn="0" w:lastRowLastColumn="0"/>
            <w:tcW w:w="1980" w:type="dxa"/>
            <w:tcBorders>
              <w:top w:val="nil"/>
              <w:bottom w:val="nil"/>
            </w:tcBorders>
          </w:tcPr>
          <w:p w14:paraId="6F88637A" w14:textId="77777777" w:rsidR="008E1E6F" w:rsidRPr="00916430" w:rsidRDefault="008E1E6F"/>
        </w:tc>
        <w:tc>
          <w:tcPr>
            <w:tcW w:w="2551" w:type="dxa"/>
          </w:tcPr>
          <w:p w14:paraId="5E5D2DD7" w14:textId="77777777" w:rsidR="008E1E6F" w:rsidRPr="003C2B3F" w:rsidRDefault="008E1E6F">
            <w:pPr>
              <w:cnfStyle w:val="000000000000" w:firstRow="0" w:lastRow="0" w:firstColumn="0" w:lastColumn="0" w:oddVBand="0" w:evenVBand="0" w:oddHBand="0" w:evenHBand="0" w:firstRowFirstColumn="0" w:firstRowLastColumn="0" w:lastRowFirstColumn="0" w:lastRowLastColumn="0"/>
            </w:pPr>
            <w:r w:rsidRPr="00916430">
              <w:t>Debriefing techniques</w:t>
            </w:r>
          </w:p>
        </w:tc>
        <w:tc>
          <w:tcPr>
            <w:tcW w:w="3753" w:type="dxa"/>
          </w:tcPr>
          <w:p w14:paraId="37B467F3"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c>
          <w:tcPr>
            <w:tcW w:w="1271" w:type="dxa"/>
          </w:tcPr>
          <w:p w14:paraId="1F049CC3"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r>
      <w:tr w:rsidR="008E1E6F" w:rsidRPr="00916430" w14:paraId="194A9C56" w14:textId="77777777">
        <w:trPr>
          <w:trHeight w:val="20"/>
        </w:trPr>
        <w:tc>
          <w:tcPr>
            <w:cnfStyle w:val="001000000000" w:firstRow="0" w:lastRow="0" w:firstColumn="1" w:lastColumn="0" w:oddVBand="0" w:evenVBand="0" w:oddHBand="0" w:evenHBand="0" w:firstRowFirstColumn="0" w:firstRowLastColumn="0" w:lastRowFirstColumn="0" w:lastRowLastColumn="0"/>
            <w:tcW w:w="1980" w:type="dxa"/>
            <w:tcBorders>
              <w:top w:val="nil"/>
              <w:bottom w:val="nil"/>
            </w:tcBorders>
          </w:tcPr>
          <w:p w14:paraId="59C9DA37" w14:textId="77777777" w:rsidR="008E1E6F" w:rsidRPr="00916430" w:rsidRDefault="008E1E6F"/>
        </w:tc>
        <w:tc>
          <w:tcPr>
            <w:tcW w:w="2551" w:type="dxa"/>
          </w:tcPr>
          <w:p w14:paraId="2FC55582" w14:textId="77777777" w:rsidR="008E1E6F" w:rsidRPr="003C2B3F" w:rsidRDefault="008E1E6F">
            <w:pPr>
              <w:cnfStyle w:val="000000000000" w:firstRow="0" w:lastRow="0" w:firstColumn="0" w:lastColumn="0" w:oddVBand="0" w:evenVBand="0" w:oddHBand="0" w:evenHBand="0" w:firstRowFirstColumn="0" w:firstRowLastColumn="0" w:lastRowFirstColumn="0" w:lastRowLastColumn="0"/>
            </w:pPr>
            <w:r w:rsidRPr="00916430">
              <w:t>Learning methods</w:t>
            </w:r>
          </w:p>
        </w:tc>
        <w:tc>
          <w:tcPr>
            <w:tcW w:w="3753" w:type="dxa"/>
          </w:tcPr>
          <w:p w14:paraId="406E3AC9"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c>
          <w:tcPr>
            <w:tcW w:w="1271" w:type="dxa"/>
          </w:tcPr>
          <w:p w14:paraId="5FD213B3"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r>
      <w:tr w:rsidR="008E1E6F" w:rsidRPr="00916430" w14:paraId="600569F4" w14:textId="77777777">
        <w:trPr>
          <w:trHeight w:val="20"/>
        </w:trPr>
        <w:tc>
          <w:tcPr>
            <w:cnfStyle w:val="001000000000" w:firstRow="0" w:lastRow="0" w:firstColumn="1" w:lastColumn="0" w:oddVBand="0" w:evenVBand="0" w:oddHBand="0" w:evenHBand="0" w:firstRowFirstColumn="0" w:firstRowLastColumn="0" w:lastRowFirstColumn="0" w:lastRowLastColumn="0"/>
            <w:tcW w:w="1980" w:type="dxa"/>
            <w:tcBorders>
              <w:bottom w:val="nil"/>
            </w:tcBorders>
          </w:tcPr>
          <w:p w14:paraId="5E5C4EB4" w14:textId="77777777" w:rsidR="008E1E6F" w:rsidRPr="003C2B3F" w:rsidRDefault="008E1E6F">
            <w:r w:rsidRPr="00916430">
              <w:t>Flight checking</w:t>
            </w:r>
          </w:p>
        </w:tc>
        <w:tc>
          <w:tcPr>
            <w:tcW w:w="2551" w:type="dxa"/>
          </w:tcPr>
          <w:p w14:paraId="164449D4" w14:textId="77777777" w:rsidR="008E1E6F" w:rsidRPr="003C2B3F" w:rsidRDefault="008E1E6F">
            <w:pPr>
              <w:cnfStyle w:val="000000000000" w:firstRow="0" w:lastRow="0" w:firstColumn="0" w:lastColumn="0" w:oddVBand="0" w:evenVBand="0" w:oddHBand="0" w:evenHBand="0" w:firstRowFirstColumn="0" w:firstRowLastColumn="0" w:lastRowFirstColumn="0" w:lastRowLastColumn="0"/>
            </w:pPr>
            <w:r w:rsidRPr="00916430">
              <w:t>Knowledge of check forms</w:t>
            </w:r>
          </w:p>
        </w:tc>
        <w:tc>
          <w:tcPr>
            <w:tcW w:w="3753" w:type="dxa"/>
          </w:tcPr>
          <w:p w14:paraId="54D0F5D9"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c>
          <w:tcPr>
            <w:tcW w:w="1271" w:type="dxa"/>
          </w:tcPr>
          <w:p w14:paraId="6F7469A2"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r>
      <w:tr w:rsidR="008E1E6F" w:rsidRPr="00916430" w14:paraId="58B0CBF4" w14:textId="77777777">
        <w:trPr>
          <w:trHeight w:val="20"/>
        </w:trPr>
        <w:tc>
          <w:tcPr>
            <w:cnfStyle w:val="001000000000" w:firstRow="0" w:lastRow="0" w:firstColumn="1" w:lastColumn="0" w:oddVBand="0" w:evenVBand="0" w:oddHBand="0" w:evenHBand="0" w:firstRowFirstColumn="0" w:firstRowLastColumn="0" w:lastRowFirstColumn="0" w:lastRowLastColumn="0"/>
            <w:tcW w:w="1980" w:type="dxa"/>
            <w:tcBorders>
              <w:top w:val="nil"/>
              <w:bottom w:val="nil"/>
            </w:tcBorders>
          </w:tcPr>
          <w:p w14:paraId="4ABEAA74" w14:textId="77777777" w:rsidR="008E1E6F" w:rsidRPr="00916430" w:rsidRDefault="008E1E6F"/>
        </w:tc>
        <w:tc>
          <w:tcPr>
            <w:tcW w:w="2551" w:type="dxa"/>
          </w:tcPr>
          <w:p w14:paraId="0F9E04CD" w14:textId="77777777" w:rsidR="008E1E6F" w:rsidRPr="003C2B3F" w:rsidRDefault="008E1E6F">
            <w:pPr>
              <w:cnfStyle w:val="000000000000" w:firstRow="0" w:lastRow="0" w:firstColumn="0" w:lastColumn="0" w:oddVBand="0" w:evenVBand="0" w:oddHBand="0" w:evenHBand="0" w:firstRowFirstColumn="0" w:firstRowLastColumn="0" w:lastRowFirstColumn="0" w:lastRowLastColumn="0"/>
            </w:pPr>
            <w:r w:rsidRPr="00916430">
              <w:t>Planning of sessions</w:t>
            </w:r>
          </w:p>
        </w:tc>
        <w:tc>
          <w:tcPr>
            <w:tcW w:w="3753" w:type="dxa"/>
          </w:tcPr>
          <w:p w14:paraId="3C2AEC16"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c>
          <w:tcPr>
            <w:tcW w:w="1271" w:type="dxa"/>
          </w:tcPr>
          <w:p w14:paraId="55AFE9FF"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r>
      <w:tr w:rsidR="008E1E6F" w:rsidRPr="00916430" w14:paraId="68FBF6E1" w14:textId="77777777">
        <w:trPr>
          <w:trHeight w:val="20"/>
        </w:trPr>
        <w:tc>
          <w:tcPr>
            <w:cnfStyle w:val="001000000000" w:firstRow="0" w:lastRow="0" w:firstColumn="1" w:lastColumn="0" w:oddVBand="0" w:evenVBand="0" w:oddHBand="0" w:evenHBand="0" w:firstRowFirstColumn="0" w:firstRowLastColumn="0" w:lastRowFirstColumn="0" w:lastRowLastColumn="0"/>
            <w:tcW w:w="1980" w:type="dxa"/>
            <w:tcBorders>
              <w:top w:val="nil"/>
              <w:bottom w:val="nil"/>
            </w:tcBorders>
          </w:tcPr>
          <w:p w14:paraId="118D3433" w14:textId="77777777" w:rsidR="008E1E6F" w:rsidRPr="00916430" w:rsidRDefault="008E1E6F"/>
        </w:tc>
        <w:tc>
          <w:tcPr>
            <w:tcW w:w="2551" w:type="dxa"/>
          </w:tcPr>
          <w:p w14:paraId="711832DC" w14:textId="77777777" w:rsidR="008E1E6F" w:rsidRPr="003C2B3F" w:rsidRDefault="008E1E6F">
            <w:pPr>
              <w:cnfStyle w:val="000000000000" w:firstRow="0" w:lastRow="0" w:firstColumn="0" w:lastColumn="0" w:oddVBand="0" w:evenVBand="0" w:oddHBand="0" w:evenHBand="0" w:firstRowFirstColumn="0" w:firstRowLastColumn="0" w:lastRowFirstColumn="0" w:lastRowLastColumn="0"/>
            </w:pPr>
            <w:r w:rsidRPr="00916430">
              <w:t>Briefing and preparation</w:t>
            </w:r>
          </w:p>
        </w:tc>
        <w:tc>
          <w:tcPr>
            <w:tcW w:w="3753" w:type="dxa"/>
          </w:tcPr>
          <w:p w14:paraId="486413D0"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c>
          <w:tcPr>
            <w:tcW w:w="1271" w:type="dxa"/>
          </w:tcPr>
          <w:p w14:paraId="4258F000"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r>
      <w:tr w:rsidR="008E1E6F" w:rsidRPr="00916430" w14:paraId="5FFCD5B7" w14:textId="77777777">
        <w:trPr>
          <w:trHeight w:val="20"/>
        </w:trPr>
        <w:tc>
          <w:tcPr>
            <w:cnfStyle w:val="001000000000" w:firstRow="0" w:lastRow="0" w:firstColumn="1" w:lastColumn="0" w:oddVBand="0" w:evenVBand="0" w:oddHBand="0" w:evenHBand="0" w:firstRowFirstColumn="0" w:firstRowLastColumn="0" w:lastRowFirstColumn="0" w:lastRowLastColumn="0"/>
            <w:tcW w:w="1980" w:type="dxa"/>
            <w:tcBorders>
              <w:top w:val="nil"/>
              <w:bottom w:val="nil"/>
            </w:tcBorders>
          </w:tcPr>
          <w:p w14:paraId="253B0F80" w14:textId="77777777" w:rsidR="008E1E6F" w:rsidRPr="00916430" w:rsidRDefault="008E1E6F"/>
        </w:tc>
        <w:tc>
          <w:tcPr>
            <w:tcW w:w="2551" w:type="dxa"/>
          </w:tcPr>
          <w:p w14:paraId="65CE5B58" w14:textId="77777777" w:rsidR="008E1E6F" w:rsidRPr="003C2B3F" w:rsidRDefault="008E1E6F">
            <w:pPr>
              <w:cnfStyle w:val="000000000000" w:firstRow="0" w:lastRow="0" w:firstColumn="0" w:lastColumn="0" w:oddVBand="0" w:evenVBand="0" w:oddHBand="0" w:evenHBand="0" w:firstRowFirstColumn="0" w:firstRowLastColumn="0" w:lastRowFirstColumn="0" w:lastRowLastColumn="0"/>
            </w:pPr>
            <w:r w:rsidRPr="00916430">
              <w:t>Threat and error management</w:t>
            </w:r>
          </w:p>
        </w:tc>
        <w:tc>
          <w:tcPr>
            <w:tcW w:w="3753" w:type="dxa"/>
          </w:tcPr>
          <w:p w14:paraId="38932180"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c>
          <w:tcPr>
            <w:tcW w:w="1271" w:type="dxa"/>
          </w:tcPr>
          <w:p w14:paraId="7F78FFDE"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r>
      <w:tr w:rsidR="008E1E6F" w:rsidRPr="00916430" w14:paraId="7C9C161F" w14:textId="77777777">
        <w:trPr>
          <w:trHeight w:val="20"/>
        </w:trPr>
        <w:tc>
          <w:tcPr>
            <w:cnfStyle w:val="001000000000" w:firstRow="0" w:lastRow="0" w:firstColumn="1" w:lastColumn="0" w:oddVBand="0" w:evenVBand="0" w:oddHBand="0" w:evenHBand="0" w:firstRowFirstColumn="0" w:firstRowLastColumn="0" w:lastRowFirstColumn="0" w:lastRowLastColumn="0"/>
            <w:tcW w:w="1980" w:type="dxa"/>
            <w:tcBorders>
              <w:top w:val="nil"/>
              <w:bottom w:val="nil"/>
            </w:tcBorders>
          </w:tcPr>
          <w:p w14:paraId="019FC73E" w14:textId="77777777" w:rsidR="008E1E6F" w:rsidRPr="00916430" w:rsidRDefault="008E1E6F"/>
        </w:tc>
        <w:tc>
          <w:tcPr>
            <w:tcW w:w="2551" w:type="dxa"/>
          </w:tcPr>
          <w:p w14:paraId="69AB4F5E" w14:textId="77777777" w:rsidR="008E1E6F" w:rsidRPr="003C2B3F" w:rsidRDefault="008E1E6F">
            <w:pPr>
              <w:cnfStyle w:val="000000000000" w:firstRow="0" w:lastRow="0" w:firstColumn="0" w:lastColumn="0" w:oddVBand="0" w:evenVBand="0" w:oddHBand="0" w:evenHBand="0" w:firstRowFirstColumn="0" w:firstRowLastColumn="0" w:lastRowFirstColumn="0" w:lastRowLastColumn="0"/>
            </w:pPr>
            <w:r w:rsidRPr="00916430">
              <w:t>Non-command seat operations</w:t>
            </w:r>
          </w:p>
        </w:tc>
        <w:tc>
          <w:tcPr>
            <w:tcW w:w="3753" w:type="dxa"/>
          </w:tcPr>
          <w:p w14:paraId="6C10ABAE"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c>
          <w:tcPr>
            <w:tcW w:w="1271" w:type="dxa"/>
          </w:tcPr>
          <w:p w14:paraId="5697120B"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r>
      <w:tr w:rsidR="008E1E6F" w:rsidRPr="00916430" w14:paraId="3E99B542" w14:textId="77777777">
        <w:trPr>
          <w:trHeight w:val="20"/>
        </w:trPr>
        <w:tc>
          <w:tcPr>
            <w:cnfStyle w:val="001000000000" w:firstRow="0" w:lastRow="0" w:firstColumn="1" w:lastColumn="0" w:oddVBand="0" w:evenVBand="0" w:oddHBand="0" w:evenHBand="0" w:firstRowFirstColumn="0" w:firstRowLastColumn="0" w:lastRowFirstColumn="0" w:lastRowLastColumn="0"/>
            <w:tcW w:w="1980" w:type="dxa"/>
            <w:tcBorders>
              <w:top w:val="nil"/>
              <w:bottom w:val="nil"/>
            </w:tcBorders>
          </w:tcPr>
          <w:p w14:paraId="0B099335" w14:textId="77777777" w:rsidR="008E1E6F" w:rsidRPr="00916430" w:rsidRDefault="008E1E6F"/>
        </w:tc>
        <w:tc>
          <w:tcPr>
            <w:tcW w:w="2551" w:type="dxa"/>
          </w:tcPr>
          <w:p w14:paraId="09611A1F" w14:textId="77777777" w:rsidR="008E1E6F" w:rsidRPr="003C2B3F" w:rsidRDefault="008E1E6F">
            <w:pPr>
              <w:cnfStyle w:val="000000000000" w:firstRow="0" w:lastRow="0" w:firstColumn="0" w:lastColumn="0" w:oddVBand="0" w:evenVBand="0" w:oddHBand="0" w:evenHBand="0" w:firstRowFirstColumn="0" w:firstRowLastColumn="0" w:lastRowFirstColumn="0" w:lastRowLastColumn="0"/>
            </w:pPr>
            <w:r w:rsidRPr="00916430">
              <w:t>Assessment methods</w:t>
            </w:r>
          </w:p>
        </w:tc>
        <w:tc>
          <w:tcPr>
            <w:tcW w:w="3753" w:type="dxa"/>
          </w:tcPr>
          <w:p w14:paraId="6D33BDC6"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c>
          <w:tcPr>
            <w:tcW w:w="1271" w:type="dxa"/>
          </w:tcPr>
          <w:p w14:paraId="75043CB4"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r>
      <w:tr w:rsidR="008E1E6F" w:rsidRPr="00916430" w14:paraId="03B2405D" w14:textId="77777777">
        <w:trPr>
          <w:trHeight w:val="20"/>
        </w:trPr>
        <w:tc>
          <w:tcPr>
            <w:cnfStyle w:val="001000000000" w:firstRow="0" w:lastRow="0" w:firstColumn="1" w:lastColumn="0" w:oddVBand="0" w:evenVBand="0" w:oddHBand="0" w:evenHBand="0" w:firstRowFirstColumn="0" w:firstRowLastColumn="0" w:lastRowFirstColumn="0" w:lastRowLastColumn="0"/>
            <w:tcW w:w="1980" w:type="dxa"/>
            <w:tcBorders>
              <w:top w:val="nil"/>
            </w:tcBorders>
          </w:tcPr>
          <w:p w14:paraId="29CB8629" w14:textId="77777777" w:rsidR="008E1E6F" w:rsidRPr="00916430" w:rsidRDefault="008E1E6F"/>
        </w:tc>
        <w:tc>
          <w:tcPr>
            <w:tcW w:w="2551" w:type="dxa"/>
          </w:tcPr>
          <w:p w14:paraId="7FE69CEC" w14:textId="77777777" w:rsidR="008E1E6F" w:rsidRPr="003C2B3F" w:rsidRDefault="008E1E6F">
            <w:pPr>
              <w:cnfStyle w:val="000000000000" w:firstRow="0" w:lastRow="0" w:firstColumn="0" w:lastColumn="0" w:oddVBand="0" w:evenVBand="0" w:oddHBand="0" w:evenHBand="0" w:firstRowFirstColumn="0" w:firstRowLastColumn="0" w:lastRowFirstColumn="0" w:lastRowLastColumn="0"/>
            </w:pPr>
            <w:r w:rsidRPr="00916430">
              <w:t>Debriefing</w:t>
            </w:r>
          </w:p>
        </w:tc>
        <w:tc>
          <w:tcPr>
            <w:tcW w:w="3753" w:type="dxa"/>
          </w:tcPr>
          <w:p w14:paraId="4D1EF542"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c>
          <w:tcPr>
            <w:tcW w:w="1271" w:type="dxa"/>
          </w:tcPr>
          <w:p w14:paraId="37B3B1A1" w14:textId="77777777" w:rsidR="008E1E6F" w:rsidRPr="00916430" w:rsidRDefault="008E1E6F">
            <w:pPr>
              <w:cnfStyle w:val="000000000000" w:firstRow="0" w:lastRow="0" w:firstColumn="0" w:lastColumn="0" w:oddVBand="0" w:evenVBand="0" w:oddHBand="0" w:evenHBand="0" w:firstRowFirstColumn="0" w:firstRowLastColumn="0" w:lastRowFirstColumn="0" w:lastRowLastColumn="0"/>
            </w:pPr>
          </w:p>
        </w:tc>
      </w:tr>
    </w:tbl>
    <w:p w14:paraId="685BDF36" w14:textId="77777777" w:rsidR="008E1E6F" w:rsidRPr="00DB6B68" w:rsidRDefault="008E1E6F" w:rsidP="008E1E6F">
      <w:pPr>
        <w:pStyle w:val="normalafterlisttable"/>
      </w:pPr>
      <w:r w:rsidRPr="00DB6B68">
        <w:t>Trainer recommendation:</w:t>
      </w:r>
    </w:p>
    <w:p w14:paraId="278F19FF" w14:textId="77777777" w:rsidR="008E1E6F" w:rsidRPr="00DB6B68" w:rsidRDefault="008E1E6F" w:rsidP="008E1E6F">
      <w:r w:rsidRPr="00DB6B68">
        <w:t>HOTC approval:</w:t>
      </w:r>
    </w:p>
    <w:p w14:paraId="3E2564D4" w14:textId="77777777" w:rsidR="006010CC" w:rsidRDefault="006010CC" w:rsidP="006010CC"/>
    <w:p w14:paraId="048C352E" w14:textId="77777777" w:rsidR="006010CC" w:rsidRPr="006010CC" w:rsidRDefault="006010CC" w:rsidP="006010CC"/>
    <w:p w14:paraId="64E46326" w14:textId="77777777" w:rsidR="007A0A55" w:rsidRDefault="007A0A55" w:rsidP="007A0A55">
      <w:pPr>
        <w:rPr>
          <w:rStyle w:val="Strong"/>
        </w:rPr>
      </w:pPr>
      <w:r>
        <w:rPr>
          <w:rStyle w:val="Strong"/>
        </w:rPr>
        <w:br w:type="page"/>
      </w:r>
    </w:p>
    <w:p w14:paraId="28BC9C88" w14:textId="77777777" w:rsidR="007A0A55" w:rsidRDefault="007A0A55" w:rsidP="002D4956">
      <w:pPr>
        <w:pStyle w:val="Caption"/>
        <w:rPr>
          <w:rStyle w:val="Strong"/>
          <w:b/>
          <w:bCs w:val="0"/>
        </w:rPr>
      </w:pPr>
      <w:r w:rsidRPr="002D4956">
        <w:rPr>
          <w:rStyle w:val="Strong"/>
          <w:rFonts w:hint="eastAsia"/>
          <w:b/>
          <w:bCs w:val="0"/>
        </w:rPr>
        <w:lastRenderedPageBreak/>
        <w:t xml:space="preserve">Form LT1 </w:t>
      </w:r>
      <w:r w:rsidRPr="002D4956">
        <w:rPr>
          <w:rStyle w:val="Strong"/>
          <w:b/>
          <w:bCs w:val="0"/>
        </w:rPr>
        <w:t>–</w:t>
      </w:r>
      <w:r w:rsidRPr="002D4956">
        <w:rPr>
          <w:rStyle w:val="Strong"/>
          <w:rFonts w:hint="eastAsia"/>
          <w:b/>
          <w:bCs w:val="0"/>
        </w:rPr>
        <w:t xml:space="preserve"> Line training pilot training re</w:t>
      </w:r>
      <w:r w:rsidRPr="002D4956">
        <w:rPr>
          <w:rStyle w:val="Strong"/>
          <w:b/>
          <w:bCs w:val="0"/>
        </w:rPr>
        <w:t>cord</w:t>
      </w:r>
    </w:p>
    <w:p w14:paraId="1F66669C" w14:textId="77777777" w:rsidR="00C72B56" w:rsidRPr="003C2B3F" w:rsidRDefault="00C72B56" w:rsidP="00C72B56">
      <w:pPr>
        <w:rPr>
          <w:rStyle w:val="bold"/>
        </w:rPr>
      </w:pPr>
      <w:r w:rsidRPr="003C2B3F">
        <w:rPr>
          <w:rStyle w:val="bold"/>
        </w:rPr>
        <w:t>Details</w:t>
      </w:r>
    </w:p>
    <w:p w14:paraId="367B3C99" w14:textId="2B1F7461" w:rsidR="00C72B56" w:rsidRDefault="00C72B56" w:rsidP="00C72B56">
      <w:r>
        <w:t xml:space="preserve">Candidate </w:t>
      </w:r>
      <w:r w:rsidRPr="003C2B3F">
        <w:t>name:</w:t>
      </w:r>
      <w:r w:rsidRPr="003C2B3F">
        <w:tab/>
      </w:r>
      <w:r>
        <w:tab/>
      </w:r>
      <w:r>
        <w:tab/>
      </w:r>
      <w:r w:rsidR="009C7F8A">
        <w:tab/>
      </w:r>
      <w:r>
        <w:t>ARN:</w:t>
      </w:r>
    </w:p>
    <w:p w14:paraId="30D08FD3" w14:textId="51CD5FBF" w:rsidR="00C72B56" w:rsidRPr="003C2B3F" w:rsidRDefault="00C72B56" w:rsidP="00C72B56">
      <w:r>
        <w:t>Trainer name:</w:t>
      </w:r>
      <w:r>
        <w:tab/>
      </w:r>
      <w:r>
        <w:tab/>
      </w:r>
      <w:r>
        <w:tab/>
      </w:r>
      <w:r>
        <w:tab/>
      </w:r>
      <w:r w:rsidR="009C7F8A">
        <w:tab/>
      </w:r>
      <w:r w:rsidRPr="003C2B3F">
        <w:t xml:space="preserve">Date of </w:t>
      </w:r>
      <w:r>
        <w:t>completion</w:t>
      </w:r>
      <w:r w:rsidRPr="003C2B3F">
        <w:t>:</w:t>
      </w:r>
      <w:r>
        <w:t xml:space="preserve"> </w:t>
      </w:r>
    </w:p>
    <w:tbl>
      <w:tblPr>
        <w:tblStyle w:val="SD-MOStable"/>
        <w:tblW w:w="9634" w:type="dxa"/>
        <w:tblLayout w:type="fixed"/>
        <w:tblLook w:val="06A0" w:firstRow="1" w:lastRow="0" w:firstColumn="1" w:lastColumn="0" w:noHBand="1" w:noVBand="1"/>
        <w:tblCaption w:val="4B5 Instructor Induction Training – Course IT1"/>
        <w:tblDescription w:val="4B5 Instructor Induction Training – Course IT1"/>
      </w:tblPr>
      <w:tblGrid>
        <w:gridCol w:w="1775"/>
        <w:gridCol w:w="2758"/>
        <w:gridCol w:w="3793"/>
        <w:gridCol w:w="1308"/>
      </w:tblGrid>
      <w:tr w:rsidR="00C72B56" w:rsidRPr="00916430" w14:paraId="46F3347B" w14:textId="77777777">
        <w:trPr>
          <w:cnfStyle w:val="100000000000" w:firstRow="1" w:lastRow="0" w:firstColumn="0" w:lastColumn="0" w:oddVBand="0" w:evenVBand="0" w:oddHBand="0" w:evenHBand="0" w:firstRowFirstColumn="0" w:firstRowLastColumn="0" w:lastRowFirstColumn="0" w:lastRowLastColumn="0"/>
          <w:trHeight w:val="25"/>
        </w:trPr>
        <w:tc>
          <w:tcPr>
            <w:cnfStyle w:val="001000000000" w:firstRow="0" w:lastRow="0" w:firstColumn="1" w:lastColumn="0" w:oddVBand="0" w:evenVBand="0" w:oddHBand="0" w:evenHBand="0" w:firstRowFirstColumn="0" w:firstRowLastColumn="0" w:lastRowFirstColumn="0" w:lastRowLastColumn="0"/>
            <w:tcW w:w="1775" w:type="dxa"/>
            <w:tcBorders>
              <w:bottom w:val="single" w:sz="4" w:space="0" w:color="0080A2"/>
            </w:tcBorders>
          </w:tcPr>
          <w:p w14:paraId="4C2A6E1D" w14:textId="77777777" w:rsidR="00C72B56" w:rsidRPr="003C2B3F" w:rsidRDefault="00C72B56">
            <w:r w:rsidRPr="003C2B3F">
              <w:t>Topic</w:t>
            </w:r>
          </w:p>
        </w:tc>
        <w:tc>
          <w:tcPr>
            <w:tcW w:w="2758" w:type="dxa"/>
          </w:tcPr>
          <w:p w14:paraId="12CF2DEC" w14:textId="77777777" w:rsidR="00C72B56" w:rsidRPr="003C2B3F" w:rsidRDefault="00C72B56">
            <w:pPr>
              <w:cnfStyle w:val="100000000000" w:firstRow="1" w:lastRow="0" w:firstColumn="0" w:lastColumn="0" w:oddVBand="0" w:evenVBand="0" w:oddHBand="0" w:evenHBand="0" w:firstRowFirstColumn="0" w:firstRowLastColumn="0" w:lastRowFirstColumn="0" w:lastRowLastColumn="0"/>
            </w:pPr>
            <w:r w:rsidRPr="003C2B3F">
              <w:t>Item</w:t>
            </w:r>
          </w:p>
        </w:tc>
        <w:tc>
          <w:tcPr>
            <w:tcW w:w="3793" w:type="dxa"/>
          </w:tcPr>
          <w:p w14:paraId="312172FA" w14:textId="77777777" w:rsidR="00C72B56" w:rsidRPr="003C2B3F" w:rsidRDefault="00C72B56">
            <w:pPr>
              <w:cnfStyle w:val="100000000000" w:firstRow="1" w:lastRow="0" w:firstColumn="0" w:lastColumn="0" w:oddVBand="0" w:evenVBand="0" w:oddHBand="0" w:evenHBand="0" w:firstRowFirstColumn="0" w:firstRowLastColumn="0" w:lastRowFirstColumn="0" w:lastRowLastColumn="0"/>
            </w:pPr>
            <w:r w:rsidRPr="003C2B3F">
              <w:t>Comments</w:t>
            </w:r>
          </w:p>
        </w:tc>
        <w:tc>
          <w:tcPr>
            <w:tcW w:w="1308" w:type="dxa"/>
          </w:tcPr>
          <w:p w14:paraId="6B44BC28" w14:textId="77777777" w:rsidR="00C72B56" w:rsidRPr="003C2B3F" w:rsidRDefault="00C72B56">
            <w:pPr>
              <w:cnfStyle w:val="100000000000" w:firstRow="1" w:lastRow="0" w:firstColumn="0" w:lastColumn="0" w:oddVBand="0" w:evenVBand="0" w:oddHBand="0" w:evenHBand="0" w:firstRowFirstColumn="0" w:firstRowLastColumn="0" w:lastRowFirstColumn="0" w:lastRowLastColumn="0"/>
            </w:pPr>
            <w:r w:rsidRPr="003C2B3F">
              <w:t>Complete</w:t>
            </w:r>
            <w:r w:rsidRPr="003C2B3F">
              <w:br/>
            </w:r>
            <w:r>
              <w:t>Y</w:t>
            </w:r>
            <w:r w:rsidRPr="003C2B3F">
              <w:t xml:space="preserve">es / </w:t>
            </w:r>
            <w:r>
              <w:t>N</w:t>
            </w:r>
            <w:r w:rsidRPr="003C2B3F">
              <w:t>o</w:t>
            </w:r>
          </w:p>
        </w:tc>
      </w:tr>
      <w:tr w:rsidR="00C72B56" w:rsidRPr="00916430" w14:paraId="2A6D185C" w14:textId="77777777">
        <w:trPr>
          <w:trHeight w:val="302"/>
        </w:trPr>
        <w:tc>
          <w:tcPr>
            <w:cnfStyle w:val="001000000000" w:firstRow="0" w:lastRow="0" w:firstColumn="1" w:lastColumn="0" w:oddVBand="0" w:evenVBand="0" w:oddHBand="0" w:evenHBand="0" w:firstRowFirstColumn="0" w:firstRowLastColumn="0" w:lastRowFirstColumn="0" w:lastRowLastColumn="0"/>
            <w:tcW w:w="1775" w:type="dxa"/>
            <w:tcBorders>
              <w:bottom w:val="nil"/>
            </w:tcBorders>
          </w:tcPr>
          <w:p w14:paraId="7B312686" w14:textId="77777777" w:rsidR="00C72B56" w:rsidRPr="003C2B3F" w:rsidRDefault="00C72B56">
            <w:r w:rsidRPr="00916430">
              <w:t>Principles and methods of in</w:t>
            </w:r>
            <w:r w:rsidRPr="00916430">
              <w:noBreakHyphen/>
              <w:t>flight instruction</w:t>
            </w:r>
          </w:p>
        </w:tc>
        <w:tc>
          <w:tcPr>
            <w:tcW w:w="2758" w:type="dxa"/>
          </w:tcPr>
          <w:p w14:paraId="279FECB3" w14:textId="77777777" w:rsidR="00C72B56" w:rsidRPr="003C2B3F" w:rsidRDefault="00C72B56">
            <w:pPr>
              <w:cnfStyle w:val="000000000000" w:firstRow="0" w:lastRow="0" w:firstColumn="0" w:lastColumn="0" w:oddVBand="0" w:evenVBand="0" w:oddHBand="0" w:evenHBand="0" w:firstRowFirstColumn="0" w:firstRowLastColumn="0" w:lastRowFirstColumn="0" w:lastRowLastColumn="0"/>
            </w:pPr>
            <w:r w:rsidRPr="00916430">
              <w:t>Effective communication techniques</w:t>
            </w:r>
          </w:p>
        </w:tc>
        <w:tc>
          <w:tcPr>
            <w:tcW w:w="3793" w:type="dxa"/>
          </w:tcPr>
          <w:p w14:paraId="3D4858FB"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c>
          <w:tcPr>
            <w:tcW w:w="1308" w:type="dxa"/>
          </w:tcPr>
          <w:p w14:paraId="1B8A79BD"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r>
      <w:tr w:rsidR="00C72B56" w:rsidRPr="00916430" w14:paraId="0D4215FF" w14:textId="77777777">
        <w:trPr>
          <w:trHeight w:val="20"/>
        </w:trPr>
        <w:tc>
          <w:tcPr>
            <w:cnfStyle w:val="001000000000" w:firstRow="0" w:lastRow="0" w:firstColumn="1" w:lastColumn="0" w:oddVBand="0" w:evenVBand="0" w:oddHBand="0" w:evenHBand="0" w:firstRowFirstColumn="0" w:firstRowLastColumn="0" w:lastRowFirstColumn="0" w:lastRowLastColumn="0"/>
            <w:tcW w:w="1775" w:type="dxa"/>
            <w:tcBorders>
              <w:top w:val="nil"/>
              <w:bottom w:val="nil"/>
            </w:tcBorders>
          </w:tcPr>
          <w:p w14:paraId="364C4CF3" w14:textId="77777777" w:rsidR="00C72B56" w:rsidRPr="00916430" w:rsidRDefault="00C72B56"/>
        </w:tc>
        <w:tc>
          <w:tcPr>
            <w:tcW w:w="2758" w:type="dxa"/>
          </w:tcPr>
          <w:p w14:paraId="2830E3B7" w14:textId="77777777" w:rsidR="00C72B56" w:rsidRPr="003C2B3F" w:rsidRDefault="00C72B56">
            <w:pPr>
              <w:cnfStyle w:val="000000000000" w:firstRow="0" w:lastRow="0" w:firstColumn="0" w:lastColumn="0" w:oddVBand="0" w:evenVBand="0" w:oddHBand="0" w:evenHBand="0" w:firstRowFirstColumn="0" w:firstRowLastColumn="0" w:lastRowFirstColumn="0" w:lastRowLastColumn="0"/>
            </w:pPr>
            <w:r w:rsidRPr="00916430">
              <w:t>Training session planning</w:t>
            </w:r>
          </w:p>
        </w:tc>
        <w:tc>
          <w:tcPr>
            <w:tcW w:w="3793" w:type="dxa"/>
          </w:tcPr>
          <w:p w14:paraId="769CAA5C"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c>
          <w:tcPr>
            <w:tcW w:w="1308" w:type="dxa"/>
          </w:tcPr>
          <w:p w14:paraId="7340852D"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r>
      <w:tr w:rsidR="00C72B56" w:rsidRPr="00916430" w14:paraId="5EC417BB" w14:textId="77777777">
        <w:trPr>
          <w:trHeight w:val="20"/>
        </w:trPr>
        <w:tc>
          <w:tcPr>
            <w:cnfStyle w:val="001000000000" w:firstRow="0" w:lastRow="0" w:firstColumn="1" w:lastColumn="0" w:oddVBand="0" w:evenVBand="0" w:oddHBand="0" w:evenHBand="0" w:firstRowFirstColumn="0" w:firstRowLastColumn="0" w:lastRowFirstColumn="0" w:lastRowLastColumn="0"/>
            <w:tcW w:w="1775" w:type="dxa"/>
            <w:tcBorders>
              <w:top w:val="nil"/>
              <w:bottom w:val="nil"/>
            </w:tcBorders>
          </w:tcPr>
          <w:p w14:paraId="3B529AD9" w14:textId="77777777" w:rsidR="00C72B56" w:rsidRPr="00916430" w:rsidRDefault="00C72B56"/>
        </w:tc>
        <w:tc>
          <w:tcPr>
            <w:tcW w:w="2758" w:type="dxa"/>
          </w:tcPr>
          <w:p w14:paraId="6B0B4E0C" w14:textId="77777777" w:rsidR="00C72B56" w:rsidRPr="003C2B3F" w:rsidRDefault="00C72B56">
            <w:pPr>
              <w:cnfStyle w:val="000000000000" w:firstRow="0" w:lastRow="0" w:firstColumn="0" w:lastColumn="0" w:oddVBand="0" w:evenVBand="0" w:oddHBand="0" w:evenHBand="0" w:firstRowFirstColumn="0" w:firstRowLastColumn="0" w:lastRowFirstColumn="0" w:lastRowLastColumn="0"/>
            </w:pPr>
            <w:r w:rsidRPr="00916430">
              <w:t>Evaluating progress</w:t>
            </w:r>
          </w:p>
        </w:tc>
        <w:tc>
          <w:tcPr>
            <w:tcW w:w="3793" w:type="dxa"/>
          </w:tcPr>
          <w:p w14:paraId="2BBE0CAF"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c>
          <w:tcPr>
            <w:tcW w:w="1308" w:type="dxa"/>
          </w:tcPr>
          <w:p w14:paraId="34F965D3"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r>
      <w:tr w:rsidR="00C72B56" w:rsidRPr="00916430" w14:paraId="5266F5FA" w14:textId="77777777">
        <w:trPr>
          <w:trHeight w:val="20"/>
        </w:trPr>
        <w:tc>
          <w:tcPr>
            <w:cnfStyle w:val="001000000000" w:firstRow="0" w:lastRow="0" w:firstColumn="1" w:lastColumn="0" w:oddVBand="0" w:evenVBand="0" w:oddHBand="0" w:evenHBand="0" w:firstRowFirstColumn="0" w:firstRowLastColumn="0" w:lastRowFirstColumn="0" w:lastRowLastColumn="0"/>
            <w:tcW w:w="1775" w:type="dxa"/>
            <w:tcBorders>
              <w:top w:val="nil"/>
              <w:bottom w:val="nil"/>
            </w:tcBorders>
          </w:tcPr>
          <w:p w14:paraId="23CF5719" w14:textId="77777777" w:rsidR="00C72B56" w:rsidRPr="00916430" w:rsidRDefault="00C72B56"/>
        </w:tc>
        <w:tc>
          <w:tcPr>
            <w:tcW w:w="2758" w:type="dxa"/>
          </w:tcPr>
          <w:p w14:paraId="644D1EB7" w14:textId="77777777" w:rsidR="00C72B56" w:rsidRPr="003C2B3F" w:rsidRDefault="00C72B56">
            <w:pPr>
              <w:cnfStyle w:val="000000000000" w:firstRow="0" w:lastRow="0" w:firstColumn="0" w:lastColumn="0" w:oddVBand="0" w:evenVBand="0" w:oddHBand="0" w:evenHBand="0" w:firstRowFirstColumn="0" w:firstRowLastColumn="0" w:lastRowFirstColumn="0" w:lastRowLastColumn="0"/>
            </w:pPr>
            <w:r w:rsidRPr="00916430">
              <w:t>Assessment methods</w:t>
            </w:r>
          </w:p>
        </w:tc>
        <w:tc>
          <w:tcPr>
            <w:tcW w:w="3793" w:type="dxa"/>
          </w:tcPr>
          <w:p w14:paraId="7DA03B01"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c>
          <w:tcPr>
            <w:tcW w:w="1308" w:type="dxa"/>
          </w:tcPr>
          <w:p w14:paraId="07047E1E"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r>
      <w:tr w:rsidR="00C72B56" w:rsidRPr="00916430" w14:paraId="698E08DF" w14:textId="77777777">
        <w:trPr>
          <w:trHeight w:val="20"/>
        </w:trPr>
        <w:tc>
          <w:tcPr>
            <w:cnfStyle w:val="001000000000" w:firstRow="0" w:lastRow="0" w:firstColumn="1" w:lastColumn="0" w:oddVBand="0" w:evenVBand="0" w:oddHBand="0" w:evenHBand="0" w:firstRowFirstColumn="0" w:firstRowLastColumn="0" w:lastRowFirstColumn="0" w:lastRowLastColumn="0"/>
            <w:tcW w:w="1775" w:type="dxa"/>
            <w:tcBorders>
              <w:top w:val="nil"/>
              <w:bottom w:val="single" w:sz="4" w:space="0" w:color="0080A2"/>
            </w:tcBorders>
          </w:tcPr>
          <w:p w14:paraId="52F750AF" w14:textId="77777777" w:rsidR="00C72B56" w:rsidRPr="00916430" w:rsidRDefault="00C72B56"/>
        </w:tc>
        <w:tc>
          <w:tcPr>
            <w:tcW w:w="2758" w:type="dxa"/>
          </w:tcPr>
          <w:p w14:paraId="74DF33BF" w14:textId="77777777" w:rsidR="00C72B56" w:rsidRPr="003C2B3F" w:rsidRDefault="00C72B56">
            <w:pPr>
              <w:cnfStyle w:val="000000000000" w:firstRow="0" w:lastRow="0" w:firstColumn="0" w:lastColumn="0" w:oddVBand="0" w:evenVBand="0" w:oddHBand="0" w:evenHBand="0" w:firstRowFirstColumn="0" w:firstRowLastColumn="0" w:lastRowFirstColumn="0" w:lastRowLastColumn="0"/>
            </w:pPr>
            <w:r w:rsidRPr="00916430">
              <w:t>Training records management</w:t>
            </w:r>
          </w:p>
        </w:tc>
        <w:tc>
          <w:tcPr>
            <w:tcW w:w="3793" w:type="dxa"/>
          </w:tcPr>
          <w:p w14:paraId="31D10EFD"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c>
          <w:tcPr>
            <w:tcW w:w="1308" w:type="dxa"/>
          </w:tcPr>
          <w:p w14:paraId="3C38C944"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r>
      <w:tr w:rsidR="00C72B56" w:rsidRPr="00916430" w14:paraId="19372A05" w14:textId="77777777">
        <w:trPr>
          <w:trHeight w:val="150"/>
        </w:trPr>
        <w:tc>
          <w:tcPr>
            <w:cnfStyle w:val="001000000000" w:firstRow="0" w:lastRow="0" w:firstColumn="1" w:lastColumn="0" w:oddVBand="0" w:evenVBand="0" w:oddHBand="0" w:evenHBand="0" w:firstRowFirstColumn="0" w:firstRowLastColumn="0" w:lastRowFirstColumn="0" w:lastRowLastColumn="0"/>
            <w:tcW w:w="1775" w:type="dxa"/>
            <w:tcBorders>
              <w:bottom w:val="nil"/>
            </w:tcBorders>
          </w:tcPr>
          <w:p w14:paraId="08F744AE" w14:textId="77777777" w:rsidR="00C72B56" w:rsidRPr="003C2B3F" w:rsidRDefault="00C72B56">
            <w:r w:rsidRPr="00916430">
              <w:t>Flight training</w:t>
            </w:r>
          </w:p>
        </w:tc>
        <w:tc>
          <w:tcPr>
            <w:tcW w:w="2758" w:type="dxa"/>
          </w:tcPr>
          <w:p w14:paraId="11128FBF" w14:textId="77777777" w:rsidR="00C72B56" w:rsidRPr="003C2B3F" w:rsidRDefault="00C72B56">
            <w:pPr>
              <w:cnfStyle w:val="000000000000" w:firstRow="0" w:lastRow="0" w:firstColumn="0" w:lastColumn="0" w:oddVBand="0" w:evenVBand="0" w:oddHBand="0" w:evenHBand="0" w:firstRowFirstColumn="0" w:firstRowLastColumn="0" w:lastRowFirstColumn="0" w:lastRowLastColumn="0"/>
            </w:pPr>
            <w:r w:rsidRPr="00916430">
              <w:t>Knowledge of training syllabi</w:t>
            </w:r>
          </w:p>
        </w:tc>
        <w:tc>
          <w:tcPr>
            <w:tcW w:w="3793" w:type="dxa"/>
          </w:tcPr>
          <w:p w14:paraId="10213F46"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c>
          <w:tcPr>
            <w:tcW w:w="1308" w:type="dxa"/>
          </w:tcPr>
          <w:p w14:paraId="66850C56"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r>
      <w:tr w:rsidR="00C72B56" w:rsidRPr="00916430" w14:paraId="659D1457" w14:textId="77777777">
        <w:trPr>
          <w:trHeight w:val="28"/>
        </w:trPr>
        <w:tc>
          <w:tcPr>
            <w:cnfStyle w:val="001000000000" w:firstRow="0" w:lastRow="0" w:firstColumn="1" w:lastColumn="0" w:oddVBand="0" w:evenVBand="0" w:oddHBand="0" w:evenHBand="0" w:firstRowFirstColumn="0" w:firstRowLastColumn="0" w:lastRowFirstColumn="0" w:lastRowLastColumn="0"/>
            <w:tcW w:w="1775" w:type="dxa"/>
            <w:tcBorders>
              <w:top w:val="nil"/>
              <w:bottom w:val="nil"/>
            </w:tcBorders>
          </w:tcPr>
          <w:p w14:paraId="7453AF12" w14:textId="77777777" w:rsidR="00C72B56" w:rsidRPr="00916430" w:rsidRDefault="00C72B56"/>
        </w:tc>
        <w:tc>
          <w:tcPr>
            <w:tcW w:w="2758" w:type="dxa"/>
          </w:tcPr>
          <w:p w14:paraId="49703AA7" w14:textId="77777777" w:rsidR="00C72B56" w:rsidRPr="003C2B3F" w:rsidRDefault="00C72B56">
            <w:pPr>
              <w:cnfStyle w:val="000000000000" w:firstRow="0" w:lastRow="0" w:firstColumn="0" w:lastColumn="0" w:oddVBand="0" w:evenVBand="0" w:oddHBand="0" w:evenHBand="0" w:firstRowFirstColumn="0" w:firstRowLastColumn="0" w:lastRowFirstColumn="0" w:lastRowLastColumn="0"/>
            </w:pPr>
            <w:r w:rsidRPr="00916430">
              <w:t>Planning of sessions</w:t>
            </w:r>
          </w:p>
        </w:tc>
        <w:tc>
          <w:tcPr>
            <w:tcW w:w="3793" w:type="dxa"/>
          </w:tcPr>
          <w:p w14:paraId="7186EEE8"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c>
          <w:tcPr>
            <w:tcW w:w="1308" w:type="dxa"/>
          </w:tcPr>
          <w:p w14:paraId="60883D1B"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r>
      <w:tr w:rsidR="00C72B56" w:rsidRPr="00916430" w14:paraId="5FB44992" w14:textId="77777777">
        <w:trPr>
          <w:trHeight w:val="49"/>
        </w:trPr>
        <w:tc>
          <w:tcPr>
            <w:cnfStyle w:val="001000000000" w:firstRow="0" w:lastRow="0" w:firstColumn="1" w:lastColumn="0" w:oddVBand="0" w:evenVBand="0" w:oddHBand="0" w:evenHBand="0" w:firstRowFirstColumn="0" w:firstRowLastColumn="0" w:lastRowFirstColumn="0" w:lastRowLastColumn="0"/>
            <w:tcW w:w="1775" w:type="dxa"/>
            <w:tcBorders>
              <w:top w:val="nil"/>
              <w:bottom w:val="nil"/>
            </w:tcBorders>
          </w:tcPr>
          <w:p w14:paraId="56223E26" w14:textId="77777777" w:rsidR="00C72B56" w:rsidRPr="00916430" w:rsidRDefault="00C72B56"/>
        </w:tc>
        <w:tc>
          <w:tcPr>
            <w:tcW w:w="2758" w:type="dxa"/>
          </w:tcPr>
          <w:p w14:paraId="7AB70AE6" w14:textId="77777777" w:rsidR="00C72B56" w:rsidRPr="003C2B3F" w:rsidRDefault="00C72B56">
            <w:pPr>
              <w:cnfStyle w:val="000000000000" w:firstRow="0" w:lastRow="0" w:firstColumn="0" w:lastColumn="0" w:oddVBand="0" w:evenVBand="0" w:oddHBand="0" w:evenHBand="0" w:firstRowFirstColumn="0" w:firstRowLastColumn="0" w:lastRowFirstColumn="0" w:lastRowLastColumn="0"/>
            </w:pPr>
            <w:r w:rsidRPr="00916430">
              <w:t>Briefing and preparation</w:t>
            </w:r>
          </w:p>
        </w:tc>
        <w:tc>
          <w:tcPr>
            <w:tcW w:w="3793" w:type="dxa"/>
          </w:tcPr>
          <w:p w14:paraId="5B2A0440"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c>
          <w:tcPr>
            <w:tcW w:w="1308" w:type="dxa"/>
          </w:tcPr>
          <w:p w14:paraId="75F1FE43"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r>
      <w:tr w:rsidR="00C72B56" w:rsidRPr="00916430" w14:paraId="2C05FA21" w14:textId="77777777">
        <w:trPr>
          <w:trHeight w:val="20"/>
        </w:trPr>
        <w:tc>
          <w:tcPr>
            <w:cnfStyle w:val="001000000000" w:firstRow="0" w:lastRow="0" w:firstColumn="1" w:lastColumn="0" w:oddVBand="0" w:evenVBand="0" w:oddHBand="0" w:evenHBand="0" w:firstRowFirstColumn="0" w:firstRowLastColumn="0" w:lastRowFirstColumn="0" w:lastRowLastColumn="0"/>
            <w:tcW w:w="1775" w:type="dxa"/>
            <w:tcBorders>
              <w:top w:val="nil"/>
              <w:bottom w:val="nil"/>
            </w:tcBorders>
          </w:tcPr>
          <w:p w14:paraId="22776259" w14:textId="77777777" w:rsidR="00C72B56" w:rsidRPr="00916430" w:rsidRDefault="00C72B56"/>
        </w:tc>
        <w:tc>
          <w:tcPr>
            <w:tcW w:w="2758" w:type="dxa"/>
          </w:tcPr>
          <w:p w14:paraId="5904B0EB" w14:textId="77777777" w:rsidR="00C72B56" w:rsidRPr="003C2B3F" w:rsidRDefault="00C72B56">
            <w:pPr>
              <w:cnfStyle w:val="000000000000" w:firstRow="0" w:lastRow="0" w:firstColumn="0" w:lastColumn="0" w:oddVBand="0" w:evenVBand="0" w:oddHBand="0" w:evenHBand="0" w:firstRowFirstColumn="0" w:firstRowLastColumn="0" w:lastRowFirstColumn="0" w:lastRowLastColumn="0"/>
            </w:pPr>
            <w:r w:rsidRPr="00916430">
              <w:t>Threat and error management</w:t>
            </w:r>
          </w:p>
        </w:tc>
        <w:tc>
          <w:tcPr>
            <w:tcW w:w="3793" w:type="dxa"/>
          </w:tcPr>
          <w:p w14:paraId="2404173E"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c>
          <w:tcPr>
            <w:tcW w:w="1308" w:type="dxa"/>
          </w:tcPr>
          <w:p w14:paraId="4BFC6044"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r>
      <w:tr w:rsidR="00C72B56" w:rsidRPr="00916430" w14:paraId="6DEAF21E" w14:textId="77777777">
        <w:trPr>
          <w:trHeight w:val="397"/>
        </w:trPr>
        <w:tc>
          <w:tcPr>
            <w:cnfStyle w:val="001000000000" w:firstRow="0" w:lastRow="0" w:firstColumn="1" w:lastColumn="0" w:oddVBand="0" w:evenVBand="0" w:oddHBand="0" w:evenHBand="0" w:firstRowFirstColumn="0" w:firstRowLastColumn="0" w:lastRowFirstColumn="0" w:lastRowLastColumn="0"/>
            <w:tcW w:w="1775" w:type="dxa"/>
            <w:tcBorders>
              <w:top w:val="nil"/>
              <w:bottom w:val="nil"/>
            </w:tcBorders>
          </w:tcPr>
          <w:p w14:paraId="7C598D44" w14:textId="77777777" w:rsidR="00C72B56" w:rsidRPr="00916430" w:rsidRDefault="00C72B56"/>
        </w:tc>
        <w:tc>
          <w:tcPr>
            <w:tcW w:w="2758" w:type="dxa"/>
          </w:tcPr>
          <w:p w14:paraId="128D5C46" w14:textId="77777777" w:rsidR="00C72B56" w:rsidRPr="003C2B3F" w:rsidRDefault="00C72B56">
            <w:pPr>
              <w:cnfStyle w:val="000000000000" w:firstRow="0" w:lastRow="0" w:firstColumn="0" w:lastColumn="0" w:oddVBand="0" w:evenVBand="0" w:oddHBand="0" w:evenHBand="0" w:firstRowFirstColumn="0" w:firstRowLastColumn="0" w:lastRowFirstColumn="0" w:lastRowLastColumn="0"/>
            </w:pPr>
            <w:r w:rsidRPr="00916430">
              <w:t>Demonstration, direction, assistance, observe cycle</w:t>
            </w:r>
          </w:p>
        </w:tc>
        <w:tc>
          <w:tcPr>
            <w:tcW w:w="3793" w:type="dxa"/>
          </w:tcPr>
          <w:p w14:paraId="54199290"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c>
          <w:tcPr>
            <w:tcW w:w="1308" w:type="dxa"/>
          </w:tcPr>
          <w:p w14:paraId="741893CC"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r>
      <w:tr w:rsidR="00C72B56" w:rsidRPr="00916430" w14:paraId="56EF94B2" w14:textId="77777777">
        <w:trPr>
          <w:trHeight w:val="20"/>
        </w:trPr>
        <w:tc>
          <w:tcPr>
            <w:cnfStyle w:val="001000000000" w:firstRow="0" w:lastRow="0" w:firstColumn="1" w:lastColumn="0" w:oddVBand="0" w:evenVBand="0" w:oddHBand="0" w:evenHBand="0" w:firstRowFirstColumn="0" w:firstRowLastColumn="0" w:lastRowFirstColumn="0" w:lastRowLastColumn="0"/>
            <w:tcW w:w="1775" w:type="dxa"/>
            <w:tcBorders>
              <w:top w:val="nil"/>
              <w:bottom w:val="nil"/>
            </w:tcBorders>
          </w:tcPr>
          <w:p w14:paraId="69575039" w14:textId="77777777" w:rsidR="00C72B56" w:rsidRPr="00916430" w:rsidRDefault="00C72B56"/>
        </w:tc>
        <w:tc>
          <w:tcPr>
            <w:tcW w:w="2758" w:type="dxa"/>
          </w:tcPr>
          <w:p w14:paraId="55AD8721" w14:textId="77777777" w:rsidR="00C72B56" w:rsidRPr="003C2B3F" w:rsidRDefault="00C72B56">
            <w:pPr>
              <w:cnfStyle w:val="000000000000" w:firstRow="0" w:lastRow="0" w:firstColumn="0" w:lastColumn="0" w:oddVBand="0" w:evenVBand="0" w:oddHBand="0" w:evenHBand="0" w:firstRowFirstColumn="0" w:firstRowLastColumn="0" w:lastRowFirstColumn="0" w:lastRowLastColumn="0"/>
            </w:pPr>
            <w:r w:rsidRPr="00916430">
              <w:t>Non-command seat training</w:t>
            </w:r>
          </w:p>
        </w:tc>
        <w:tc>
          <w:tcPr>
            <w:tcW w:w="3793" w:type="dxa"/>
          </w:tcPr>
          <w:p w14:paraId="7D25D074"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c>
          <w:tcPr>
            <w:tcW w:w="1308" w:type="dxa"/>
          </w:tcPr>
          <w:p w14:paraId="2EBAFFAE"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r>
      <w:tr w:rsidR="00C72B56" w:rsidRPr="00916430" w14:paraId="0588113E" w14:textId="77777777">
        <w:trPr>
          <w:trHeight w:val="20"/>
        </w:trPr>
        <w:tc>
          <w:tcPr>
            <w:cnfStyle w:val="001000000000" w:firstRow="0" w:lastRow="0" w:firstColumn="1" w:lastColumn="0" w:oddVBand="0" w:evenVBand="0" w:oddHBand="0" w:evenHBand="0" w:firstRowFirstColumn="0" w:firstRowLastColumn="0" w:lastRowFirstColumn="0" w:lastRowLastColumn="0"/>
            <w:tcW w:w="1775" w:type="dxa"/>
            <w:tcBorders>
              <w:top w:val="nil"/>
              <w:bottom w:val="nil"/>
            </w:tcBorders>
          </w:tcPr>
          <w:p w14:paraId="40284C60" w14:textId="77777777" w:rsidR="00C72B56" w:rsidRPr="00916430" w:rsidRDefault="00C72B56"/>
        </w:tc>
        <w:tc>
          <w:tcPr>
            <w:tcW w:w="2758" w:type="dxa"/>
          </w:tcPr>
          <w:p w14:paraId="6506E54D" w14:textId="77777777" w:rsidR="00C72B56" w:rsidRPr="003C2B3F" w:rsidRDefault="00C72B56">
            <w:pPr>
              <w:cnfStyle w:val="000000000000" w:firstRow="0" w:lastRow="0" w:firstColumn="0" w:lastColumn="0" w:oddVBand="0" w:evenVBand="0" w:oddHBand="0" w:evenHBand="0" w:firstRowFirstColumn="0" w:firstRowLastColumn="0" w:lastRowFirstColumn="0" w:lastRowLastColumn="0"/>
            </w:pPr>
            <w:r w:rsidRPr="00916430">
              <w:t>Assessment methods</w:t>
            </w:r>
          </w:p>
        </w:tc>
        <w:tc>
          <w:tcPr>
            <w:tcW w:w="3793" w:type="dxa"/>
          </w:tcPr>
          <w:p w14:paraId="5497A06D"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c>
          <w:tcPr>
            <w:tcW w:w="1308" w:type="dxa"/>
          </w:tcPr>
          <w:p w14:paraId="57F24D30"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r>
      <w:tr w:rsidR="00C72B56" w:rsidRPr="00916430" w14:paraId="3BC9458D" w14:textId="77777777">
        <w:trPr>
          <w:trHeight w:val="20"/>
        </w:trPr>
        <w:tc>
          <w:tcPr>
            <w:cnfStyle w:val="001000000000" w:firstRow="0" w:lastRow="0" w:firstColumn="1" w:lastColumn="0" w:oddVBand="0" w:evenVBand="0" w:oddHBand="0" w:evenHBand="0" w:firstRowFirstColumn="0" w:firstRowLastColumn="0" w:lastRowFirstColumn="0" w:lastRowLastColumn="0"/>
            <w:tcW w:w="1775" w:type="dxa"/>
            <w:tcBorders>
              <w:top w:val="nil"/>
            </w:tcBorders>
          </w:tcPr>
          <w:p w14:paraId="500A3317" w14:textId="77777777" w:rsidR="00C72B56" w:rsidRPr="00916430" w:rsidRDefault="00C72B56"/>
        </w:tc>
        <w:tc>
          <w:tcPr>
            <w:tcW w:w="2758" w:type="dxa"/>
          </w:tcPr>
          <w:p w14:paraId="3256E2B5" w14:textId="77777777" w:rsidR="00C72B56" w:rsidRPr="003C2B3F" w:rsidRDefault="00C72B56">
            <w:pPr>
              <w:cnfStyle w:val="000000000000" w:firstRow="0" w:lastRow="0" w:firstColumn="0" w:lastColumn="0" w:oddVBand="0" w:evenVBand="0" w:oddHBand="0" w:evenHBand="0" w:firstRowFirstColumn="0" w:firstRowLastColumn="0" w:lastRowFirstColumn="0" w:lastRowLastColumn="0"/>
            </w:pPr>
            <w:r w:rsidRPr="00916430">
              <w:t>Debriefing</w:t>
            </w:r>
          </w:p>
        </w:tc>
        <w:tc>
          <w:tcPr>
            <w:tcW w:w="3793" w:type="dxa"/>
          </w:tcPr>
          <w:p w14:paraId="4A43FC11"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c>
          <w:tcPr>
            <w:tcW w:w="1308" w:type="dxa"/>
          </w:tcPr>
          <w:p w14:paraId="2D29E880" w14:textId="77777777" w:rsidR="00C72B56" w:rsidRPr="00916430" w:rsidRDefault="00C72B56">
            <w:pPr>
              <w:cnfStyle w:val="000000000000" w:firstRow="0" w:lastRow="0" w:firstColumn="0" w:lastColumn="0" w:oddVBand="0" w:evenVBand="0" w:oddHBand="0" w:evenHBand="0" w:firstRowFirstColumn="0" w:firstRowLastColumn="0" w:lastRowFirstColumn="0" w:lastRowLastColumn="0"/>
            </w:pPr>
          </w:p>
        </w:tc>
      </w:tr>
    </w:tbl>
    <w:p w14:paraId="337DFDE7" w14:textId="77777777" w:rsidR="00C72B56" w:rsidRPr="00DB6B68" w:rsidRDefault="00C72B56" w:rsidP="00C72B56">
      <w:pPr>
        <w:pStyle w:val="normalafterlisttable"/>
      </w:pPr>
      <w:r w:rsidRPr="00DB6B68">
        <w:t>Trainer recommendation:</w:t>
      </w:r>
    </w:p>
    <w:p w14:paraId="03824BEE" w14:textId="77777777" w:rsidR="00C72B56" w:rsidRPr="00DB6B68" w:rsidRDefault="00C72B56" w:rsidP="00C72B56">
      <w:r w:rsidRPr="00DB6B68">
        <w:t>HOTC approval:</w:t>
      </w:r>
    </w:p>
    <w:p w14:paraId="38A7A81A" w14:textId="06922363" w:rsidR="00C72B56" w:rsidRPr="003C2B3F" w:rsidRDefault="00C72B56" w:rsidP="00C72B56"/>
    <w:p w14:paraId="37F06722" w14:textId="77777777" w:rsidR="008E1E6F" w:rsidRDefault="008E1E6F" w:rsidP="008E1E6F"/>
    <w:p w14:paraId="5700D510" w14:textId="77777777" w:rsidR="008E1E6F" w:rsidRPr="008E1E6F" w:rsidRDefault="008E1E6F" w:rsidP="008E1E6F"/>
    <w:p w14:paraId="312EB585" w14:textId="77777777" w:rsidR="007A0A55" w:rsidRDefault="007A0A55" w:rsidP="007A0A55">
      <w:pPr>
        <w:rPr>
          <w:rStyle w:val="Strong"/>
        </w:rPr>
      </w:pPr>
      <w:r>
        <w:rPr>
          <w:rStyle w:val="Strong"/>
        </w:rPr>
        <w:br w:type="page"/>
      </w:r>
    </w:p>
    <w:p w14:paraId="67F673B9" w14:textId="77777777" w:rsidR="007A0A55" w:rsidRDefault="007A0A55" w:rsidP="002D4956">
      <w:pPr>
        <w:pStyle w:val="Caption"/>
        <w:rPr>
          <w:rStyle w:val="Strong"/>
          <w:b/>
          <w:bCs w:val="0"/>
        </w:rPr>
      </w:pPr>
      <w:r w:rsidRPr="002D4956">
        <w:rPr>
          <w:rStyle w:val="Strong"/>
          <w:b/>
          <w:bCs w:val="0"/>
        </w:rPr>
        <w:lastRenderedPageBreak/>
        <w:t>Form PIC1 – Command training record</w:t>
      </w:r>
    </w:p>
    <w:p w14:paraId="39A1046E" w14:textId="77777777" w:rsidR="004734AB" w:rsidRPr="003C2B3F" w:rsidRDefault="004734AB" w:rsidP="004734AB">
      <w:pPr>
        <w:rPr>
          <w:rStyle w:val="bold"/>
        </w:rPr>
      </w:pPr>
      <w:r w:rsidRPr="003C2B3F">
        <w:rPr>
          <w:rStyle w:val="bold"/>
        </w:rPr>
        <w:t>Details</w:t>
      </w:r>
    </w:p>
    <w:p w14:paraId="7133CCCB" w14:textId="225AE393" w:rsidR="004734AB" w:rsidRDefault="004734AB" w:rsidP="004734AB">
      <w:r>
        <w:t xml:space="preserve">Crew member </w:t>
      </w:r>
      <w:r w:rsidRPr="003C2B3F">
        <w:t>name:</w:t>
      </w:r>
      <w:r w:rsidRPr="003C2B3F">
        <w:tab/>
      </w:r>
      <w:r>
        <w:tab/>
      </w:r>
      <w:r>
        <w:tab/>
      </w:r>
      <w:r w:rsidR="009C7F8A">
        <w:tab/>
      </w:r>
      <w:r>
        <w:t>ARN:</w:t>
      </w:r>
    </w:p>
    <w:p w14:paraId="6B4489F8" w14:textId="77777777" w:rsidR="004734AB" w:rsidRDefault="004734AB" w:rsidP="004734AB">
      <w:r>
        <w:t>Aircraft type:</w:t>
      </w:r>
    </w:p>
    <w:tbl>
      <w:tblPr>
        <w:tblStyle w:val="SD-MOStable"/>
        <w:tblW w:w="9555" w:type="dxa"/>
        <w:tblLayout w:type="fixed"/>
        <w:tblLook w:val="0620" w:firstRow="1" w:lastRow="0" w:firstColumn="0" w:lastColumn="0" w:noHBand="1" w:noVBand="1"/>
        <w:tblCaption w:val="4B5 Instructor Induction Training – Course IT1"/>
        <w:tblDescription w:val="4B5 Instructor Induction Training – Course IT1"/>
      </w:tblPr>
      <w:tblGrid>
        <w:gridCol w:w="7794"/>
        <w:gridCol w:w="1761"/>
      </w:tblGrid>
      <w:tr w:rsidR="004734AB" w:rsidRPr="00916430" w14:paraId="1F9EE47A" w14:textId="77777777">
        <w:trPr>
          <w:cnfStyle w:val="100000000000" w:firstRow="1" w:lastRow="0" w:firstColumn="0" w:lastColumn="0" w:oddVBand="0" w:evenVBand="0" w:oddHBand="0" w:evenHBand="0" w:firstRowFirstColumn="0" w:firstRowLastColumn="0" w:lastRowFirstColumn="0" w:lastRowLastColumn="0"/>
          <w:trHeight w:val="25"/>
        </w:trPr>
        <w:tc>
          <w:tcPr>
            <w:tcW w:w="7794" w:type="dxa"/>
          </w:tcPr>
          <w:p w14:paraId="3F6DE39C" w14:textId="77777777" w:rsidR="004734AB" w:rsidRPr="003C2B3F" w:rsidRDefault="004734AB">
            <w:r w:rsidRPr="003C2B3F">
              <w:t>Training item</w:t>
            </w:r>
          </w:p>
        </w:tc>
        <w:tc>
          <w:tcPr>
            <w:tcW w:w="1761" w:type="dxa"/>
          </w:tcPr>
          <w:p w14:paraId="75C19C87" w14:textId="77777777" w:rsidR="004734AB" w:rsidRPr="003C2B3F" w:rsidRDefault="004734AB">
            <w:r w:rsidRPr="003C2B3F">
              <w:t>Complete</w:t>
            </w:r>
            <w:r w:rsidRPr="003C2B3F">
              <w:br/>
            </w:r>
            <w:r>
              <w:t>Y</w:t>
            </w:r>
            <w:r w:rsidRPr="003C2B3F">
              <w:t xml:space="preserve">es / </w:t>
            </w:r>
            <w:r>
              <w:t>N</w:t>
            </w:r>
            <w:r w:rsidRPr="003C2B3F">
              <w:t>o / NA</w:t>
            </w:r>
          </w:p>
        </w:tc>
      </w:tr>
      <w:tr w:rsidR="004734AB" w:rsidRPr="00916430" w14:paraId="0863341D" w14:textId="77777777">
        <w:trPr>
          <w:trHeight w:val="38"/>
        </w:trPr>
        <w:tc>
          <w:tcPr>
            <w:tcW w:w="7794" w:type="dxa"/>
          </w:tcPr>
          <w:p w14:paraId="2DAFD27F" w14:textId="77777777" w:rsidR="004734AB" w:rsidRPr="003C2B3F" w:rsidRDefault="004734AB">
            <w:r w:rsidRPr="00916430">
              <w:t xml:space="preserve">Duties and responsibilities for the pilot in </w:t>
            </w:r>
            <w:r w:rsidRPr="003C2B3F">
              <w:t>command</w:t>
            </w:r>
          </w:p>
        </w:tc>
        <w:tc>
          <w:tcPr>
            <w:tcW w:w="1761" w:type="dxa"/>
          </w:tcPr>
          <w:p w14:paraId="4D2B1220" w14:textId="77777777" w:rsidR="004734AB" w:rsidRPr="00916430" w:rsidRDefault="004734AB"/>
        </w:tc>
      </w:tr>
      <w:tr w:rsidR="004734AB" w:rsidRPr="00916430" w14:paraId="7CC28D7E" w14:textId="77777777">
        <w:trPr>
          <w:trHeight w:val="25"/>
        </w:trPr>
        <w:tc>
          <w:tcPr>
            <w:tcW w:w="7794" w:type="dxa"/>
          </w:tcPr>
          <w:p w14:paraId="60D2F1E2" w14:textId="77777777" w:rsidR="004734AB" w:rsidRPr="003C2B3F" w:rsidRDefault="004734AB">
            <w:r w:rsidRPr="00916430">
              <w:t>Specific operator procedures</w:t>
            </w:r>
          </w:p>
        </w:tc>
        <w:tc>
          <w:tcPr>
            <w:tcW w:w="1761" w:type="dxa"/>
          </w:tcPr>
          <w:p w14:paraId="17965188" w14:textId="77777777" w:rsidR="004734AB" w:rsidRPr="00916430" w:rsidRDefault="004734AB"/>
        </w:tc>
      </w:tr>
      <w:tr w:rsidR="004734AB" w:rsidRPr="00916430" w14:paraId="5FEFC450" w14:textId="77777777">
        <w:trPr>
          <w:trHeight w:val="25"/>
        </w:trPr>
        <w:tc>
          <w:tcPr>
            <w:tcW w:w="7794" w:type="dxa"/>
          </w:tcPr>
          <w:p w14:paraId="4EBB18BA" w14:textId="77777777" w:rsidR="004734AB" w:rsidRPr="003C2B3F" w:rsidRDefault="004734AB">
            <w:r w:rsidRPr="00916430">
              <w:t>Exposition/operations manual content relating to flight conduct</w:t>
            </w:r>
          </w:p>
        </w:tc>
        <w:tc>
          <w:tcPr>
            <w:tcW w:w="1761" w:type="dxa"/>
          </w:tcPr>
          <w:p w14:paraId="7AB07E72" w14:textId="77777777" w:rsidR="004734AB" w:rsidRPr="00916430" w:rsidRDefault="004734AB"/>
        </w:tc>
      </w:tr>
      <w:tr w:rsidR="004734AB" w:rsidRPr="00916430" w14:paraId="02F486A1" w14:textId="77777777">
        <w:trPr>
          <w:trHeight w:val="25"/>
        </w:trPr>
        <w:tc>
          <w:tcPr>
            <w:tcW w:w="7794" w:type="dxa"/>
          </w:tcPr>
          <w:p w14:paraId="0C4B164B" w14:textId="77777777" w:rsidR="004734AB" w:rsidRPr="003C2B3F" w:rsidRDefault="004734AB">
            <w:r w:rsidRPr="00916430">
              <w:t>Passenger handling</w:t>
            </w:r>
          </w:p>
        </w:tc>
        <w:tc>
          <w:tcPr>
            <w:tcW w:w="1761" w:type="dxa"/>
          </w:tcPr>
          <w:p w14:paraId="37A2FDEF" w14:textId="77777777" w:rsidR="004734AB" w:rsidRPr="00916430" w:rsidRDefault="004734AB"/>
        </w:tc>
      </w:tr>
      <w:tr w:rsidR="004734AB" w:rsidRPr="00916430" w14:paraId="679081A4" w14:textId="77777777">
        <w:trPr>
          <w:trHeight w:val="25"/>
        </w:trPr>
        <w:tc>
          <w:tcPr>
            <w:tcW w:w="7794" w:type="dxa"/>
          </w:tcPr>
          <w:p w14:paraId="79DD88EE" w14:textId="77777777" w:rsidR="004734AB" w:rsidRPr="003C2B3F" w:rsidRDefault="004734AB">
            <w:r w:rsidRPr="00916430">
              <w:t>Pilot in command responsibilities</w:t>
            </w:r>
          </w:p>
        </w:tc>
        <w:tc>
          <w:tcPr>
            <w:tcW w:w="1761" w:type="dxa"/>
          </w:tcPr>
          <w:p w14:paraId="42DB0661" w14:textId="77777777" w:rsidR="004734AB" w:rsidRPr="00916430" w:rsidRDefault="004734AB"/>
        </w:tc>
      </w:tr>
      <w:tr w:rsidR="004734AB" w:rsidRPr="00916430" w14:paraId="296B2739" w14:textId="77777777">
        <w:trPr>
          <w:trHeight w:val="25"/>
        </w:trPr>
        <w:tc>
          <w:tcPr>
            <w:tcW w:w="7794" w:type="dxa"/>
          </w:tcPr>
          <w:p w14:paraId="2DCA5894" w14:textId="77777777" w:rsidR="004734AB" w:rsidRPr="003C2B3F" w:rsidRDefault="004734AB">
            <w:r w:rsidRPr="00916430">
              <w:t>Standard operating procedures for the kind of aircraft used for the flight</w:t>
            </w:r>
          </w:p>
        </w:tc>
        <w:tc>
          <w:tcPr>
            <w:tcW w:w="1761" w:type="dxa"/>
          </w:tcPr>
          <w:p w14:paraId="46B5041A" w14:textId="77777777" w:rsidR="004734AB" w:rsidRPr="00916430" w:rsidRDefault="004734AB"/>
        </w:tc>
      </w:tr>
      <w:tr w:rsidR="004734AB" w:rsidRPr="00916430" w14:paraId="0382D362" w14:textId="77777777">
        <w:trPr>
          <w:trHeight w:val="25"/>
        </w:trPr>
        <w:tc>
          <w:tcPr>
            <w:tcW w:w="7794" w:type="dxa"/>
          </w:tcPr>
          <w:p w14:paraId="0ECC7E04" w14:textId="77777777" w:rsidR="004734AB" w:rsidRPr="003C2B3F" w:rsidRDefault="004734AB">
            <w:r w:rsidRPr="00916430">
              <w:t xml:space="preserve">Flight </w:t>
            </w:r>
            <w:r w:rsidRPr="003C2B3F">
              <w:t>planning and fuel policy</w:t>
            </w:r>
          </w:p>
        </w:tc>
        <w:tc>
          <w:tcPr>
            <w:tcW w:w="1761" w:type="dxa"/>
          </w:tcPr>
          <w:p w14:paraId="560B1DCB" w14:textId="77777777" w:rsidR="004734AB" w:rsidRPr="00916430" w:rsidRDefault="004734AB"/>
        </w:tc>
      </w:tr>
      <w:tr w:rsidR="004734AB" w:rsidRPr="00916430" w14:paraId="39D68182" w14:textId="77777777">
        <w:trPr>
          <w:trHeight w:val="25"/>
        </w:trPr>
        <w:tc>
          <w:tcPr>
            <w:tcW w:w="7794" w:type="dxa"/>
          </w:tcPr>
          <w:p w14:paraId="4CF419E3" w14:textId="77777777" w:rsidR="004734AB" w:rsidRPr="003C2B3F" w:rsidRDefault="004734AB">
            <w:r w:rsidRPr="00916430">
              <w:t>Maintenance release and MEL procedures</w:t>
            </w:r>
          </w:p>
        </w:tc>
        <w:tc>
          <w:tcPr>
            <w:tcW w:w="1761" w:type="dxa"/>
          </w:tcPr>
          <w:p w14:paraId="4B91F7A6" w14:textId="77777777" w:rsidR="004734AB" w:rsidRPr="00916430" w:rsidRDefault="004734AB"/>
        </w:tc>
      </w:tr>
      <w:tr w:rsidR="004734AB" w:rsidRPr="00916430" w14:paraId="6C911EED" w14:textId="77777777">
        <w:trPr>
          <w:trHeight w:val="25"/>
        </w:trPr>
        <w:tc>
          <w:tcPr>
            <w:tcW w:w="7794" w:type="dxa"/>
          </w:tcPr>
          <w:p w14:paraId="753328C6" w14:textId="77777777" w:rsidR="004734AB" w:rsidRPr="003C2B3F" w:rsidRDefault="004734AB">
            <w:r w:rsidRPr="00916430">
              <w:t>Journey log and technical log</w:t>
            </w:r>
          </w:p>
        </w:tc>
        <w:tc>
          <w:tcPr>
            <w:tcW w:w="1761" w:type="dxa"/>
          </w:tcPr>
          <w:p w14:paraId="46B017E2" w14:textId="77777777" w:rsidR="004734AB" w:rsidRPr="00916430" w:rsidRDefault="004734AB"/>
        </w:tc>
      </w:tr>
      <w:tr w:rsidR="004734AB" w:rsidRPr="00916430" w14:paraId="4429C27E" w14:textId="77777777">
        <w:trPr>
          <w:trHeight w:val="25"/>
        </w:trPr>
        <w:tc>
          <w:tcPr>
            <w:tcW w:w="7794" w:type="dxa"/>
          </w:tcPr>
          <w:p w14:paraId="165C6489" w14:textId="77777777" w:rsidR="004734AB" w:rsidRPr="003C2B3F" w:rsidRDefault="004734AB">
            <w:r w:rsidRPr="00916430">
              <w:t>AFM/RFM contents</w:t>
            </w:r>
          </w:p>
        </w:tc>
        <w:tc>
          <w:tcPr>
            <w:tcW w:w="1761" w:type="dxa"/>
          </w:tcPr>
          <w:p w14:paraId="718987C0" w14:textId="77777777" w:rsidR="004734AB" w:rsidRPr="00916430" w:rsidRDefault="004734AB"/>
        </w:tc>
      </w:tr>
      <w:tr w:rsidR="004734AB" w:rsidRPr="00916430" w14:paraId="5F5D4D03" w14:textId="77777777">
        <w:trPr>
          <w:trHeight w:val="25"/>
        </w:trPr>
        <w:tc>
          <w:tcPr>
            <w:tcW w:w="7794" w:type="dxa"/>
          </w:tcPr>
          <w:p w14:paraId="11172B6D" w14:textId="77777777" w:rsidR="004734AB" w:rsidRPr="003C2B3F" w:rsidRDefault="004734AB">
            <w:r w:rsidRPr="00916430">
              <w:t>Exposition/operations manual content including guidance material</w:t>
            </w:r>
          </w:p>
        </w:tc>
        <w:tc>
          <w:tcPr>
            <w:tcW w:w="1761" w:type="dxa"/>
          </w:tcPr>
          <w:p w14:paraId="40E9AB4C" w14:textId="77777777" w:rsidR="004734AB" w:rsidRPr="00916430" w:rsidRDefault="004734AB"/>
        </w:tc>
      </w:tr>
      <w:tr w:rsidR="004734AB" w:rsidRPr="00916430" w14:paraId="129A5814" w14:textId="77777777">
        <w:trPr>
          <w:trHeight w:val="25"/>
        </w:trPr>
        <w:tc>
          <w:tcPr>
            <w:tcW w:w="7794" w:type="dxa"/>
          </w:tcPr>
          <w:p w14:paraId="19605418" w14:textId="77777777" w:rsidR="004734AB" w:rsidRPr="003C2B3F" w:rsidRDefault="004734AB">
            <w:r w:rsidRPr="00916430">
              <w:t>Pre-flight, in-flight and post-flight pilot actions</w:t>
            </w:r>
          </w:p>
        </w:tc>
        <w:tc>
          <w:tcPr>
            <w:tcW w:w="1761" w:type="dxa"/>
          </w:tcPr>
          <w:p w14:paraId="1F86D4B1" w14:textId="77777777" w:rsidR="004734AB" w:rsidRPr="00916430" w:rsidRDefault="004734AB"/>
        </w:tc>
      </w:tr>
      <w:tr w:rsidR="004734AB" w:rsidRPr="00916430" w14:paraId="781ADFA8" w14:textId="77777777">
        <w:trPr>
          <w:trHeight w:val="25"/>
        </w:trPr>
        <w:tc>
          <w:tcPr>
            <w:tcW w:w="7794" w:type="dxa"/>
          </w:tcPr>
          <w:p w14:paraId="4631BF92" w14:textId="77777777" w:rsidR="004734AB" w:rsidRPr="003C2B3F" w:rsidRDefault="004734AB">
            <w:r w:rsidRPr="00916430">
              <w:t xml:space="preserve">Normal, </w:t>
            </w:r>
            <w:r w:rsidRPr="003C2B3F">
              <w:t>abnormal and emergency procedures for the kind of aircraft used for the flight</w:t>
            </w:r>
          </w:p>
        </w:tc>
        <w:tc>
          <w:tcPr>
            <w:tcW w:w="1761" w:type="dxa"/>
          </w:tcPr>
          <w:p w14:paraId="7D8F28BD" w14:textId="77777777" w:rsidR="004734AB" w:rsidRPr="00916430" w:rsidRDefault="004734AB"/>
        </w:tc>
      </w:tr>
      <w:tr w:rsidR="004734AB" w:rsidRPr="00916430" w14:paraId="2B3480A8" w14:textId="77777777">
        <w:trPr>
          <w:trHeight w:val="25"/>
        </w:trPr>
        <w:tc>
          <w:tcPr>
            <w:tcW w:w="7794" w:type="dxa"/>
          </w:tcPr>
          <w:p w14:paraId="3A0319C1" w14:textId="77777777" w:rsidR="004734AB" w:rsidRPr="003C2B3F" w:rsidRDefault="004734AB">
            <w:r w:rsidRPr="00916430">
              <w:t>Checklist usage and procedures</w:t>
            </w:r>
          </w:p>
        </w:tc>
        <w:tc>
          <w:tcPr>
            <w:tcW w:w="1761" w:type="dxa"/>
          </w:tcPr>
          <w:p w14:paraId="23FFE658" w14:textId="77777777" w:rsidR="004734AB" w:rsidRPr="00916430" w:rsidRDefault="004734AB"/>
        </w:tc>
      </w:tr>
      <w:tr w:rsidR="004734AB" w:rsidRPr="00916430" w14:paraId="1D4E1BFE" w14:textId="77777777">
        <w:trPr>
          <w:trHeight w:val="25"/>
        </w:trPr>
        <w:tc>
          <w:tcPr>
            <w:tcW w:w="7794" w:type="dxa"/>
          </w:tcPr>
          <w:p w14:paraId="183879D6" w14:textId="77777777" w:rsidR="004734AB" w:rsidRPr="003C2B3F" w:rsidRDefault="004734AB">
            <w:r w:rsidRPr="00916430">
              <w:t>Memory items</w:t>
            </w:r>
          </w:p>
        </w:tc>
        <w:tc>
          <w:tcPr>
            <w:tcW w:w="1761" w:type="dxa"/>
          </w:tcPr>
          <w:p w14:paraId="49A6C130" w14:textId="77777777" w:rsidR="004734AB" w:rsidRPr="00916430" w:rsidRDefault="004734AB"/>
        </w:tc>
      </w:tr>
      <w:tr w:rsidR="004734AB" w:rsidRPr="00916430" w14:paraId="61CD1BBB" w14:textId="77777777">
        <w:trPr>
          <w:trHeight w:val="25"/>
        </w:trPr>
        <w:tc>
          <w:tcPr>
            <w:tcW w:w="7794" w:type="dxa"/>
          </w:tcPr>
          <w:p w14:paraId="589492AC" w14:textId="77777777" w:rsidR="004734AB" w:rsidRPr="003C2B3F" w:rsidRDefault="004734AB">
            <w:r w:rsidRPr="00916430">
              <w:t xml:space="preserve">Standard departure, arrival and escape routes, special departure procedures and operator procedures for use of suitable </w:t>
            </w:r>
            <w:r w:rsidRPr="003C2B3F">
              <w:t>forced landing areas</w:t>
            </w:r>
          </w:p>
        </w:tc>
        <w:tc>
          <w:tcPr>
            <w:tcW w:w="1761" w:type="dxa"/>
          </w:tcPr>
          <w:p w14:paraId="56CBC18D" w14:textId="77777777" w:rsidR="004734AB" w:rsidRPr="00916430" w:rsidRDefault="004734AB"/>
        </w:tc>
      </w:tr>
      <w:tr w:rsidR="004734AB" w:rsidRPr="00916430" w14:paraId="30C68DD9" w14:textId="77777777">
        <w:trPr>
          <w:trHeight w:val="25"/>
        </w:trPr>
        <w:tc>
          <w:tcPr>
            <w:tcW w:w="7794" w:type="dxa"/>
          </w:tcPr>
          <w:p w14:paraId="14ADC926" w14:textId="77777777" w:rsidR="004734AB" w:rsidRPr="003C2B3F" w:rsidRDefault="004734AB">
            <w:r w:rsidRPr="00916430">
              <w:t xml:space="preserve">For aerial work operations, training specific to the kind of aerial work operation to </w:t>
            </w:r>
            <w:proofErr w:type="gramStart"/>
            <w:r w:rsidRPr="00916430">
              <w:t>be conducted</w:t>
            </w:r>
            <w:proofErr w:type="gramEnd"/>
            <w:r w:rsidRPr="00916430">
              <w:t xml:space="preserve"> and training in aerial work passenger briefing and safety demonstrations (if aerial work passengers are carried)</w:t>
            </w:r>
          </w:p>
        </w:tc>
        <w:tc>
          <w:tcPr>
            <w:tcW w:w="1761" w:type="dxa"/>
          </w:tcPr>
          <w:p w14:paraId="6A0A8614" w14:textId="77777777" w:rsidR="004734AB" w:rsidRPr="00916430" w:rsidRDefault="004734AB"/>
        </w:tc>
      </w:tr>
      <w:tr w:rsidR="004734AB" w:rsidRPr="00916430" w14:paraId="2BB02961" w14:textId="77777777">
        <w:trPr>
          <w:trHeight w:val="25"/>
        </w:trPr>
        <w:tc>
          <w:tcPr>
            <w:tcW w:w="7794" w:type="dxa"/>
          </w:tcPr>
          <w:p w14:paraId="4C3C9CD7" w14:textId="77777777" w:rsidR="004734AB" w:rsidRPr="003C2B3F" w:rsidRDefault="004734AB">
            <w:r w:rsidRPr="00916430">
              <w:t>Flight crew member proficiency check from the command seat</w:t>
            </w:r>
          </w:p>
        </w:tc>
        <w:tc>
          <w:tcPr>
            <w:tcW w:w="1761" w:type="dxa"/>
          </w:tcPr>
          <w:p w14:paraId="4C59CA3B" w14:textId="77777777" w:rsidR="004734AB" w:rsidRPr="00916430" w:rsidRDefault="004734AB"/>
        </w:tc>
      </w:tr>
    </w:tbl>
    <w:p w14:paraId="20302FF4" w14:textId="77777777" w:rsidR="004734AB" w:rsidRDefault="004734AB" w:rsidP="004734AB">
      <w:r>
        <w:br w:type="page"/>
      </w:r>
    </w:p>
    <w:tbl>
      <w:tblPr>
        <w:tblStyle w:val="SD-MOStable"/>
        <w:tblW w:w="9555" w:type="dxa"/>
        <w:tblLayout w:type="fixed"/>
        <w:tblLook w:val="0620" w:firstRow="1" w:lastRow="0" w:firstColumn="0" w:lastColumn="0" w:noHBand="1" w:noVBand="1"/>
        <w:tblCaption w:val="4B5 Instructor Induction Training – Course IT1"/>
        <w:tblDescription w:val="4B5 Instructor Induction Training – Course IT1"/>
      </w:tblPr>
      <w:tblGrid>
        <w:gridCol w:w="9555"/>
      </w:tblGrid>
      <w:tr w:rsidR="004734AB" w:rsidRPr="00916430" w14:paraId="374EB7C9" w14:textId="77777777">
        <w:trPr>
          <w:cnfStyle w:val="100000000000" w:firstRow="1" w:lastRow="0" w:firstColumn="0" w:lastColumn="0" w:oddVBand="0" w:evenVBand="0" w:oddHBand="0" w:evenHBand="0" w:firstRowFirstColumn="0" w:firstRowLastColumn="0" w:lastRowFirstColumn="0" w:lastRowLastColumn="0"/>
          <w:trHeight w:val="25"/>
        </w:trPr>
        <w:tc>
          <w:tcPr>
            <w:tcW w:w="9555" w:type="dxa"/>
          </w:tcPr>
          <w:p w14:paraId="73AC6294" w14:textId="77777777" w:rsidR="004734AB" w:rsidRPr="003C2B3F" w:rsidRDefault="004734AB">
            <w:r w:rsidRPr="003C2B3F">
              <w:lastRenderedPageBreak/>
              <w:t>Command training record</w:t>
            </w:r>
            <w:r>
              <w:t xml:space="preserve"> comments</w:t>
            </w:r>
          </w:p>
        </w:tc>
      </w:tr>
      <w:tr w:rsidR="004734AB" w:rsidRPr="00916430" w14:paraId="6AF32E14" w14:textId="77777777">
        <w:trPr>
          <w:trHeight w:val="4945"/>
        </w:trPr>
        <w:tc>
          <w:tcPr>
            <w:tcW w:w="9555" w:type="dxa"/>
          </w:tcPr>
          <w:p w14:paraId="61ED62C6" w14:textId="77777777" w:rsidR="004734AB" w:rsidRPr="00916430" w:rsidRDefault="004734AB"/>
        </w:tc>
      </w:tr>
    </w:tbl>
    <w:p w14:paraId="0E3BA18A" w14:textId="77777777" w:rsidR="004734AB" w:rsidRPr="00DB6B68" w:rsidRDefault="004734AB" w:rsidP="004734AB">
      <w:pPr>
        <w:pStyle w:val="normalafterlisttable"/>
        <w:rPr>
          <w:rStyle w:val="bold"/>
        </w:rPr>
      </w:pPr>
      <w:r w:rsidRPr="00DB6B68">
        <w:rPr>
          <w:rStyle w:val="bold"/>
        </w:rPr>
        <w:t>Trainer certification – all command training items complete</w:t>
      </w:r>
    </w:p>
    <w:p w14:paraId="20B0F0BE" w14:textId="77777777" w:rsidR="004734AB" w:rsidRPr="003C2B3F" w:rsidRDefault="004734AB" w:rsidP="004734AB">
      <w:r w:rsidRPr="00916430">
        <w:t>Trainer name:</w:t>
      </w:r>
    </w:p>
    <w:p w14:paraId="3F10790C" w14:textId="733E0F43" w:rsidR="004734AB" w:rsidRPr="003C2B3F" w:rsidRDefault="004734AB" w:rsidP="004734AB">
      <w:pPr>
        <w:pStyle w:val="normalafterlisttable"/>
      </w:pPr>
      <w:r w:rsidRPr="00916430">
        <w:t>Trainer signature:</w:t>
      </w:r>
      <w:r>
        <w:tab/>
      </w:r>
      <w:r>
        <w:tab/>
      </w:r>
      <w:r>
        <w:tab/>
      </w:r>
      <w:r>
        <w:tab/>
      </w:r>
      <w:r w:rsidRPr="00916430">
        <w:t>Date:</w:t>
      </w:r>
      <w:r>
        <w:t xml:space="preserve"> </w:t>
      </w:r>
    </w:p>
    <w:p w14:paraId="76009AE5" w14:textId="77777777" w:rsidR="004734AB" w:rsidRPr="00DB6B68" w:rsidRDefault="004734AB" w:rsidP="004734AB">
      <w:pPr>
        <w:pStyle w:val="normalafterlisttable"/>
        <w:rPr>
          <w:rStyle w:val="bold"/>
        </w:rPr>
      </w:pPr>
      <w:r w:rsidRPr="00DB6B68">
        <w:rPr>
          <w:rStyle w:val="bold"/>
        </w:rPr>
        <w:t>Crew member acknowledgement</w:t>
      </w:r>
    </w:p>
    <w:p w14:paraId="104345B8" w14:textId="015ED9F5" w:rsidR="004734AB" w:rsidRPr="003C2B3F" w:rsidRDefault="004734AB" w:rsidP="004734AB">
      <w:pPr>
        <w:pStyle w:val="normalafterlisttable"/>
      </w:pPr>
      <w:r w:rsidRPr="00916430">
        <w:t>Crew member signature:</w:t>
      </w:r>
      <w:r>
        <w:tab/>
      </w:r>
      <w:r>
        <w:tab/>
      </w:r>
      <w:r>
        <w:tab/>
      </w:r>
      <w:r w:rsidRPr="00916430">
        <w:t>Date:</w:t>
      </w:r>
      <w:r>
        <w:t xml:space="preserve"> </w:t>
      </w:r>
    </w:p>
    <w:p w14:paraId="7FD66780" w14:textId="77777777" w:rsidR="004734AB" w:rsidRPr="00916430" w:rsidRDefault="004734AB" w:rsidP="004734AB">
      <w:r w:rsidRPr="00916430">
        <w:br w:type="page"/>
      </w:r>
    </w:p>
    <w:p w14:paraId="71FE4DA6" w14:textId="77777777" w:rsidR="007A0A55" w:rsidRDefault="007A0A55" w:rsidP="002D4956">
      <w:pPr>
        <w:pStyle w:val="Caption"/>
        <w:rPr>
          <w:rStyle w:val="Strong"/>
          <w:b/>
          <w:bCs w:val="0"/>
        </w:rPr>
      </w:pPr>
      <w:r w:rsidRPr="002D4956">
        <w:rPr>
          <w:rStyle w:val="Strong"/>
          <w:b/>
          <w:bCs w:val="0"/>
        </w:rPr>
        <w:lastRenderedPageBreak/>
        <w:t>Form PIC2 – Command clearance to line report</w:t>
      </w:r>
    </w:p>
    <w:p w14:paraId="7D71092A" w14:textId="77777777" w:rsidR="00632708" w:rsidRPr="003C2B3F" w:rsidRDefault="00632708" w:rsidP="00632708">
      <w:pPr>
        <w:rPr>
          <w:rStyle w:val="bold"/>
        </w:rPr>
      </w:pPr>
      <w:r w:rsidRPr="003C2B3F">
        <w:rPr>
          <w:rStyle w:val="bold"/>
        </w:rPr>
        <w:t>Details</w:t>
      </w:r>
    </w:p>
    <w:p w14:paraId="74798FB5" w14:textId="4265E0A5" w:rsidR="00632708" w:rsidRDefault="00632708" w:rsidP="00632708">
      <w:r>
        <w:t xml:space="preserve">Flight crew </w:t>
      </w:r>
      <w:r w:rsidRPr="003C2B3F">
        <w:t>name:</w:t>
      </w:r>
      <w:r w:rsidRPr="003C2B3F">
        <w:tab/>
      </w:r>
      <w:r>
        <w:tab/>
      </w:r>
      <w:r>
        <w:tab/>
      </w:r>
      <w:r w:rsidR="009C7F8A">
        <w:tab/>
      </w:r>
      <w:r>
        <w:t>ARN:</w:t>
      </w:r>
    </w:p>
    <w:p w14:paraId="768B11E7" w14:textId="77777777" w:rsidR="00632708" w:rsidRDefault="00632708" w:rsidP="00632708">
      <w:r>
        <w:t>Aircraft type:</w:t>
      </w:r>
    </w:p>
    <w:tbl>
      <w:tblPr>
        <w:tblStyle w:val="SD-MOStable"/>
        <w:tblW w:w="9634" w:type="dxa"/>
        <w:tblLayout w:type="fixed"/>
        <w:tblLook w:val="0620" w:firstRow="1" w:lastRow="0" w:firstColumn="0" w:lastColumn="0" w:noHBand="1" w:noVBand="1"/>
        <w:tblCaption w:val="4B5 Instructor Induction Training – Course IT1"/>
        <w:tblDescription w:val="4B5 Instructor Induction Training – Course IT1"/>
      </w:tblPr>
      <w:tblGrid>
        <w:gridCol w:w="8077"/>
        <w:gridCol w:w="1557"/>
      </w:tblGrid>
      <w:tr w:rsidR="00632708" w:rsidRPr="00916430" w14:paraId="29BFE94F" w14:textId="77777777">
        <w:trPr>
          <w:cnfStyle w:val="100000000000" w:firstRow="1" w:lastRow="0" w:firstColumn="0" w:lastColumn="0" w:oddVBand="0" w:evenVBand="0" w:oddHBand="0" w:evenHBand="0" w:firstRowFirstColumn="0" w:firstRowLastColumn="0" w:lastRowFirstColumn="0" w:lastRowLastColumn="0"/>
          <w:trHeight w:val="25"/>
        </w:trPr>
        <w:tc>
          <w:tcPr>
            <w:tcW w:w="8077" w:type="dxa"/>
          </w:tcPr>
          <w:p w14:paraId="503AD490" w14:textId="77777777" w:rsidR="00632708" w:rsidRPr="003C2B3F" w:rsidRDefault="00632708">
            <w:r w:rsidRPr="003C2B3F">
              <w:t>Clearance to line requirements</w:t>
            </w:r>
          </w:p>
        </w:tc>
        <w:tc>
          <w:tcPr>
            <w:tcW w:w="1557" w:type="dxa"/>
          </w:tcPr>
          <w:p w14:paraId="7BF965B6" w14:textId="77777777" w:rsidR="00632708" w:rsidRPr="003C2B3F" w:rsidRDefault="00632708">
            <w:r w:rsidRPr="003C2B3F">
              <w:t xml:space="preserve">Complete </w:t>
            </w:r>
            <w:r w:rsidRPr="003C2B3F">
              <w:br/>
              <w:t>yes / no</w:t>
            </w:r>
          </w:p>
        </w:tc>
      </w:tr>
      <w:tr w:rsidR="00632708" w:rsidRPr="00916430" w14:paraId="67FC8A48" w14:textId="77777777">
        <w:trPr>
          <w:trHeight w:val="38"/>
        </w:trPr>
        <w:tc>
          <w:tcPr>
            <w:tcW w:w="8077" w:type="dxa"/>
          </w:tcPr>
          <w:p w14:paraId="42664EA5" w14:textId="77777777" w:rsidR="00632708" w:rsidRPr="003C2B3F" w:rsidRDefault="00632708">
            <w:r w:rsidRPr="00916430">
              <w:t>Command training course</w:t>
            </w:r>
          </w:p>
        </w:tc>
        <w:tc>
          <w:tcPr>
            <w:tcW w:w="1557" w:type="dxa"/>
          </w:tcPr>
          <w:p w14:paraId="69E3ECB3" w14:textId="77777777" w:rsidR="00632708" w:rsidRPr="00916430" w:rsidRDefault="00632708"/>
        </w:tc>
      </w:tr>
      <w:tr w:rsidR="00632708" w:rsidRPr="00916430" w14:paraId="25F6725F" w14:textId="77777777">
        <w:trPr>
          <w:trHeight w:val="25"/>
        </w:trPr>
        <w:tc>
          <w:tcPr>
            <w:tcW w:w="8077" w:type="dxa"/>
          </w:tcPr>
          <w:p w14:paraId="5E51E4A4" w14:textId="77777777" w:rsidR="00632708" w:rsidRPr="003C2B3F" w:rsidRDefault="00632708">
            <w:r w:rsidRPr="00916430">
              <w:t xml:space="preserve">Proficiency check </w:t>
            </w:r>
            <w:r w:rsidRPr="003C2B3F">
              <w:t>(command seat)</w:t>
            </w:r>
          </w:p>
        </w:tc>
        <w:tc>
          <w:tcPr>
            <w:tcW w:w="1557" w:type="dxa"/>
          </w:tcPr>
          <w:p w14:paraId="06BD446B" w14:textId="77777777" w:rsidR="00632708" w:rsidRPr="00916430" w:rsidRDefault="00632708"/>
        </w:tc>
      </w:tr>
      <w:tr w:rsidR="00632708" w:rsidRPr="00916430" w14:paraId="3A2A6AD0" w14:textId="77777777">
        <w:trPr>
          <w:trHeight w:val="25"/>
        </w:trPr>
        <w:tc>
          <w:tcPr>
            <w:tcW w:w="8077" w:type="dxa"/>
          </w:tcPr>
          <w:p w14:paraId="7A8E7482" w14:textId="77777777" w:rsidR="00632708" w:rsidRPr="003C2B3F" w:rsidRDefault="00632708">
            <w:r w:rsidRPr="00916430">
              <w:t>Line check (command seat)</w:t>
            </w:r>
          </w:p>
        </w:tc>
        <w:tc>
          <w:tcPr>
            <w:tcW w:w="1557" w:type="dxa"/>
          </w:tcPr>
          <w:p w14:paraId="4618A2CD" w14:textId="77777777" w:rsidR="00632708" w:rsidRPr="00916430" w:rsidRDefault="00632708"/>
        </w:tc>
      </w:tr>
      <w:tr w:rsidR="00632708" w:rsidRPr="00916430" w14:paraId="6199951B" w14:textId="77777777">
        <w:trPr>
          <w:trHeight w:val="25"/>
        </w:trPr>
        <w:tc>
          <w:tcPr>
            <w:tcW w:w="8077" w:type="dxa"/>
          </w:tcPr>
          <w:p w14:paraId="08508D53" w14:textId="77777777" w:rsidR="00632708" w:rsidRPr="003C2B3F" w:rsidRDefault="00632708">
            <w:r w:rsidRPr="00916430">
              <w:t>Meets minimum supervised flight hours</w:t>
            </w:r>
          </w:p>
        </w:tc>
        <w:tc>
          <w:tcPr>
            <w:tcW w:w="1557" w:type="dxa"/>
          </w:tcPr>
          <w:p w14:paraId="154A61E0" w14:textId="77777777" w:rsidR="00632708" w:rsidRPr="00916430" w:rsidRDefault="00632708"/>
        </w:tc>
      </w:tr>
      <w:tr w:rsidR="00632708" w:rsidRPr="00916430" w14:paraId="39E998F8" w14:textId="77777777">
        <w:trPr>
          <w:trHeight w:val="25"/>
        </w:trPr>
        <w:tc>
          <w:tcPr>
            <w:tcW w:w="8077" w:type="dxa"/>
          </w:tcPr>
          <w:p w14:paraId="5BFA18A1" w14:textId="77777777" w:rsidR="00632708" w:rsidRPr="003C2B3F" w:rsidRDefault="00632708">
            <w:r w:rsidRPr="00916430">
              <w:t>Meets minimum total flight hours for command</w:t>
            </w:r>
          </w:p>
        </w:tc>
        <w:tc>
          <w:tcPr>
            <w:tcW w:w="1557" w:type="dxa"/>
          </w:tcPr>
          <w:p w14:paraId="248FC0F1" w14:textId="77777777" w:rsidR="00632708" w:rsidRPr="00916430" w:rsidRDefault="00632708"/>
        </w:tc>
      </w:tr>
    </w:tbl>
    <w:p w14:paraId="519E3D81" w14:textId="77777777" w:rsidR="00632708" w:rsidRDefault="00632708" w:rsidP="00632708"/>
    <w:tbl>
      <w:tblPr>
        <w:tblStyle w:val="SD-MOStable"/>
        <w:tblW w:w="9639" w:type="dxa"/>
        <w:tblInd w:w="-5" w:type="dxa"/>
        <w:tblLook w:val="0620" w:firstRow="1" w:lastRow="0" w:firstColumn="0" w:lastColumn="0" w:noHBand="1" w:noVBand="1"/>
      </w:tblPr>
      <w:tblGrid>
        <w:gridCol w:w="9639"/>
      </w:tblGrid>
      <w:tr w:rsidR="00632708" w14:paraId="2B68BE3B" w14:textId="77777777">
        <w:trPr>
          <w:cnfStyle w:val="100000000000" w:firstRow="1" w:lastRow="0" w:firstColumn="0" w:lastColumn="0" w:oddVBand="0" w:evenVBand="0" w:oddHBand="0" w:evenHBand="0" w:firstRowFirstColumn="0" w:firstRowLastColumn="0" w:lastRowFirstColumn="0" w:lastRowLastColumn="0"/>
        </w:trPr>
        <w:tc>
          <w:tcPr>
            <w:tcW w:w="9639" w:type="dxa"/>
          </w:tcPr>
          <w:p w14:paraId="3EAA6EC8" w14:textId="77777777" w:rsidR="00632708" w:rsidRPr="00DB6B68" w:rsidRDefault="00632708">
            <w:r>
              <w:t>Comments</w:t>
            </w:r>
          </w:p>
        </w:tc>
      </w:tr>
      <w:tr w:rsidR="00632708" w14:paraId="55321091" w14:textId="77777777">
        <w:trPr>
          <w:trHeight w:val="2099"/>
        </w:trPr>
        <w:tc>
          <w:tcPr>
            <w:tcW w:w="9639" w:type="dxa"/>
          </w:tcPr>
          <w:p w14:paraId="6C56B386" w14:textId="77777777" w:rsidR="00632708" w:rsidRDefault="00632708"/>
        </w:tc>
      </w:tr>
    </w:tbl>
    <w:p w14:paraId="7CB2724C" w14:textId="77777777" w:rsidR="00632708" w:rsidRPr="00DB6B68" w:rsidRDefault="00632708" w:rsidP="00632708">
      <w:pPr>
        <w:pStyle w:val="normalafterlisttable"/>
        <w:rPr>
          <w:rStyle w:val="bold"/>
        </w:rPr>
      </w:pPr>
      <w:r w:rsidRPr="00DB6B68">
        <w:rPr>
          <w:rStyle w:val="bold"/>
        </w:rPr>
        <w:t>HOTC acknowledgement</w:t>
      </w:r>
    </w:p>
    <w:p w14:paraId="64D7D5D4" w14:textId="77777777" w:rsidR="00632708" w:rsidRPr="003C2B3F" w:rsidRDefault="00632708" w:rsidP="00632708">
      <w:r w:rsidRPr="00916430">
        <w:t xml:space="preserve">The flight crew member has met the relevant CASR and company minimum </w:t>
      </w:r>
      <w:r w:rsidRPr="003C2B3F">
        <w:t>requirements to operate as pilot in command.</w:t>
      </w:r>
    </w:p>
    <w:p w14:paraId="0BDBB73B" w14:textId="5D4031FA" w:rsidR="00632708" w:rsidRPr="003C2B3F" w:rsidRDefault="00632708" w:rsidP="009C7F8A">
      <w:pPr>
        <w:pStyle w:val="normalafterlisttable"/>
      </w:pPr>
      <w:r w:rsidRPr="00916430">
        <w:t>HOTC signature:</w:t>
      </w:r>
      <w:r w:rsidR="009C7F8A">
        <w:t xml:space="preserve">  </w:t>
      </w:r>
      <w:r w:rsidR="009C7F8A">
        <w:tab/>
      </w:r>
      <w:r w:rsidR="009C7F8A">
        <w:tab/>
      </w:r>
      <w:r w:rsidR="009C7F8A">
        <w:tab/>
      </w:r>
      <w:r w:rsidR="009C7F8A">
        <w:tab/>
      </w:r>
      <w:r w:rsidRPr="00916430">
        <w:t>Date:</w:t>
      </w:r>
      <w:r>
        <w:t xml:space="preserve"> </w:t>
      </w:r>
    </w:p>
    <w:p w14:paraId="07111A25" w14:textId="77777777" w:rsidR="00632708" w:rsidRPr="003C2B3F" w:rsidRDefault="00632708" w:rsidP="00632708">
      <w:r w:rsidRPr="003C2B3F">
        <w:br w:type="page"/>
      </w:r>
    </w:p>
    <w:p w14:paraId="58A9BE61" w14:textId="77777777" w:rsidR="007A0A55" w:rsidRDefault="007A0A55" w:rsidP="002D4956">
      <w:pPr>
        <w:pStyle w:val="Caption"/>
        <w:rPr>
          <w:rStyle w:val="Strong"/>
          <w:b/>
          <w:bCs w:val="0"/>
        </w:rPr>
      </w:pPr>
      <w:r w:rsidRPr="002D4956">
        <w:rPr>
          <w:rStyle w:val="Strong"/>
          <w:b/>
          <w:bCs w:val="0"/>
        </w:rPr>
        <w:lastRenderedPageBreak/>
        <w:t>Form TC01 – Flight crew member induction checklist</w:t>
      </w:r>
      <w:bookmarkEnd w:id="164"/>
    </w:p>
    <w:p w14:paraId="37C6B0D9" w14:textId="77777777" w:rsidR="00CA56A6" w:rsidRPr="003C2B3F" w:rsidRDefault="00CA56A6" w:rsidP="00CA56A6">
      <w:pPr>
        <w:rPr>
          <w:rStyle w:val="bold"/>
        </w:rPr>
      </w:pPr>
      <w:r w:rsidRPr="003C2B3F">
        <w:rPr>
          <w:rStyle w:val="bold"/>
        </w:rPr>
        <w:t>Details</w:t>
      </w:r>
    </w:p>
    <w:p w14:paraId="5C7B4501" w14:textId="509FC7BB" w:rsidR="00CA56A6" w:rsidRDefault="00CA56A6" w:rsidP="00CA56A6">
      <w:r>
        <w:t xml:space="preserve">Flight crew </w:t>
      </w:r>
      <w:r w:rsidRPr="003C2B3F">
        <w:t>name:</w:t>
      </w:r>
      <w:r w:rsidRPr="003C2B3F">
        <w:tab/>
      </w:r>
      <w:r>
        <w:tab/>
      </w:r>
      <w:r>
        <w:tab/>
      </w:r>
      <w:r w:rsidR="009C7F8A">
        <w:tab/>
      </w:r>
      <w:r>
        <w:t>ARN:</w:t>
      </w:r>
    </w:p>
    <w:tbl>
      <w:tblPr>
        <w:tblStyle w:val="SD-MOStable"/>
        <w:tblW w:w="9555" w:type="dxa"/>
        <w:tblLayout w:type="fixed"/>
        <w:tblLook w:val="0620" w:firstRow="1" w:lastRow="0" w:firstColumn="0" w:lastColumn="0" w:noHBand="1" w:noVBand="1"/>
        <w:tblCaption w:val="4B5 Instructor Induction Training – Course IT1"/>
        <w:tblDescription w:val="4B5 Instructor Induction Training – Course IT1"/>
      </w:tblPr>
      <w:tblGrid>
        <w:gridCol w:w="7933"/>
        <w:gridCol w:w="1622"/>
      </w:tblGrid>
      <w:tr w:rsidR="00CA56A6" w:rsidRPr="00916430" w14:paraId="385BBACE" w14:textId="77777777">
        <w:trPr>
          <w:cnfStyle w:val="100000000000" w:firstRow="1" w:lastRow="0" w:firstColumn="0" w:lastColumn="0" w:oddVBand="0" w:evenVBand="0" w:oddHBand="0" w:evenHBand="0" w:firstRowFirstColumn="0" w:firstRowLastColumn="0" w:lastRowFirstColumn="0" w:lastRowLastColumn="0"/>
          <w:trHeight w:val="127"/>
          <w:tblHeader/>
        </w:trPr>
        <w:tc>
          <w:tcPr>
            <w:tcW w:w="7933" w:type="dxa"/>
          </w:tcPr>
          <w:p w14:paraId="00131ED8" w14:textId="77777777" w:rsidR="00CA56A6" w:rsidRPr="003C2B3F" w:rsidRDefault="00CA56A6">
            <w:r w:rsidRPr="003C2B3F">
              <w:t>Topics</w:t>
            </w:r>
          </w:p>
        </w:tc>
        <w:tc>
          <w:tcPr>
            <w:tcW w:w="1622" w:type="dxa"/>
          </w:tcPr>
          <w:p w14:paraId="7892F206" w14:textId="77777777" w:rsidR="00CA56A6" w:rsidRPr="003C2B3F" w:rsidRDefault="00CA56A6">
            <w:r w:rsidRPr="003C2B3F">
              <w:t>Complete</w:t>
            </w:r>
            <w:r w:rsidRPr="003C2B3F">
              <w:br/>
            </w:r>
            <w:r>
              <w:t>Y</w:t>
            </w:r>
            <w:r w:rsidRPr="003C2B3F">
              <w:t xml:space="preserve">es / </w:t>
            </w:r>
            <w:r>
              <w:t>N</w:t>
            </w:r>
            <w:r w:rsidRPr="003C2B3F">
              <w:t>o</w:t>
            </w:r>
          </w:p>
        </w:tc>
      </w:tr>
      <w:tr w:rsidR="00CA56A6" w:rsidRPr="00916430" w14:paraId="2206551C" w14:textId="77777777">
        <w:trPr>
          <w:trHeight w:val="25"/>
        </w:trPr>
        <w:tc>
          <w:tcPr>
            <w:tcW w:w="7933" w:type="dxa"/>
          </w:tcPr>
          <w:p w14:paraId="321A443B" w14:textId="77777777" w:rsidR="00CA56A6" w:rsidRPr="003C2B3F" w:rsidRDefault="00CA56A6">
            <w:r w:rsidRPr="00916430">
              <w:t>HR and admin processes</w:t>
            </w:r>
          </w:p>
        </w:tc>
        <w:tc>
          <w:tcPr>
            <w:tcW w:w="1622" w:type="dxa"/>
          </w:tcPr>
          <w:p w14:paraId="34B86BA4" w14:textId="77777777" w:rsidR="00CA56A6" w:rsidRPr="00916430" w:rsidRDefault="00CA56A6"/>
        </w:tc>
      </w:tr>
      <w:tr w:rsidR="00CA56A6" w:rsidRPr="00916430" w14:paraId="6AC5A935" w14:textId="77777777">
        <w:trPr>
          <w:trHeight w:val="140"/>
        </w:trPr>
        <w:tc>
          <w:tcPr>
            <w:tcW w:w="7933" w:type="dxa"/>
          </w:tcPr>
          <w:p w14:paraId="67FBE78A" w14:textId="77777777" w:rsidR="00CA56A6" w:rsidRPr="003C2B3F" w:rsidRDefault="00CA56A6">
            <w:r w:rsidRPr="00916430">
              <w:t>ASIC</w:t>
            </w:r>
          </w:p>
        </w:tc>
        <w:tc>
          <w:tcPr>
            <w:tcW w:w="1622" w:type="dxa"/>
          </w:tcPr>
          <w:p w14:paraId="45EE8734" w14:textId="77777777" w:rsidR="00CA56A6" w:rsidRPr="00916430" w:rsidRDefault="00CA56A6"/>
        </w:tc>
      </w:tr>
      <w:tr w:rsidR="00CA56A6" w:rsidRPr="00916430" w14:paraId="5988607B" w14:textId="77777777">
        <w:trPr>
          <w:trHeight w:val="160"/>
        </w:trPr>
        <w:tc>
          <w:tcPr>
            <w:tcW w:w="7933" w:type="dxa"/>
          </w:tcPr>
          <w:p w14:paraId="3BF955DB" w14:textId="77777777" w:rsidR="00CA56A6" w:rsidRPr="003C2B3F" w:rsidRDefault="00CA56A6">
            <w:r w:rsidRPr="00916430">
              <w:t xml:space="preserve">Licence check – English </w:t>
            </w:r>
            <w:r w:rsidRPr="003C2B3F">
              <w:t>proficiency check</w:t>
            </w:r>
          </w:p>
        </w:tc>
        <w:tc>
          <w:tcPr>
            <w:tcW w:w="1622" w:type="dxa"/>
          </w:tcPr>
          <w:p w14:paraId="675F9949" w14:textId="77777777" w:rsidR="00CA56A6" w:rsidRPr="00916430" w:rsidRDefault="00CA56A6"/>
        </w:tc>
      </w:tr>
      <w:tr w:rsidR="00CA56A6" w:rsidRPr="00916430" w14:paraId="3AA3AB70" w14:textId="77777777">
        <w:trPr>
          <w:trHeight w:val="160"/>
        </w:trPr>
        <w:tc>
          <w:tcPr>
            <w:tcW w:w="7933" w:type="dxa"/>
          </w:tcPr>
          <w:p w14:paraId="5FEA3C27" w14:textId="77777777" w:rsidR="00CA56A6" w:rsidRPr="003C2B3F" w:rsidRDefault="00CA56A6">
            <w:r w:rsidRPr="00916430">
              <w:t>Facility familiarisation</w:t>
            </w:r>
          </w:p>
        </w:tc>
        <w:tc>
          <w:tcPr>
            <w:tcW w:w="1622" w:type="dxa"/>
          </w:tcPr>
          <w:p w14:paraId="38128C78" w14:textId="77777777" w:rsidR="00CA56A6" w:rsidRPr="00916430" w:rsidRDefault="00CA56A6"/>
        </w:tc>
      </w:tr>
      <w:tr w:rsidR="00CA56A6" w:rsidRPr="00916430" w14:paraId="48A25A8C" w14:textId="77777777">
        <w:trPr>
          <w:trHeight w:val="160"/>
        </w:trPr>
        <w:tc>
          <w:tcPr>
            <w:tcW w:w="7933" w:type="dxa"/>
          </w:tcPr>
          <w:p w14:paraId="33F4CB58" w14:textId="77777777" w:rsidR="00CA56A6" w:rsidRPr="003C2B3F" w:rsidRDefault="00CA56A6">
            <w:r w:rsidRPr="00916430">
              <w:t>Outline of organisation’s structure and governance</w:t>
            </w:r>
          </w:p>
        </w:tc>
        <w:tc>
          <w:tcPr>
            <w:tcW w:w="1622" w:type="dxa"/>
          </w:tcPr>
          <w:p w14:paraId="5129B8C6" w14:textId="77777777" w:rsidR="00CA56A6" w:rsidRPr="00916430" w:rsidRDefault="00CA56A6"/>
        </w:tc>
      </w:tr>
      <w:tr w:rsidR="00CA56A6" w:rsidRPr="00916430" w14:paraId="12287FBB" w14:textId="77777777">
        <w:trPr>
          <w:trHeight w:val="180"/>
        </w:trPr>
        <w:tc>
          <w:tcPr>
            <w:tcW w:w="7933" w:type="dxa"/>
          </w:tcPr>
          <w:p w14:paraId="177885CD" w14:textId="77777777" w:rsidR="00CA56A6" w:rsidRPr="003C2B3F" w:rsidRDefault="00CA56A6">
            <w:r w:rsidRPr="00916430">
              <w:t>Authorised activities conducted by the company</w:t>
            </w:r>
          </w:p>
        </w:tc>
        <w:tc>
          <w:tcPr>
            <w:tcW w:w="1622" w:type="dxa"/>
          </w:tcPr>
          <w:p w14:paraId="05B1D441" w14:textId="77777777" w:rsidR="00CA56A6" w:rsidRPr="00916430" w:rsidRDefault="00CA56A6"/>
        </w:tc>
      </w:tr>
      <w:tr w:rsidR="00CA56A6" w:rsidRPr="00916430" w14:paraId="36BAF9D8" w14:textId="77777777">
        <w:trPr>
          <w:trHeight w:val="44"/>
        </w:trPr>
        <w:tc>
          <w:tcPr>
            <w:tcW w:w="7933" w:type="dxa"/>
          </w:tcPr>
          <w:p w14:paraId="36B8F2AA" w14:textId="77777777" w:rsidR="00CA56A6" w:rsidRPr="003C2B3F" w:rsidRDefault="00CA56A6">
            <w:r w:rsidRPr="00916430">
              <w:t>Exposition/operations manual access, content, structure and amendment processes</w:t>
            </w:r>
          </w:p>
        </w:tc>
        <w:tc>
          <w:tcPr>
            <w:tcW w:w="1622" w:type="dxa"/>
          </w:tcPr>
          <w:p w14:paraId="70423367" w14:textId="77777777" w:rsidR="00CA56A6" w:rsidRPr="00916430" w:rsidRDefault="00CA56A6"/>
        </w:tc>
      </w:tr>
      <w:tr w:rsidR="00CA56A6" w:rsidRPr="00916430" w14:paraId="1BEB9135" w14:textId="77777777">
        <w:trPr>
          <w:trHeight w:val="44"/>
        </w:trPr>
        <w:tc>
          <w:tcPr>
            <w:tcW w:w="7933" w:type="dxa"/>
          </w:tcPr>
          <w:p w14:paraId="3E0F9E06" w14:textId="77777777" w:rsidR="00CA56A6" w:rsidRPr="003C2B3F" w:rsidRDefault="00CA56A6">
            <w:r w:rsidRPr="00916430">
              <w:t xml:space="preserve">Company forms and </w:t>
            </w:r>
            <w:r w:rsidRPr="003C2B3F">
              <w:t>associated administration processes</w:t>
            </w:r>
          </w:p>
        </w:tc>
        <w:tc>
          <w:tcPr>
            <w:tcW w:w="1622" w:type="dxa"/>
          </w:tcPr>
          <w:p w14:paraId="782E1BC0" w14:textId="77777777" w:rsidR="00CA56A6" w:rsidRPr="00916430" w:rsidRDefault="00CA56A6"/>
        </w:tc>
      </w:tr>
      <w:tr w:rsidR="00CA56A6" w:rsidRPr="00916430" w14:paraId="6CA0841E" w14:textId="77777777">
        <w:trPr>
          <w:trHeight w:val="64"/>
        </w:trPr>
        <w:tc>
          <w:tcPr>
            <w:tcW w:w="7933" w:type="dxa"/>
          </w:tcPr>
          <w:p w14:paraId="372E6CDB" w14:textId="77777777" w:rsidR="00CA56A6" w:rsidRPr="003C2B3F" w:rsidRDefault="00CA56A6">
            <w:r w:rsidRPr="00916430">
              <w:t xml:space="preserve">WHS, safety policy and safety management principles </w:t>
            </w:r>
          </w:p>
        </w:tc>
        <w:tc>
          <w:tcPr>
            <w:tcW w:w="1622" w:type="dxa"/>
          </w:tcPr>
          <w:p w14:paraId="0B12D5CB" w14:textId="77777777" w:rsidR="00CA56A6" w:rsidRPr="00916430" w:rsidRDefault="00CA56A6"/>
        </w:tc>
      </w:tr>
      <w:tr w:rsidR="00CA56A6" w:rsidRPr="00916430" w14:paraId="5FFD4EFF" w14:textId="77777777">
        <w:trPr>
          <w:trHeight w:val="25"/>
        </w:trPr>
        <w:tc>
          <w:tcPr>
            <w:tcW w:w="7933" w:type="dxa"/>
          </w:tcPr>
          <w:p w14:paraId="64F955A7" w14:textId="77777777" w:rsidR="00CA56A6" w:rsidRPr="003C2B3F" w:rsidRDefault="00CA56A6">
            <w:r w:rsidRPr="00916430">
              <w:t xml:space="preserve">DAMP training and induction </w:t>
            </w:r>
          </w:p>
        </w:tc>
        <w:tc>
          <w:tcPr>
            <w:tcW w:w="1622" w:type="dxa"/>
          </w:tcPr>
          <w:p w14:paraId="4C57D117" w14:textId="77777777" w:rsidR="00CA56A6" w:rsidRPr="00916430" w:rsidRDefault="00CA56A6"/>
        </w:tc>
      </w:tr>
      <w:tr w:rsidR="00CA56A6" w:rsidRPr="00916430" w14:paraId="46C39495" w14:textId="77777777">
        <w:trPr>
          <w:trHeight w:val="90"/>
        </w:trPr>
        <w:tc>
          <w:tcPr>
            <w:tcW w:w="7933" w:type="dxa"/>
          </w:tcPr>
          <w:p w14:paraId="13CC7F35" w14:textId="77777777" w:rsidR="00CA56A6" w:rsidRPr="003C2B3F" w:rsidRDefault="00CA56A6">
            <w:r w:rsidRPr="00916430">
              <w:t>CASA ‘Alcohol and other Drugs’ eLearning</w:t>
            </w:r>
          </w:p>
        </w:tc>
        <w:tc>
          <w:tcPr>
            <w:tcW w:w="1622" w:type="dxa"/>
          </w:tcPr>
          <w:p w14:paraId="2738BD51" w14:textId="77777777" w:rsidR="00CA56A6" w:rsidRPr="00916430" w:rsidRDefault="00CA56A6"/>
        </w:tc>
      </w:tr>
      <w:tr w:rsidR="00CA56A6" w:rsidRPr="00916430" w14:paraId="4196AB13" w14:textId="77777777">
        <w:trPr>
          <w:trHeight w:val="110"/>
        </w:trPr>
        <w:tc>
          <w:tcPr>
            <w:tcW w:w="7933" w:type="dxa"/>
          </w:tcPr>
          <w:p w14:paraId="5827EEE5" w14:textId="77777777" w:rsidR="00CA56A6" w:rsidRPr="003C2B3F" w:rsidRDefault="00CA56A6">
            <w:r w:rsidRPr="00916430">
              <w:t>Aircraft refuelling including drum stock procedures</w:t>
            </w:r>
          </w:p>
        </w:tc>
        <w:tc>
          <w:tcPr>
            <w:tcW w:w="1622" w:type="dxa"/>
          </w:tcPr>
          <w:p w14:paraId="0F04AE12" w14:textId="77777777" w:rsidR="00CA56A6" w:rsidRPr="00916430" w:rsidRDefault="00CA56A6"/>
        </w:tc>
      </w:tr>
      <w:tr w:rsidR="00CA56A6" w:rsidRPr="00916430" w14:paraId="26386070" w14:textId="77777777">
        <w:trPr>
          <w:trHeight w:val="130"/>
        </w:trPr>
        <w:tc>
          <w:tcPr>
            <w:tcW w:w="7933" w:type="dxa"/>
          </w:tcPr>
          <w:p w14:paraId="4C2DDD21" w14:textId="77777777" w:rsidR="00CA56A6" w:rsidRPr="003C2B3F" w:rsidRDefault="00CA56A6">
            <w:r w:rsidRPr="00916430">
              <w:t xml:space="preserve">Management of aircraft </w:t>
            </w:r>
            <w:r w:rsidRPr="003C2B3F">
              <w:t>serviceability and defect reporting</w:t>
            </w:r>
          </w:p>
        </w:tc>
        <w:tc>
          <w:tcPr>
            <w:tcW w:w="1622" w:type="dxa"/>
          </w:tcPr>
          <w:p w14:paraId="1689240A" w14:textId="77777777" w:rsidR="00CA56A6" w:rsidRPr="00916430" w:rsidRDefault="00CA56A6"/>
        </w:tc>
      </w:tr>
      <w:tr w:rsidR="00CA56A6" w:rsidRPr="00916430" w14:paraId="53AA63AE" w14:textId="77777777">
        <w:trPr>
          <w:trHeight w:val="25"/>
        </w:trPr>
        <w:tc>
          <w:tcPr>
            <w:tcW w:w="7933" w:type="dxa"/>
          </w:tcPr>
          <w:p w14:paraId="5BD86321" w14:textId="77777777" w:rsidR="00CA56A6" w:rsidRPr="003C2B3F" w:rsidRDefault="00CA56A6">
            <w:r w:rsidRPr="00916430">
              <w:t>Pilot maintenance training and certification (if carried out)</w:t>
            </w:r>
          </w:p>
        </w:tc>
        <w:tc>
          <w:tcPr>
            <w:tcW w:w="1622" w:type="dxa"/>
          </w:tcPr>
          <w:p w14:paraId="175FDCE8" w14:textId="77777777" w:rsidR="00CA56A6" w:rsidRPr="00916430" w:rsidRDefault="00CA56A6"/>
        </w:tc>
      </w:tr>
      <w:tr w:rsidR="00CA56A6" w:rsidRPr="00916430" w14:paraId="640A6E2F" w14:textId="77777777">
        <w:trPr>
          <w:trHeight w:val="130"/>
        </w:trPr>
        <w:tc>
          <w:tcPr>
            <w:tcW w:w="7933" w:type="dxa"/>
          </w:tcPr>
          <w:p w14:paraId="4ABEFB47" w14:textId="77777777" w:rsidR="00CA56A6" w:rsidRPr="003C2B3F" w:rsidRDefault="00CA56A6">
            <w:r w:rsidRPr="00916430">
              <w:t>Flight planning and fuel policy</w:t>
            </w:r>
          </w:p>
        </w:tc>
        <w:tc>
          <w:tcPr>
            <w:tcW w:w="1622" w:type="dxa"/>
          </w:tcPr>
          <w:p w14:paraId="1BBAB04E" w14:textId="77777777" w:rsidR="00CA56A6" w:rsidRPr="00916430" w:rsidRDefault="00CA56A6"/>
        </w:tc>
      </w:tr>
      <w:tr w:rsidR="00CA56A6" w:rsidRPr="00916430" w14:paraId="3939A61D" w14:textId="77777777">
        <w:trPr>
          <w:trHeight w:val="34"/>
        </w:trPr>
        <w:tc>
          <w:tcPr>
            <w:tcW w:w="7933" w:type="dxa"/>
          </w:tcPr>
          <w:p w14:paraId="7F31F6B5" w14:textId="77777777" w:rsidR="00CA56A6" w:rsidRPr="003C2B3F" w:rsidRDefault="00CA56A6">
            <w:r w:rsidRPr="00916430">
              <w:t>Rostering and fatigue management</w:t>
            </w:r>
          </w:p>
        </w:tc>
        <w:tc>
          <w:tcPr>
            <w:tcW w:w="1622" w:type="dxa"/>
          </w:tcPr>
          <w:p w14:paraId="3AD284B3" w14:textId="77777777" w:rsidR="00CA56A6" w:rsidRPr="00916430" w:rsidRDefault="00CA56A6"/>
        </w:tc>
      </w:tr>
      <w:tr w:rsidR="00CA56A6" w:rsidRPr="00916430" w14:paraId="5FD2BE34" w14:textId="77777777">
        <w:trPr>
          <w:trHeight w:val="40"/>
        </w:trPr>
        <w:tc>
          <w:tcPr>
            <w:tcW w:w="7933" w:type="dxa"/>
          </w:tcPr>
          <w:p w14:paraId="73A66D44" w14:textId="77777777" w:rsidR="00CA56A6" w:rsidRPr="003C2B3F" w:rsidRDefault="00CA56A6">
            <w:r w:rsidRPr="00916430">
              <w:t>Company-specific approvals or exemptions</w:t>
            </w:r>
          </w:p>
        </w:tc>
        <w:tc>
          <w:tcPr>
            <w:tcW w:w="1622" w:type="dxa"/>
          </w:tcPr>
          <w:p w14:paraId="52BAB586" w14:textId="77777777" w:rsidR="00CA56A6" w:rsidRPr="00916430" w:rsidRDefault="00CA56A6"/>
        </w:tc>
      </w:tr>
      <w:tr w:rsidR="00CA56A6" w:rsidRPr="00916430" w14:paraId="3B76F8F1" w14:textId="77777777">
        <w:trPr>
          <w:trHeight w:val="60"/>
        </w:trPr>
        <w:tc>
          <w:tcPr>
            <w:tcW w:w="7933" w:type="dxa"/>
          </w:tcPr>
          <w:p w14:paraId="32D7B9A4" w14:textId="77777777" w:rsidR="00CA56A6" w:rsidRPr="003C2B3F" w:rsidRDefault="00CA56A6">
            <w:r w:rsidRPr="00916430">
              <w:t xml:space="preserve">SMS, hazard and incident and </w:t>
            </w:r>
            <w:r w:rsidRPr="003C2B3F">
              <w:t>accident reporting procedures (Not required until CASA determined implementation date)</w:t>
            </w:r>
          </w:p>
        </w:tc>
        <w:tc>
          <w:tcPr>
            <w:tcW w:w="1622" w:type="dxa"/>
          </w:tcPr>
          <w:p w14:paraId="18F99FDF" w14:textId="77777777" w:rsidR="00CA56A6" w:rsidRPr="00916430" w:rsidRDefault="00CA56A6"/>
        </w:tc>
      </w:tr>
      <w:tr w:rsidR="00CA56A6" w:rsidRPr="00916430" w14:paraId="1DFE5A83" w14:textId="77777777">
        <w:trPr>
          <w:trHeight w:val="60"/>
        </w:trPr>
        <w:tc>
          <w:tcPr>
            <w:tcW w:w="7933" w:type="dxa"/>
          </w:tcPr>
          <w:p w14:paraId="5E39019A" w14:textId="77777777" w:rsidR="00CA56A6" w:rsidRPr="003C2B3F" w:rsidRDefault="00CA56A6">
            <w:r w:rsidRPr="00916430">
              <w:t>HFP and NTS (Not required until CASA determined implementation date)</w:t>
            </w:r>
          </w:p>
        </w:tc>
        <w:tc>
          <w:tcPr>
            <w:tcW w:w="1622" w:type="dxa"/>
          </w:tcPr>
          <w:p w14:paraId="4BFF58CC" w14:textId="77777777" w:rsidR="00CA56A6" w:rsidRPr="00916430" w:rsidRDefault="00CA56A6"/>
        </w:tc>
      </w:tr>
      <w:tr w:rsidR="00CA56A6" w:rsidRPr="00916430" w14:paraId="4FF48DCC" w14:textId="77777777">
        <w:trPr>
          <w:trHeight w:val="60"/>
        </w:trPr>
        <w:tc>
          <w:tcPr>
            <w:tcW w:w="7933" w:type="dxa"/>
            <w:tcBorders>
              <w:bottom w:val="single" w:sz="4" w:space="0" w:color="0080A2"/>
            </w:tcBorders>
          </w:tcPr>
          <w:p w14:paraId="41E3033F" w14:textId="77777777" w:rsidR="00CA56A6" w:rsidRPr="003C2B3F" w:rsidRDefault="00CA56A6">
            <w:r w:rsidRPr="00916430">
              <w:t>Risk management processes</w:t>
            </w:r>
          </w:p>
        </w:tc>
        <w:tc>
          <w:tcPr>
            <w:tcW w:w="1622" w:type="dxa"/>
          </w:tcPr>
          <w:p w14:paraId="3D004F72" w14:textId="77777777" w:rsidR="00CA56A6" w:rsidRPr="00916430" w:rsidRDefault="00CA56A6"/>
        </w:tc>
      </w:tr>
      <w:tr w:rsidR="00CA56A6" w:rsidRPr="00DB6B68" w14:paraId="47E8A784" w14:textId="77777777">
        <w:trPr>
          <w:trHeight w:val="25"/>
        </w:trPr>
        <w:tc>
          <w:tcPr>
            <w:tcW w:w="7933" w:type="dxa"/>
            <w:tcBorders>
              <w:right w:val="nil"/>
            </w:tcBorders>
          </w:tcPr>
          <w:p w14:paraId="73F0AC97" w14:textId="77777777" w:rsidR="00CA56A6" w:rsidRPr="00DB6B68" w:rsidRDefault="00CA56A6">
            <w:pPr>
              <w:rPr>
                <w:rStyle w:val="bold"/>
              </w:rPr>
            </w:pPr>
            <w:r w:rsidRPr="00DB6B68">
              <w:rPr>
                <w:rStyle w:val="bold"/>
              </w:rPr>
              <w:t>Air transport specific</w:t>
            </w:r>
          </w:p>
        </w:tc>
        <w:tc>
          <w:tcPr>
            <w:tcW w:w="1622" w:type="dxa"/>
            <w:tcBorders>
              <w:left w:val="nil"/>
            </w:tcBorders>
          </w:tcPr>
          <w:p w14:paraId="731A02C1" w14:textId="77777777" w:rsidR="00CA56A6" w:rsidRPr="00DB6B68" w:rsidRDefault="00CA56A6">
            <w:pPr>
              <w:rPr>
                <w:rStyle w:val="bold"/>
              </w:rPr>
            </w:pPr>
          </w:p>
        </w:tc>
      </w:tr>
      <w:tr w:rsidR="00CA56A6" w:rsidRPr="00916430" w14:paraId="03763052" w14:textId="77777777">
        <w:trPr>
          <w:trHeight w:val="25"/>
        </w:trPr>
        <w:tc>
          <w:tcPr>
            <w:tcW w:w="7933" w:type="dxa"/>
          </w:tcPr>
          <w:p w14:paraId="436F411A" w14:textId="77777777" w:rsidR="00CA56A6" w:rsidRPr="003C2B3F" w:rsidRDefault="00CA56A6">
            <w:r w:rsidRPr="00916430">
              <w:t xml:space="preserve">Air transport operational </w:t>
            </w:r>
            <w:r w:rsidRPr="003C2B3F">
              <w:t>procedures</w:t>
            </w:r>
          </w:p>
        </w:tc>
        <w:tc>
          <w:tcPr>
            <w:tcW w:w="1622" w:type="dxa"/>
          </w:tcPr>
          <w:p w14:paraId="1E216D98" w14:textId="77777777" w:rsidR="00CA56A6" w:rsidRPr="00916430" w:rsidRDefault="00CA56A6"/>
        </w:tc>
      </w:tr>
      <w:tr w:rsidR="00CA56A6" w:rsidRPr="00916430" w14:paraId="26745B89" w14:textId="77777777">
        <w:trPr>
          <w:trHeight w:val="25"/>
        </w:trPr>
        <w:tc>
          <w:tcPr>
            <w:tcW w:w="7933" w:type="dxa"/>
          </w:tcPr>
          <w:p w14:paraId="682873EE" w14:textId="77777777" w:rsidR="00CA56A6" w:rsidRPr="003C2B3F" w:rsidRDefault="00CA56A6">
            <w:r w:rsidRPr="00916430">
              <w:t>Passenger, cargo and dangerous goods handling</w:t>
            </w:r>
          </w:p>
        </w:tc>
        <w:tc>
          <w:tcPr>
            <w:tcW w:w="1622" w:type="dxa"/>
          </w:tcPr>
          <w:p w14:paraId="72F46FDD" w14:textId="77777777" w:rsidR="00CA56A6" w:rsidRPr="00916430" w:rsidRDefault="00CA56A6"/>
        </w:tc>
      </w:tr>
      <w:tr w:rsidR="00CA56A6" w:rsidRPr="00916430" w14:paraId="0B59236A" w14:textId="77777777">
        <w:trPr>
          <w:trHeight w:val="25"/>
        </w:trPr>
        <w:tc>
          <w:tcPr>
            <w:tcW w:w="7933" w:type="dxa"/>
            <w:tcBorders>
              <w:bottom w:val="single" w:sz="4" w:space="0" w:color="0080A2"/>
            </w:tcBorders>
          </w:tcPr>
          <w:p w14:paraId="58E86020" w14:textId="77777777" w:rsidR="00CA56A6" w:rsidRPr="003C2B3F" w:rsidRDefault="00CA56A6">
            <w:r w:rsidRPr="00916430">
              <w:t>Specific route/aerodrome briefings</w:t>
            </w:r>
          </w:p>
        </w:tc>
        <w:tc>
          <w:tcPr>
            <w:tcW w:w="1622" w:type="dxa"/>
          </w:tcPr>
          <w:p w14:paraId="65BC7ECB" w14:textId="77777777" w:rsidR="00CA56A6" w:rsidRPr="00916430" w:rsidRDefault="00CA56A6"/>
        </w:tc>
      </w:tr>
      <w:tr w:rsidR="00CA56A6" w:rsidRPr="00916430" w14:paraId="4D654615" w14:textId="77777777">
        <w:trPr>
          <w:trHeight w:val="25"/>
        </w:trPr>
        <w:tc>
          <w:tcPr>
            <w:tcW w:w="7933" w:type="dxa"/>
            <w:tcBorders>
              <w:right w:val="nil"/>
            </w:tcBorders>
          </w:tcPr>
          <w:p w14:paraId="75B06209" w14:textId="77777777" w:rsidR="00CA56A6" w:rsidRPr="00DB6B68" w:rsidRDefault="00CA56A6">
            <w:pPr>
              <w:keepNext/>
              <w:rPr>
                <w:rStyle w:val="bold"/>
              </w:rPr>
            </w:pPr>
            <w:r w:rsidRPr="00DB6B68">
              <w:rPr>
                <w:rStyle w:val="bold"/>
              </w:rPr>
              <w:lastRenderedPageBreak/>
              <w:t>Aerial work specific</w:t>
            </w:r>
          </w:p>
        </w:tc>
        <w:tc>
          <w:tcPr>
            <w:tcW w:w="1622" w:type="dxa"/>
            <w:tcBorders>
              <w:left w:val="nil"/>
            </w:tcBorders>
          </w:tcPr>
          <w:p w14:paraId="0AADECE2" w14:textId="77777777" w:rsidR="00CA56A6" w:rsidRPr="00DB6B68" w:rsidRDefault="00CA56A6">
            <w:pPr>
              <w:rPr>
                <w:rStyle w:val="bold"/>
              </w:rPr>
            </w:pPr>
          </w:p>
        </w:tc>
      </w:tr>
      <w:tr w:rsidR="00CA56A6" w:rsidRPr="00916430" w14:paraId="14F00B38" w14:textId="77777777">
        <w:trPr>
          <w:trHeight w:val="25"/>
        </w:trPr>
        <w:tc>
          <w:tcPr>
            <w:tcW w:w="7933" w:type="dxa"/>
          </w:tcPr>
          <w:p w14:paraId="413E855F" w14:textId="77777777" w:rsidR="00CA56A6" w:rsidRPr="003C2B3F" w:rsidRDefault="00CA56A6">
            <w:r w:rsidRPr="00916430">
              <w:t>Task specific operational procedures</w:t>
            </w:r>
          </w:p>
        </w:tc>
        <w:tc>
          <w:tcPr>
            <w:tcW w:w="1622" w:type="dxa"/>
          </w:tcPr>
          <w:p w14:paraId="168F5D03" w14:textId="77777777" w:rsidR="00CA56A6" w:rsidRPr="00916430" w:rsidRDefault="00CA56A6"/>
        </w:tc>
      </w:tr>
      <w:tr w:rsidR="00CA56A6" w:rsidRPr="00916430" w14:paraId="3388CC41" w14:textId="77777777">
        <w:trPr>
          <w:trHeight w:val="25"/>
        </w:trPr>
        <w:tc>
          <w:tcPr>
            <w:tcW w:w="7933" w:type="dxa"/>
            <w:tcBorders>
              <w:bottom w:val="single" w:sz="4" w:space="0" w:color="0080A2"/>
            </w:tcBorders>
          </w:tcPr>
          <w:p w14:paraId="57EB0FA0" w14:textId="77777777" w:rsidR="00CA56A6" w:rsidRPr="003C2B3F" w:rsidRDefault="00CA56A6">
            <w:r w:rsidRPr="00916430">
              <w:t xml:space="preserve">Hazard and risk assessment and mitigation procedures </w:t>
            </w:r>
          </w:p>
        </w:tc>
        <w:tc>
          <w:tcPr>
            <w:tcW w:w="1622" w:type="dxa"/>
          </w:tcPr>
          <w:p w14:paraId="6FC35460" w14:textId="77777777" w:rsidR="00CA56A6" w:rsidRPr="00916430" w:rsidRDefault="00CA56A6"/>
        </w:tc>
      </w:tr>
      <w:tr w:rsidR="00CA56A6" w:rsidRPr="00F86B35" w14:paraId="036BA04C" w14:textId="77777777">
        <w:trPr>
          <w:trHeight w:val="25"/>
        </w:trPr>
        <w:tc>
          <w:tcPr>
            <w:tcW w:w="7933" w:type="dxa"/>
            <w:tcBorders>
              <w:right w:val="nil"/>
            </w:tcBorders>
          </w:tcPr>
          <w:p w14:paraId="2210AA50" w14:textId="77777777" w:rsidR="00CA56A6" w:rsidRPr="00F86B35" w:rsidRDefault="00CA56A6">
            <w:pPr>
              <w:rPr>
                <w:rStyle w:val="bold"/>
              </w:rPr>
            </w:pPr>
            <w:r w:rsidRPr="00F86B35">
              <w:rPr>
                <w:rStyle w:val="bold"/>
              </w:rPr>
              <w:t>FSTD specific (if applicable)</w:t>
            </w:r>
          </w:p>
        </w:tc>
        <w:tc>
          <w:tcPr>
            <w:tcW w:w="1622" w:type="dxa"/>
            <w:tcBorders>
              <w:left w:val="nil"/>
            </w:tcBorders>
          </w:tcPr>
          <w:p w14:paraId="74628A96" w14:textId="77777777" w:rsidR="00CA56A6" w:rsidRPr="00F86B35" w:rsidRDefault="00CA56A6">
            <w:pPr>
              <w:rPr>
                <w:rStyle w:val="bold"/>
              </w:rPr>
            </w:pPr>
          </w:p>
        </w:tc>
      </w:tr>
      <w:tr w:rsidR="00CA56A6" w:rsidRPr="00916430" w14:paraId="04FDCEB4" w14:textId="77777777">
        <w:trPr>
          <w:trHeight w:val="25"/>
        </w:trPr>
        <w:tc>
          <w:tcPr>
            <w:tcW w:w="7933" w:type="dxa"/>
          </w:tcPr>
          <w:p w14:paraId="52F12434" w14:textId="77777777" w:rsidR="00CA56A6" w:rsidRPr="003C2B3F" w:rsidRDefault="00CA56A6">
            <w:r w:rsidRPr="00916430">
              <w:t>IOS familiarisation</w:t>
            </w:r>
          </w:p>
        </w:tc>
        <w:tc>
          <w:tcPr>
            <w:tcW w:w="1622" w:type="dxa"/>
          </w:tcPr>
          <w:p w14:paraId="0806B942" w14:textId="77777777" w:rsidR="00CA56A6" w:rsidRPr="00916430" w:rsidRDefault="00CA56A6"/>
        </w:tc>
      </w:tr>
      <w:tr w:rsidR="00CA56A6" w:rsidRPr="00916430" w14:paraId="0D6A3FF4" w14:textId="77777777">
        <w:trPr>
          <w:trHeight w:val="25"/>
        </w:trPr>
        <w:tc>
          <w:tcPr>
            <w:tcW w:w="7933" w:type="dxa"/>
          </w:tcPr>
          <w:p w14:paraId="17EF8BEF" w14:textId="77777777" w:rsidR="00CA56A6" w:rsidRPr="003C2B3F" w:rsidRDefault="00CA56A6">
            <w:r w:rsidRPr="00916430">
              <w:t>FSTD user manual and database familiarisation</w:t>
            </w:r>
          </w:p>
        </w:tc>
        <w:tc>
          <w:tcPr>
            <w:tcW w:w="1622" w:type="dxa"/>
          </w:tcPr>
          <w:p w14:paraId="5BD820AC" w14:textId="77777777" w:rsidR="00CA56A6" w:rsidRPr="00916430" w:rsidRDefault="00CA56A6"/>
        </w:tc>
      </w:tr>
      <w:tr w:rsidR="00CA56A6" w:rsidRPr="00916430" w14:paraId="736CC434" w14:textId="77777777">
        <w:trPr>
          <w:trHeight w:val="25"/>
        </w:trPr>
        <w:tc>
          <w:tcPr>
            <w:tcW w:w="7933" w:type="dxa"/>
          </w:tcPr>
          <w:p w14:paraId="40242279" w14:textId="77777777" w:rsidR="00CA56A6" w:rsidRPr="003C2B3F" w:rsidRDefault="00CA56A6">
            <w:r w:rsidRPr="00916430">
              <w:t>FSTD serviceability and maintenance procedures</w:t>
            </w:r>
          </w:p>
        </w:tc>
        <w:tc>
          <w:tcPr>
            <w:tcW w:w="1622" w:type="dxa"/>
          </w:tcPr>
          <w:p w14:paraId="454B4397" w14:textId="77777777" w:rsidR="00CA56A6" w:rsidRPr="00916430" w:rsidRDefault="00CA56A6"/>
        </w:tc>
      </w:tr>
      <w:tr w:rsidR="00CA56A6" w:rsidRPr="00916430" w14:paraId="7733BF51" w14:textId="77777777">
        <w:trPr>
          <w:trHeight w:val="25"/>
        </w:trPr>
        <w:tc>
          <w:tcPr>
            <w:tcW w:w="7933" w:type="dxa"/>
            <w:tcBorders>
              <w:bottom w:val="single" w:sz="4" w:space="0" w:color="0080A2"/>
            </w:tcBorders>
          </w:tcPr>
          <w:p w14:paraId="2EB0029E" w14:textId="77777777" w:rsidR="00CA56A6" w:rsidRPr="003C2B3F" w:rsidRDefault="00CA56A6">
            <w:r w:rsidRPr="00916430">
              <w:t>WHS – FSTD safety procedures</w:t>
            </w:r>
          </w:p>
        </w:tc>
        <w:tc>
          <w:tcPr>
            <w:tcW w:w="1622" w:type="dxa"/>
          </w:tcPr>
          <w:p w14:paraId="31612777" w14:textId="77777777" w:rsidR="00CA56A6" w:rsidRPr="00916430" w:rsidRDefault="00CA56A6"/>
        </w:tc>
      </w:tr>
      <w:tr w:rsidR="00CA56A6" w:rsidRPr="00916430" w14:paraId="27FB9570" w14:textId="77777777">
        <w:trPr>
          <w:trHeight w:val="25"/>
        </w:trPr>
        <w:tc>
          <w:tcPr>
            <w:tcW w:w="7933" w:type="dxa"/>
            <w:tcBorders>
              <w:right w:val="nil"/>
            </w:tcBorders>
          </w:tcPr>
          <w:p w14:paraId="173F8462" w14:textId="77777777" w:rsidR="00CA56A6" w:rsidRPr="00F86B35" w:rsidRDefault="00CA56A6">
            <w:pPr>
              <w:rPr>
                <w:rStyle w:val="bold"/>
              </w:rPr>
            </w:pPr>
            <w:r w:rsidRPr="00F86B35">
              <w:rPr>
                <w:rStyle w:val="bold"/>
              </w:rPr>
              <w:t>Training and checking pilot specific</w:t>
            </w:r>
          </w:p>
        </w:tc>
        <w:tc>
          <w:tcPr>
            <w:tcW w:w="1622" w:type="dxa"/>
            <w:tcBorders>
              <w:left w:val="nil"/>
            </w:tcBorders>
          </w:tcPr>
          <w:p w14:paraId="7AC6641D" w14:textId="77777777" w:rsidR="00CA56A6" w:rsidRPr="00916430" w:rsidRDefault="00CA56A6"/>
        </w:tc>
      </w:tr>
      <w:tr w:rsidR="00CA56A6" w:rsidRPr="00916430" w14:paraId="771CD461" w14:textId="77777777">
        <w:trPr>
          <w:trHeight w:val="25"/>
        </w:trPr>
        <w:tc>
          <w:tcPr>
            <w:tcW w:w="7933" w:type="dxa"/>
          </w:tcPr>
          <w:p w14:paraId="79A0A88D" w14:textId="77777777" w:rsidR="00CA56A6" w:rsidRPr="003C2B3F" w:rsidRDefault="00CA56A6">
            <w:r w:rsidRPr="00916430">
              <w:t>Training syllabi</w:t>
            </w:r>
          </w:p>
        </w:tc>
        <w:tc>
          <w:tcPr>
            <w:tcW w:w="1622" w:type="dxa"/>
          </w:tcPr>
          <w:p w14:paraId="236F1246" w14:textId="77777777" w:rsidR="00CA56A6" w:rsidRPr="00916430" w:rsidRDefault="00CA56A6"/>
        </w:tc>
      </w:tr>
      <w:tr w:rsidR="00CA56A6" w:rsidRPr="00916430" w14:paraId="6A5A66D0" w14:textId="77777777">
        <w:trPr>
          <w:trHeight w:val="25"/>
        </w:trPr>
        <w:tc>
          <w:tcPr>
            <w:tcW w:w="7933" w:type="dxa"/>
          </w:tcPr>
          <w:p w14:paraId="280C7BFC" w14:textId="77777777" w:rsidR="00CA56A6" w:rsidRPr="003C2B3F" w:rsidRDefault="00CA56A6">
            <w:r w:rsidRPr="00916430">
              <w:t>Assessment process</w:t>
            </w:r>
          </w:p>
        </w:tc>
        <w:tc>
          <w:tcPr>
            <w:tcW w:w="1622" w:type="dxa"/>
          </w:tcPr>
          <w:p w14:paraId="01FD3802" w14:textId="77777777" w:rsidR="00CA56A6" w:rsidRPr="00916430" w:rsidRDefault="00CA56A6"/>
        </w:tc>
      </w:tr>
    </w:tbl>
    <w:p w14:paraId="29271B59" w14:textId="23689A84" w:rsidR="00CA56A6" w:rsidRPr="003C2B3F" w:rsidRDefault="00CA56A6" w:rsidP="00CA56A6">
      <w:pPr>
        <w:pStyle w:val="normalafterlisttable"/>
      </w:pPr>
      <w:r w:rsidRPr="003C2B3F">
        <w:t>Completed</w:t>
      </w:r>
      <w:r>
        <w:t>:</w:t>
      </w:r>
      <w:r w:rsidR="009C7F8A">
        <w:t xml:space="preserve"> </w:t>
      </w:r>
      <w:sdt>
        <w:sdtPr>
          <w:id w:val="923688014"/>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rPr>
          <w:rFonts w:ascii="Segoe UI Symbol" w:hAnsi="Segoe UI Symbol" w:cs="Segoe UI Symbol"/>
        </w:rPr>
        <w:t xml:space="preserve"> </w:t>
      </w:r>
      <w:proofErr w:type="gramStart"/>
      <w:r w:rsidRPr="00916430">
        <w:t xml:space="preserve">Yes  </w:t>
      </w:r>
      <w:r>
        <w:tab/>
      </w:r>
      <w:proofErr w:type="gramEnd"/>
      <w:sdt>
        <w:sdtPr>
          <w:id w:val="-2034112148"/>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rPr>
          <w:rFonts w:ascii="Segoe UI Symbol" w:hAnsi="Segoe UI Symbol" w:cs="Segoe UI Symbol"/>
        </w:rPr>
        <w:t xml:space="preserve"> </w:t>
      </w:r>
      <w:r w:rsidRPr="003C2B3F">
        <w:t xml:space="preserve">No  </w:t>
      </w:r>
    </w:p>
    <w:p w14:paraId="5C50F162" w14:textId="5079FABB" w:rsidR="00CA56A6" w:rsidRPr="00916430" w:rsidRDefault="00CA56A6" w:rsidP="00CA56A6">
      <w:pPr>
        <w:pStyle w:val="normalafterlisttable"/>
      </w:pPr>
      <w:r w:rsidRPr="00916430">
        <w:t>Trainer signature:</w:t>
      </w:r>
      <w:r w:rsidRPr="003C2B3F">
        <w:tab/>
      </w:r>
      <w:r w:rsidRPr="00916430">
        <w:tab/>
      </w:r>
      <w:r w:rsidR="009C7F8A">
        <w:tab/>
      </w:r>
      <w:r w:rsidR="009C7F8A">
        <w:tab/>
      </w:r>
      <w:r w:rsidRPr="00916430">
        <w:t>Trainer name:</w:t>
      </w:r>
    </w:p>
    <w:p w14:paraId="28492474" w14:textId="00FEA2C7" w:rsidR="00CA56A6" w:rsidRPr="00916430" w:rsidRDefault="00CA56A6" w:rsidP="00CA56A6">
      <w:pPr>
        <w:pStyle w:val="normalafterlisttable"/>
      </w:pPr>
      <w:r w:rsidRPr="00916430">
        <w:t>Flight crew signature:</w:t>
      </w:r>
      <w:r w:rsidRPr="003C2B3F">
        <w:tab/>
      </w:r>
      <w:r w:rsidRPr="00916430">
        <w:tab/>
      </w:r>
      <w:r w:rsidR="009C7F8A">
        <w:tab/>
      </w:r>
      <w:r w:rsidR="009C7F8A">
        <w:tab/>
      </w:r>
      <w:r w:rsidRPr="00916430">
        <w:t>Date:</w:t>
      </w:r>
      <w:r>
        <w:t xml:space="preserve"> </w:t>
      </w:r>
    </w:p>
    <w:bookmarkEnd w:id="165"/>
    <w:p w14:paraId="63EC7DA1" w14:textId="77777777" w:rsidR="007A0A55" w:rsidRDefault="007A0A55" w:rsidP="002D4956">
      <w:pPr>
        <w:pStyle w:val="Caption"/>
        <w:rPr>
          <w:rStyle w:val="Strong"/>
          <w:b/>
          <w:bCs w:val="0"/>
        </w:rPr>
      </w:pPr>
      <w:r>
        <w:br w:type="page"/>
      </w:r>
      <w:bookmarkStart w:id="166" w:name="_Toc131591618"/>
      <w:r w:rsidRPr="002D4956">
        <w:rPr>
          <w:rStyle w:val="Strong"/>
          <w:b/>
          <w:bCs w:val="0"/>
        </w:rPr>
        <w:lastRenderedPageBreak/>
        <w:t>Form TC02A – General emergency training course record</w:t>
      </w:r>
      <w:bookmarkEnd w:id="166"/>
    </w:p>
    <w:p w14:paraId="1DF84A19" w14:textId="77777777" w:rsidR="001D5548" w:rsidRPr="00DB6B68" w:rsidRDefault="001D5548" w:rsidP="001D5548">
      <w:pPr>
        <w:pStyle w:val="normalafterlisttable"/>
        <w:rPr>
          <w:rStyle w:val="bold"/>
        </w:rPr>
      </w:pPr>
      <w:r w:rsidRPr="00DB6B68">
        <w:rPr>
          <w:rStyle w:val="bold"/>
        </w:rPr>
        <w:t>Details</w:t>
      </w:r>
    </w:p>
    <w:p w14:paraId="593F529C" w14:textId="64FEEB86" w:rsidR="001D5548" w:rsidRPr="003C2B3F" w:rsidRDefault="001D5548" w:rsidP="001D5548">
      <w:r w:rsidRPr="00916430">
        <w:t>Crew member name:</w:t>
      </w:r>
      <w:r>
        <w:tab/>
      </w:r>
      <w:r>
        <w:tab/>
      </w:r>
      <w:r w:rsidR="009C7F8A">
        <w:tab/>
      </w:r>
      <w:r w:rsidR="009C7F8A">
        <w:tab/>
      </w:r>
      <w:r w:rsidRPr="00916430">
        <w:t>ARN:</w:t>
      </w:r>
    </w:p>
    <w:p w14:paraId="6D5106FB" w14:textId="77777777" w:rsidR="001D5548" w:rsidRDefault="001D5548" w:rsidP="001D5548">
      <w:pPr>
        <w:pStyle w:val="normalafterlisttable"/>
      </w:pPr>
      <w:r w:rsidRPr="00916430">
        <w:t>Crew position:</w:t>
      </w:r>
    </w:p>
    <w:p w14:paraId="5885C2FE" w14:textId="7C7FB152" w:rsidR="001D5548" w:rsidRPr="003C2B3F" w:rsidRDefault="005368FD" w:rsidP="001D5548">
      <w:sdt>
        <w:sdtPr>
          <w:rPr>
            <w:rFonts w:ascii="Segoe UI Symbol" w:hAnsi="Segoe UI Symbol" w:cs="Segoe UI Symbol"/>
          </w:rPr>
          <w:id w:val="1311139143"/>
          <w14:checkbox>
            <w14:checked w14:val="0"/>
            <w14:checkedState w14:val="2612" w14:font="MS Gothic"/>
            <w14:uncheckedState w14:val="2610" w14:font="MS Gothic"/>
          </w14:checkbox>
        </w:sdtPr>
        <w:sdtEndPr/>
        <w:sdtContent>
          <w:r w:rsidR="009C7F8A">
            <w:rPr>
              <w:rFonts w:ascii="MS Gothic" w:eastAsia="MS Gothic" w:hAnsi="MS Gothic" w:cs="Segoe UI Symbol" w:hint="eastAsia"/>
            </w:rPr>
            <w:t>☐</w:t>
          </w:r>
        </w:sdtContent>
      </w:sdt>
      <w:r w:rsidR="001D5548" w:rsidRPr="003C2B3F">
        <w:t xml:space="preserve"> Flight crew member</w:t>
      </w:r>
      <w:r w:rsidR="001D5548">
        <w:tab/>
      </w:r>
      <w:sdt>
        <w:sdtPr>
          <w:id w:val="-947850630"/>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1D5548" w:rsidRPr="003C2B3F">
        <w:t xml:space="preserve"> Air crew member</w:t>
      </w:r>
      <w:r w:rsidR="001D5548">
        <w:tab/>
      </w:r>
      <w:sdt>
        <w:sdtPr>
          <w:id w:val="1685631289"/>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1D5548" w:rsidRPr="003C2B3F">
        <w:t xml:space="preserve"> Medical transport specialist </w:t>
      </w:r>
    </w:p>
    <w:p w14:paraId="1E967533" w14:textId="2EEFAB93" w:rsidR="001D5548" w:rsidRPr="003C2B3F" w:rsidRDefault="001D5548" w:rsidP="001D5548">
      <w:pPr>
        <w:pStyle w:val="normalafterlisttable"/>
      </w:pPr>
      <w:r w:rsidRPr="00916430">
        <w:t>Trainer name:</w:t>
      </w:r>
      <w:r>
        <w:tab/>
      </w:r>
      <w:r>
        <w:tab/>
      </w:r>
      <w:r>
        <w:tab/>
      </w:r>
      <w:r w:rsidR="009C7F8A">
        <w:tab/>
      </w:r>
      <w:r w:rsidR="009C7F8A">
        <w:tab/>
      </w:r>
      <w:r w:rsidRPr="00916430">
        <w:t>Date of training:</w:t>
      </w:r>
      <w:r>
        <w:t xml:space="preserve"> </w:t>
      </w:r>
    </w:p>
    <w:p w14:paraId="0D1AE0B9" w14:textId="77777777" w:rsidR="001D5548" w:rsidRPr="003C2B3F" w:rsidRDefault="001D5548" w:rsidP="001D5548">
      <w:pPr>
        <w:pStyle w:val="normalafterlisttable"/>
      </w:pPr>
      <w:r w:rsidRPr="00916430">
        <w:t>Aircraft type(s):</w:t>
      </w:r>
    </w:p>
    <w:p w14:paraId="5B2BDFB7" w14:textId="77777777" w:rsidR="001D5548" w:rsidRPr="003C2B3F" w:rsidRDefault="001D5548" w:rsidP="001D5548">
      <w:pPr>
        <w:pStyle w:val="normalafterlisttable"/>
      </w:pPr>
      <w:r w:rsidRPr="00916430">
        <w:t>Initial or recurrent:</w:t>
      </w:r>
    </w:p>
    <w:tbl>
      <w:tblPr>
        <w:tblStyle w:val="SD-MOStable"/>
        <w:tblW w:w="9413" w:type="dxa"/>
        <w:tblLayout w:type="fixed"/>
        <w:tblLook w:val="0620" w:firstRow="1" w:lastRow="0" w:firstColumn="0" w:lastColumn="0" w:noHBand="1" w:noVBand="1"/>
        <w:tblCaption w:val="4B5 Instructor Induction Training – Course IT1"/>
        <w:tblDescription w:val="4B5 Instructor Induction Training – Course IT1"/>
      </w:tblPr>
      <w:tblGrid>
        <w:gridCol w:w="7792"/>
        <w:gridCol w:w="1621"/>
      </w:tblGrid>
      <w:tr w:rsidR="001D5548" w:rsidRPr="00916430" w14:paraId="03E58686" w14:textId="77777777">
        <w:trPr>
          <w:cnfStyle w:val="100000000000" w:firstRow="1" w:lastRow="0" w:firstColumn="0" w:lastColumn="0" w:oddVBand="0" w:evenVBand="0" w:oddHBand="0" w:evenHBand="0" w:firstRowFirstColumn="0" w:firstRowLastColumn="0" w:lastRowFirstColumn="0" w:lastRowLastColumn="0"/>
          <w:trHeight w:val="49"/>
        </w:trPr>
        <w:tc>
          <w:tcPr>
            <w:tcW w:w="7792" w:type="dxa"/>
            <w:tcBorders>
              <w:bottom w:val="single" w:sz="4" w:space="0" w:color="0080A2"/>
            </w:tcBorders>
          </w:tcPr>
          <w:p w14:paraId="3D324666" w14:textId="77777777" w:rsidR="001D5548" w:rsidRPr="003C2B3F" w:rsidRDefault="001D5548">
            <w:r w:rsidRPr="003C2B3F">
              <w:t xml:space="preserve">Training items </w:t>
            </w:r>
          </w:p>
        </w:tc>
        <w:tc>
          <w:tcPr>
            <w:tcW w:w="1621" w:type="dxa"/>
          </w:tcPr>
          <w:p w14:paraId="4CC38581" w14:textId="77777777" w:rsidR="001D5548" w:rsidRPr="003C2B3F" w:rsidRDefault="001D5548">
            <w:r w:rsidRPr="003C2B3F">
              <w:t>Complete</w:t>
            </w:r>
            <w:r w:rsidRPr="003C2B3F">
              <w:br/>
            </w:r>
            <w:r>
              <w:t>Y</w:t>
            </w:r>
            <w:r w:rsidRPr="003C2B3F">
              <w:t xml:space="preserve">es / </w:t>
            </w:r>
            <w:r>
              <w:t>N</w:t>
            </w:r>
            <w:r w:rsidRPr="003C2B3F">
              <w:t>o / NA</w:t>
            </w:r>
          </w:p>
        </w:tc>
      </w:tr>
      <w:tr w:rsidR="001D5548" w:rsidRPr="00916430" w14:paraId="12E9DC92" w14:textId="77777777">
        <w:trPr>
          <w:trHeight w:val="25"/>
        </w:trPr>
        <w:tc>
          <w:tcPr>
            <w:tcW w:w="7792" w:type="dxa"/>
            <w:tcBorders>
              <w:right w:val="nil"/>
            </w:tcBorders>
          </w:tcPr>
          <w:p w14:paraId="1766824C" w14:textId="77777777" w:rsidR="001D5548" w:rsidRPr="00DB6B68" w:rsidRDefault="001D5548">
            <w:pPr>
              <w:rPr>
                <w:rStyle w:val="bold"/>
              </w:rPr>
            </w:pPr>
            <w:r w:rsidRPr="00DB6B68">
              <w:rPr>
                <w:rStyle w:val="bold"/>
              </w:rPr>
              <w:t>General emergency &amp; survival procedures</w:t>
            </w:r>
          </w:p>
        </w:tc>
        <w:tc>
          <w:tcPr>
            <w:tcW w:w="1621" w:type="dxa"/>
            <w:tcBorders>
              <w:left w:val="nil"/>
            </w:tcBorders>
          </w:tcPr>
          <w:p w14:paraId="52A15940" w14:textId="77777777" w:rsidR="001D5548" w:rsidRPr="00DB6B68" w:rsidRDefault="001D5548">
            <w:pPr>
              <w:rPr>
                <w:rStyle w:val="bold"/>
              </w:rPr>
            </w:pPr>
          </w:p>
        </w:tc>
      </w:tr>
      <w:tr w:rsidR="001D5548" w:rsidRPr="00916430" w14:paraId="0DE30EE2" w14:textId="77777777">
        <w:trPr>
          <w:trHeight w:val="25"/>
        </w:trPr>
        <w:tc>
          <w:tcPr>
            <w:tcW w:w="7792" w:type="dxa"/>
          </w:tcPr>
          <w:p w14:paraId="30BF8B3B" w14:textId="77777777" w:rsidR="001D5548" w:rsidRPr="003C2B3F" w:rsidRDefault="001D5548">
            <w:pPr>
              <w:pStyle w:val="Tablebullet"/>
            </w:pPr>
            <w:r w:rsidRPr="00916430">
              <w:t>survival techniques</w:t>
            </w:r>
          </w:p>
        </w:tc>
        <w:tc>
          <w:tcPr>
            <w:tcW w:w="1621" w:type="dxa"/>
          </w:tcPr>
          <w:p w14:paraId="3F4D2722" w14:textId="77777777" w:rsidR="001D5548" w:rsidRPr="00916430" w:rsidRDefault="001D5548"/>
        </w:tc>
      </w:tr>
      <w:tr w:rsidR="001D5548" w:rsidRPr="00916430" w14:paraId="6FDE3ED4" w14:textId="77777777">
        <w:trPr>
          <w:trHeight w:val="25"/>
        </w:trPr>
        <w:tc>
          <w:tcPr>
            <w:tcW w:w="7792" w:type="dxa"/>
            <w:tcBorders>
              <w:bottom w:val="single" w:sz="4" w:space="0" w:color="0080A2"/>
            </w:tcBorders>
          </w:tcPr>
          <w:p w14:paraId="5ABEAB2C" w14:textId="77777777" w:rsidR="001D5548" w:rsidRPr="003C2B3F" w:rsidRDefault="001D5548">
            <w:pPr>
              <w:pStyle w:val="Tablebullet"/>
            </w:pPr>
            <w:r w:rsidRPr="00916430">
              <w:t xml:space="preserve">survival procedures on land &amp; water </w:t>
            </w:r>
          </w:p>
        </w:tc>
        <w:tc>
          <w:tcPr>
            <w:tcW w:w="1621" w:type="dxa"/>
          </w:tcPr>
          <w:p w14:paraId="5FB9A43A" w14:textId="77777777" w:rsidR="001D5548" w:rsidRPr="00916430" w:rsidRDefault="001D5548"/>
        </w:tc>
      </w:tr>
      <w:tr w:rsidR="001D5548" w:rsidRPr="00916430" w14:paraId="70B25487" w14:textId="77777777">
        <w:trPr>
          <w:trHeight w:val="25"/>
        </w:trPr>
        <w:tc>
          <w:tcPr>
            <w:tcW w:w="7792" w:type="dxa"/>
            <w:tcBorders>
              <w:right w:val="nil"/>
            </w:tcBorders>
          </w:tcPr>
          <w:p w14:paraId="3C1D2B39" w14:textId="77777777" w:rsidR="001D5548" w:rsidRPr="00DB6B68" w:rsidRDefault="001D5548">
            <w:pPr>
              <w:rPr>
                <w:rStyle w:val="bold"/>
              </w:rPr>
            </w:pPr>
            <w:r w:rsidRPr="00DB6B68">
              <w:rPr>
                <w:rStyle w:val="bold"/>
              </w:rPr>
              <w:t>Aerodrome &amp; aircraft security procedures</w:t>
            </w:r>
          </w:p>
        </w:tc>
        <w:tc>
          <w:tcPr>
            <w:tcW w:w="1621" w:type="dxa"/>
            <w:tcBorders>
              <w:left w:val="nil"/>
            </w:tcBorders>
          </w:tcPr>
          <w:p w14:paraId="46100C3D" w14:textId="77777777" w:rsidR="001D5548" w:rsidRPr="003C2B3F" w:rsidRDefault="001D5548"/>
        </w:tc>
      </w:tr>
      <w:tr w:rsidR="001D5548" w:rsidRPr="00916430" w14:paraId="1D38FEAC" w14:textId="77777777">
        <w:trPr>
          <w:trHeight w:val="25"/>
        </w:trPr>
        <w:tc>
          <w:tcPr>
            <w:tcW w:w="7792" w:type="dxa"/>
          </w:tcPr>
          <w:p w14:paraId="0461AD1E" w14:textId="77777777" w:rsidR="001D5548" w:rsidRPr="003C2B3F" w:rsidRDefault="001D5548">
            <w:pPr>
              <w:pStyle w:val="Tablebullet"/>
            </w:pPr>
            <w:r w:rsidRPr="00916430">
              <w:t>aerodrome security procedures</w:t>
            </w:r>
          </w:p>
        </w:tc>
        <w:tc>
          <w:tcPr>
            <w:tcW w:w="1621" w:type="dxa"/>
          </w:tcPr>
          <w:p w14:paraId="323B04EE" w14:textId="77777777" w:rsidR="001D5548" w:rsidRPr="00916430" w:rsidRDefault="001D5548"/>
        </w:tc>
      </w:tr>
      <w:tr w:rsidR="001D5548" w:rsidRPr="00916430" w14:paraId="4613DE57" w14:textId="77777777">
        <w:trPr>
          <w:trHeight w:val="25"/>
        </w:trPr>
        <w:tc>
          <w:tcPr>
            <w:tcW w:w="7792" w:type="dxa"/>
          </w:tcPr>
          <w:p w14:paraId="2E8EC8A7" w14:textId="77777777" w:rsidR="001D5548" w:rsidRPr="003C2B3F" w:rsidRDefault="001D5548">
            <w:pPr>
              <w:pStyle w:val="Tablebullet"/>
            </w:pPr>
            <w:r w:rsidRPr="00916430">
              <w:t>aircraft security checks</w:t>
            </w:r>
          </w:p>
        </w:tc>
        <w:tc>
          <w:tcPr>
            <w:tcW w:w="1621" w:type="dxa"/>
          </w:tcPr>
          <w:p w14:paraId="36B4830A" w14:textId="77777777" w:rsidR="001D5548" w:rsidRPr="00916430" w:rsidRDefault="001D5548"/>
        </w:tc>
      </w:tr>
      <w:tr w:rsidR="001D5548" w:rsidRPr="00916430" w14:paraId="0A06A4E6" w14:textId="77777777">
        <w:trPr>
          <w:trHeight w:val="25"/>
        </w:trPr>
        <w:tc>
          <w:tcPr>
            <w:tcW w:w="7792" w:type="dxa"/>
            <w:tcBorders>
              <w:bottom w:val="single" w:sz="4" w:space="0" w:color="0080A2"/>
            </w:tcBorders>
          </w:tcPr>
          <w:p w14:paraId="034582EE" w14:textId="77777777" w:rsidR="001D5548" w:rsidRPr="003C2B3F" w:rsidRDefault="001D5548">
            <w:pPr>
              <w:pStyle w:val="Tablebullet"/>
            </w:pPr>
            <w:r w:rsidRPr="00916430">
              <w:t>aircraft security procedures</w:t>
            </w:r>
          </w:p>
        </w:tc>
        <w:tc>
          <w:tcPr>
            <w:tcW w:w="1621" w:type="dxa"/>
          </w:tcPr>
          <w:p w14:paraId="1CBC9757" w14:textId="77777777" w:rsidR="001D5548" w:rsidRPr="00916430" w:rsidRDefault="001D5548"/>
        </w:tc>
      </w:tr>
      <w:tr w:rsidR="001D5548" w:rsidRPr="00916430" w14:paraId="76D82B1D" w14:textId="77777777">
        <w:trPr>
          <w:trHeight w:val="25"/>
        </w:trPr>
        <w:tc>
          <w:tcPr>
            <w:tcW w:w="7792" w:type="dxa"/>
            <w:tcBorders>
              <w:right w:val="nil"/>
            </w:tcBorders>
          </w:tcPr>
          <w:p w14:paraId="3BF0D031" w14:textId="77777777" w:rsidR="001D5548" w:rsidRPr="00DB6B68" w:rsidRDefault="001D5548">
            <w:pPr>
              <w:rPr>
                <w:rStyle w:val="bold"/>
              </w:rPr>
            </w:pPr>
            <w:r w:rsidRPr="00DB6B68">
              <w:rPr>
                <w:rStyle w:val="bold"/>
              </w:rPr>
              <w:t>Safety &amp; emergency equipment: location, access, use</w:t>
            </w:r>
          </w:p>
        </w:tc>
        <w:tc>
          <w:tcPr>
            <w:tcW w:w="1621" w:type="dxa"/>
            <w:tcBorders>
              <w:left w:val="nil"/>
            </w:tcBorders>
          </w:tcPr>
          <w:p w14:paraId="206FA9F7" w14:textId="77777777" w:rsidR="001D5548" w:rsidRPr="00DB6B68" w:rsidRDefault="001D5548">
            <w:pPr>
              <w:rPr>
                <w:rStyle w:val="bold"/>
              </w:rPr>
            </w:pPr>
          </w:p>
        </w:tc>
      </w:tr>
      <w:tr w:rsidR="001D5548" w:rsidRPr="00916430" w14:paraId="4A7368DB" w14:textId="77777777">
        <w:trPr>
          <w:trHeight w:val="25"/>
        </w:trPr>
        <w:tc>
          <w:tcPr>
            <w:tcW w:w="7792" w:type="dxa"/>
          </w:tcPr>
          <w:p w14:paraId="5DFAF530" w14:textId="77777777" w:rsidR="001D5548" w:rsidRPr="003C2B3F" w:rsidRDefault="001D5548">
            <w:pPr>
              <w:pStyle w:val="Tablebullet"/>
            </w:pPr>
            <w:r w:rsidRPr="00916430">
              <w:t>survival kits</w:t>
            </w:r>
          </w:p>
        </w:tc>
        <w:tc>
          <w:tcPr>
            <w:tcW w:w="1621" w:type="dxa"/>
          </w:tcPr>
          <w:p w14:paraId="7F9D23CD" w14:textId="77777777" w:rsidR="001D5548" w:rsidRPr="00916430" w:rsidRDefault="001D5548"/>
        </w:tc>
      </w:tr>
      <w:tr w:rsidR="001D5548" w:rsidRPr="00916430" w14:paraId="75240F86" w14:textId="77777777">
        <w:trPr>
          <w:trHeight w:val="25"/>
        </w:trPr>
        <w:tc>
          <w:tcPr>
            <w:tcW w:w="7792" w:type="dxa"/>
          </w:tcPr>
          <w:p w14:paraId="488A7D4A" w14:textId="77777777" w:rsidR="001D5548" w:rsidRPr="003C2B3F" w:rsidRDefault="001D5548">
            <w:pPr>
              <w:pStyle w:val="Tablebullet"/>
            </w:pPr>
            <w:r w:rsidRPr="00916430">
              <w:t>first aid kits</w:t>
            </w:r>
          </w:p>
        </w:tc>
        <w:tc>
          <w:tcPr>
            <w:tcW w:w="1621" w:type="dxa"/>
          </w:tcPr>
          <w:p w14:paraId="03F550A9" w14:textId="77777777" w:rsidR="001D5548" w:rsidRPr="00916430" w:rsidRDefault="001D5548"/>
        </w:tc>
      </w:tr>
      <w:tr w:rsidR="001D5548" w:rsidRPr="00916430" w14:paraId="5C563215" w14:textId="77777777">
        <w:trPr>
          <w:trHeight w:val="25"/>
        </w:trPr>
        <w:tc>
          <w:tcPr>
            <w:tcW w:w="7792" w:type="dxa"/>
          </w:tcPr>
          <w:p w14:paraId="0374875D" w14:textId="77777777" w:rsidR="001D5548" w:rsidRPr="003C2B3F" w:rsidRDefault="001D5548">
            <w:pPr>
              <w:pStyle w:val="Tablebullet"/>
            </w:pPr>
            <w:r w:rsidRPr="00916430">
              <w:t>fire extinguishers</w:t>
            </w:r>
          </w:p>
        </w:tc>
        <w:tc>
          <w:tcPr>
            <w:tcW w:w="1621" w:type="dxa"/>
          </w:tcPr>
          <w:p w14:paraId="28799BAE" w14:textId="77777777" w:rsidR="001D5548" w:rsidRPr="00916430" w:rsidRDefault="001D5548"/>
        </w:tc>
      </w:tr>
      <w:tr w:rsidR="001D5548" w:rsidRPr="00916430" w14:paraId="66D7E4E2" w14:textId="77777777">
        <w:trPr>
          <w:trHeight w:val="25"/>
        </w:trPr>
        <w:tc>
          <w:tcPr>
            <w:tcW w:w="7792" w:type="dxa"/>
          </w:tcPr>
          <w:p w14:paraId="71CC4198" w14:textId="77777777" w:rsidR="001D5548" w:rsidRPr="003C2B3F" w:rsidRDefault="001D5548">
            <w:pPr>
              <w:pStyle w:val="Tablebullet"/>
            </w:pPr>
            <w:r w:rsidRPr="00916430">
              <w:t>life jackets</w:t>
            </w:r>
          </w:p>
        </w:tc>
        <w:tc>
          <w:tcPr>
            <w:tcW w:w="1621" w:type="dxa"/>
          </w:tcPr>
          <w:p w14:paraId="43FD489F" w14:textId="77777777" w:rsidR="001D5548" w:rsidRPr="00916430" w:rsidRDefault="001D5548"/>
        </w:tc>
      </w:tr>
      <w:tr w:rsidR="001D5548" w:rsidRPr="00916430" w14:paraId="5E02A0F9" w14:textId="77777777">
        <w:trPr>
          <w:trHeight w:val="25"/>
        </w:trPr>
        <w:tc>
          <w:tcPr>
            <w:tcW w:w="7792" w:type="dxa"/>
          </w:tcPr>
          <w:p w14:paraId="0374AC3D" w14:textId="77777777" w:rsidR="001D5548" w:rsidRPr="003C2B3F" w:rsidRDefault="001D5548">
            <w:pPr>
              <w:pStyle w:val="Tablebullet"/>
            </w:pPr>
            <w:r w:rsidRPr="00916430">
              <w:t>life rafts</w:t>
            </w:r>
          </w:p>
        </w:tc>
        <w:tc>
          <w:tcPr>
            <w:tcW w:w="1621" w:type="dxa"/>
          </w:tcPr>
          <w:p w14:paraId="2E00567C" w14:textId="77777777" w:rsidR="001D5548" w:rsidRPr="00916430" w:rsidRDefault="001D5548"/>
        </w:tc>
      </w:tr>
      <w:tr w:rsidR="001D5548" w:rsidRPr="00916430" w14:paraId="59FF23CB" w14:textId="77777777">
        <w:trPr>
          <w:trHeight w:val="25"/>
        </w:trPr>
        <w:tc>
          <w:tcPr>
            <w:tcW w:w="7792" w:type="dxa"/>
          </w:tcPr>
          <w:p w14:paraId="25E646B4" w14:textId="77777777" w:rsidR="001D5548" w:rsidRPr="003C2B3F" w:rsidRDefault="001D5548">
            <w:pPr>
              <w:pStyle w:val="Tablebullet"/>
            </w:pPr>
            <w:r w:rsidRPr="00916430">
              <w:t>EBS</w:t>
            </w:r>
          </w:p>
        </w:tc>
        <w:tc>
          <w:tcPr>
            <w:tcW w:w="1621" w:type="dxa"/>
          </w:tcPr>
          <w:p w14:paraId="0E331D7E" w14:textId="77777777" w:rsidR="001D5548" w:rsidRPr="00916430" w:rsidRDefault="001D5548"/>
        </w:tc>
      </w:tr>
      <w:tr w:rsidR="001D5548" w:rsidRPr="00916430" w14:paraId="4A9A01DB" w14:textId="77777777">
        <w:trPr>
          <w:trHeight w:val="25"/>
        </w:trPr>
        <w:tc>
          <w:tcPr>
            <w:tcW w:w="7792" w:type="dxa"/>
            <w:tcBorders>
              <w:bottom w:val="single" w:sz="4" w:space="0" w:color="0080A2"/>
            </w:tcBorders>
          </w:tcPr>
          <w:p w14:paraId="2C0D055A" w14:textId="77777777" w:rsidR="001D5548" w:rsidRPr="003C2B3F" w:rsidRDefault="001D5548">
            <w:pPr>
              <w:pStyle w:val="Tablebullet"/>
            </w:pPr>
            <w:r w:rsidRPr="00916430">
              <w:t>emergency exits</w:t>
            </w:r>
          </w:p>
        </w:tc>
        <w:tc>
          <w:tcPr>
            <w:tcW w:w="1621" w:type="dxa"/>
          </w:tcPr>
          <w:p w14:paraId="0A932909" w14:textId="77777777" w:rsidR="001D5548" w:rsidRPr="00916430" w:rsidRDefault="001D5548"/>
        </w:tc>
      </w:tr>
      <w:tr w:rsidR="001D5548" w:rsidRPr="00916430" w14:paraId="099087EE" w14:textId="77777777">
        <w:trPr>
          <w:trHeight w:val="25"/>
        </w:trPr>
        <w:tc>
          <w:tcPr>
            <w:tcW w:w="7792" w:type="dxa"/>
            <w:tcBorders>
              <w:right w:val="nil"/>
            </w:tcBorders>
          </w:tcPr>
          <w:p w14:paraId="11460242" w14:textId="77777777" w:rsidR="001D5548" w:rsidRPr="00DB6B68" w:rsidRDefault="001D5548">
            <w:pPr>
              <w:rPr>
                <w:rStyle w:val="bold"/>
              </w:rPr>
            </w:pPr>
            <w:r w:rsidRPr="00DB6B68">
              <w:rPr>
                <w:rStyle w:val="bold"/>
              </w:rPr>
              <w:t>Life jackets or life rafts carried</w:t>
            </w:r>
          </w:p>
        </w:tc>
        <w:tc>
          <w:tcPr>
            <w:tcW w:w="1621" w:type="dxa"/>
            <w:tcBorders>
              <w:left w:val="nil"/>
            </w:tcBorders>
          </w:tcPr>
          <w:p w14:paraId="45D14D55" w14:textId="77777777" w:rsidR="001D5548" w:rsidRPr="00DB6B68" w:rsidRDefault="001D5548">
            <w:pPr>
              <w:rPr>
                <w:rStyle w:val="bold"/>
              </w:rPr>
            </w:pPr>
          </w:p>
        </w:tc>
      </w:tr>
      <w:tr w:rsidR="001D5548" w:rsidRPr="00916430" w14:paraId="33EF351B" w14:textId="77777777">
        <w:trPr>
          <w:trHeight w:val="25"/>
        </w:trPr>
        <w:tc>
          <w:tcPr>
            <w:tcW w:w="7792" w:type="dxa"/>
          </w:tcPr>
          <w:p w14:paraId="08BB64F8" w14:textId="77777777" w:rsidR="001D5548" w:rsidRPr="003C2B3F" w:rsidRDefault="001D5548">
            <w:pPr>
              <w:pStyle w:val="Tablebullet"/>
            </w:pPr>
            <w:r w:rsidRPr="00916430">
              <w:t>ditching procedures</w:t>
            </w:r>
          </w:p>
        </w:tc>
        <w:tc>
          <w:tcPr>
            <w:tcW w:w="1621" w:type="dxa"/>
          </w:tcPr>
          <w:p w14:paraId="181D37B7" w14:textId="77777777" w:rsidR="001D5548" w:rsidRPr="00916430" w:rsidRDefault="001D5548"/>
        </w:tc>
      </w:tr>
      <w:tr w:rsidR="001D5548" w:rsidRPr="00916430" w14:paraId="59E0814D" w14:textId="77777777">
        <w:trPr>
          <w:trHeight w:val="25"/>
        </w:trPr>
        <w:tc>
          <w:tcPr>
            <w:tcW w:w="7792" w:type="dxa"/>
          </w:tcPr>
          <w:p w14:paraId="7AD52D8A" w14:textId="77777777" w:rsidR="001D5548" w:rsidRPr="003C2B3F" w:rsidRDefault="001D5548">
            <w:pPr>
              <w:pStyle w:val="Tablebullet"/>
            </w:pPr>
            <w:r w:rsidRPr="00916430">
              <w:t xml:space="preserve">HUET </w:t>
            </w:r>
            <w:r w:rsidRPr="003C2B3F">
              <w:t>(rotorcraft)</w:t>
            </w:r>
          </w:p>
        </w:tc>
        <w:tc>
          <w:tcPr>
            <w:tcW w:w="1621" w:type="dxa"/>
          </w:tcPr>
          <w:p w14:paraId="5F40F414" w14:textId="77777777" w:rsidR="001D5548" w:rsidRPr="00916430" w:rsidRDefault="001D5548"/>
        </w:tc>
      </w:tr>
      <w:tr w:rsidR="001D5548" w:rsidRPr="00916430" w14:paraId="133F507C" w14:textId="77777777">
        <w:trPr>
          <w:trHeight w:val="25"/>
        </w:trPr>
        <w:tc>
          <w:tcPr>
            <w:tcW w:w="7792" w:type="dxa"/>
          </w:tcPr>
          <w:p w14:paraId="14CD3F3E" w14:textId="77777777" w:rsidR="001D5548" w:rsidRPr="003C2B3F" w:rsidRDefault="001D5548">
            <w:pPr>
              <w:pStyle w:val="Tablebullet"/>
            </w:pPr>
            <w:r w:rsidRPr="00916430">
              <w:t>in-water practical life jacket training</w:t>
            </w:r>
          </w:p>
        </w:tc>
        <w:tc>
          <w:tcPr>
            <w:tcW w:w="1621" w:type="dxa"/>
          </w:tcPr>
          <w:p w14:paraId="20FFDFF4" w14:textId="77777777" w:rsidR="001D5548" w:rsidRPr="00916430" w:rsidRDefault="001D5548"/>
        </w:tc>
      </w:tr>
      <w:tr w:rsidR="001D5548" w:rsidRPr="00916430" w14:paraId="47F638AE" w14:textId="77777777">
        <w:trPr>
          <w:trHeight w:val="25"/>
        </w:trPr>
        <w:tc>
          <w:tcPr>
            <w:tcW w:w="7792" w:type="dxa"/>
          </w:tcPr>
          <w:p w14:paraId="7EFF6B67" w14:textId="77777777" w:rsidR="001D5548" w:rsidRPr="003C2B3F" w:rsidRDefault="001D5548">
            <w:pPr>
              <w:pStyle w:val="Tablebullet"/>
            </w:pPr>
            <w:r w:rsidRPr="00916430">
              <w:t>in-water practical life raft training</w:t>
            </w:r>
          </w:p>
        </w:tc>
        <w:tc>
          <w:tcPr>
            <w:tcW w:w="1621" w:type="dxa"/>
          </w:tcPr>
          <w:p w14:paraId="27C83DC3" w14:textId="77777777" w:rsidR="001D5548" w:rsidRPr="00916430" w:rsidRDefault="001D5548"/>
        </w:tc>
      </w:tr>
    </w:tbl>
    <w:p w14:paraId="4BE9590E" w14:textId="77777777" w:rsidR="001D5548" w:rsidRDefault="001D5548" w:rsidP="001D5548"/>
    <w:tbl>
      <w:tblPr>
        <w:tblStyle w:val="SD-MOStable"/>
        <w:tblW w:w="9639" w:type="dxa"/>
        <w:tblLayout w:type="fixed"/>
        <w:tblLook w:val="0620" w:firstRow="1" w:lastRow="0" w:firstColumn="0" w:lastColumn="0" w:noHBand="1" w:noVBand="1"/>
        <w:tblCaption w:val="4B5 Instructor Induction Training – Course IT1"/>
        <w:tblDescription w:val="4B5 Instructor Induction Training – Course IT1"/>
      </w:tblPr>
      <w:tblGrid>
        <w:gridCol w:w="9639"/>
      </w:tblGrid>
      <w:tr w:rsidR="001D5548" w14:paraId="7119CDE3" w14:textId="77777777">
        <w:trPr>
          <w:cnfStyle w:val="100000000000" w:firstRow="1" w:lastRow="0" w:firstColumn="0" w:lastColumn="0" w:oddVBand="0" w:evenVBand="0" w:oddHBand="0" w:evenHBand="0" w:firstRowFirstColumn="0" w:firstRowLastColumn="0" w:lastRowFirstColumn="0" w:lastRowLastColumn="0"/>
        </w:trPr>
        <w:tc>
          <w:tcPr>
            <w:tcW w:w="9639" w:type="dxa"/>
          </w:tcPr>
          <w:p w14:paraId="520A52DD" w14:textId="77777777" w:rsidR="001D5548" w:rsidRPr="00DB6B68" w:rsidRDefault="001D5548">
            <w:r>
              <w:lastRenderedPageBreak/>
              <w:t>Comments</w:t>
            </w:r>
          </w:p>
        </w:tc>
      </w:tr>
      <w:tr w:rsidR="001D5548" w14:paraId="3E6E88E9" w14:textId="77777777">
        <w:trPr>
          <w:trHeight w:val="2099"/>
        </w:trPr>
        <w:tc>
          <w:tcPr>
            <w:tcW w:w="9639" w:type="dxa"/>
          </w:tcPr>
          <w:p w14:paraId="05FC62FF" w14:textId="77777777" w:rsidR="001D5548" w:rsidRDefault="001D5548"/>
        </w:tc>
      </w:tr>
    </w:tbl>
    <w:p w14:paraId="318715EE" w14:textId="77777777" w:rsidR="001D5548" w:rsidRPr="00DB6B68" w:rsidRDefault="001D5548" w:rsidP="001D5548">
      <w:pPr>
        <w:pStyle w:val="normalafterlisttable"/>
        <w:rPr>
          <w:rStyle w:val="bold"/>
        </w:rPr>
      </w:pPr>
      <w:r w:rsidRPr="00DB6B68">
        <w:rPr>
          <w:rStyle w:val="bold"/>
        </w:rPr>
        <w:t>Trainer acknowledgement</w:t>
      </w:r>
    </w:p>
    <w:p w14:paraId="266129A6" w14:textId="276DC948" w:rsidR="001D5548" w:rsidRPr="003C2B3F" w:rsidRDefault="001D5548" w:rsidP="001D5548">
      <w:r w:rsidRPr="003C2B3F">
        <w:t>Completed</w:t>
      </w:r>
      <w:r>
        <w:t>:</w:t>
      </w:r>
      <w:r w:rsidR="009C7F8A">
        <w:t xml:space="preserve"> </w:t>
      </w:r>
      <w:sdt>
        <w:sdtPr>
          <w:id w:val="1036549190"/>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rPr>
          <w:rFonts w:ascii="Segoe UI Symbol" w:hAnsi="Segoe UI Symbol" w:cs="Segoe UI Symbol"/>
        </w:rPr>
        <w:t xml:space="preserve"> </w:t>
      </w:r>
      <w:r w:rsidRPr="00916430">
        <w:t>Yes</w:t>
      </w:r>
      <w:r>
        <w:tab/>
      </w:r>
      <w:sdt>
        <w:sdtPr>
          <w:id w:val="1030306083"/>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rPr>
          <w:rFonts w:ascii="Segoe UI Symbol" w:hAnsi="Segoe UI Symbol" w:cs="Segoe UI Symbol"/>
        </w:rPr>
        <w:t xml:space="preserve"> </w:t>
      </w:r>
      <w:r w:rsidRPr="003C2B3F">
        <w:t xml:space="preserve">No </w:t>
      </w:r>
    </w:p>
    <w:p w14:paraId="78878524" w14:textId="58FDEFDA" w:rsidR="001D5548" w:rsidRPr="003C2B3F" w:rsidRDefault="001D5548" w:rsidP="001D5548">
      <w:pPr>
        <w:pStyle w:val="normalafterlisttable"/>
      </w:pPr>
      <w:r w:rsidRPr="00916430">
        <w:t>Crew member signature:</w:t>
      </w:r>
      <w:r>
        <w:tab/>
      </w:r>
      <w:r>
        <w:tab/>
      </w:r>
      <w:r w:rsidR="009C7F8A">
        <w:tab/>
      </w:r>
      <w:r w:rsidRPr="00916430">
        <w:t>Date:</w:t>
      </w:r>
      <w:r>
        <w:t xml:space="preserve"> </w:t>
      </w:r>
    </w:p>
    <w:p w14:paraId="020BACFE" w14:textId="6EA5BEEF" w:rsidR="001D5548" w:rsidRPr="003C2B3F" w:rsidRDefault="001D5548" w:rsidP="001D5548">
      <w:pPr>
        <w:pStyle w:val="normalafterlisttable"/>
      </w:pPr>
      <w:r w:rsidRPr="00916430">
        <w:t>Trainer signature:</w:t>
      </w:r>
      <w:r>
        <w:tab/>
      </w:r>
      <w:r>
        <w:tab/>
      </w:r>
      <w:r>
        <w:tab/>
      </w:r>
      <w:r w:rsidR="009C7F8A">
        <w:tab/>
      </w:r>
      <w:r w:rsidRPr="00916430">
        <w:t>Date:</w:t>
      </w:r>
      <w:r>
        <w:t xml:space="preserve"> </w:t>
      </w:r>
    </w:p>
    <w:p w14:paraId="68E54F97" w14:textId="77777777" w:rsidR="007A0A55" w:rsidRPr="007A0A55" w:rsidRDefault="007A0A55" w:rsidP="007A0A55">
      <w:pPr>
        <w:rPr>
          <w:rStyle w:val="Strong"/>
        </w:rPr>
      </w:pPr>
      <w:bookmarkStart w:id="167" w:name="_Toc131591619"/>
      <w:r>
        <w:rPr>
          <w:rStyle w:val="Strong"/>
        </w:rPr>
        <w:br w:type="page"/>
      </w:r>
    </w:p>
    <w:p w14:paraId="402B4CA4" w14:textId="77777777" w:rsidR="007A0A55" w:rsidRDefault="007A0A55" w:rsidP="002D4956">
      <w:pPr>
        <w:pStyle w:val="Caption"/>
        <w:rPr>
          <w:rStyle w:val="Strong"/>
          <w:b/>
          <w:bCs w:val="0"/>
        </w:rPr>
      </w:pPr>
      <w:r w:rsidRPr="002D4956">
        <w:rPr>
          <w:rStyle w:val="Strong"/>
          <w:b/>
          <w:bCs w:val="0"/>
        </w:rPr>
        <w:lastRenderedPageBreak/>
        <w:t>Form TC02B – General emergency check of competency</w:t>
      </w:r>
      <w:bookmarkEnd w:id="167"/>
      <w:r w:rsidRPr="002D4956">
        <w:rPr>
          <w:rStyle w:val="Strong"/>
          <w:b/>
          <w:bCs w:val="0"/>
        </w:rPr>
        <w:t xml:space="preserve"> report</w:t>
      </w:r>
    </w:p>
    <w:p w14:paraId="6893F038" w14:textId="77777777" w:rsidR="00CF5C40" w:rsidRPr="00DB6B68" w:rsidRDefault="00CF5C40" w:rsidP="00CF5C40">
      <w:pPr>
        <w:pStyle w:val="normalafterlisttable"/>
        <w:rPr>
          <w:rStyle w:val="bold"/>
        </w:rPr>
      </w:pPr>
      <w:r w:rsidRPr="00DB6B68">
        <w:rPr>
          <w:rStyle w:val="bold"/>
        </w:rPr>
        <w:t>Details</w:t>
      </w:r>
    </w:p>
    <w:p w14:paraId="0E738F4E" w14:textId="3B98F354" w:rsidR="00CF5C40" w:rsidRPr="003C2B3F" w:rsidRDefault="00CF5C40" w:rsidP="00CF5C40">
      <w:r w:rsidRPr="00916430">
        <w:t>Crew member name:</w:t>
      </w:r>
      <w:r>
        <w:tab/>
      </w:r>
      <w:r>
        <w:tab/>
      </w:r>
      <w:r w:rsidR="009C7F8A">
        <w:tab/>
      </w:r>
      <w:r w:rsidR="009C7F8A">
        <w:tab/>
      </w:r>
      <w:r w:rsidRPr="00916430">
        <w:t>ARN:</w:t>
      </w:r>
    </w:p>
    <w:p w14:paraId="024D5997" w14:textId="77777777" w:rsidR="00CF5C40" w:rsidRDefault="00CF5C40" w:rsidP="00CF5C40">
      <w:pPr>
        <w:pStyle w:val="normalafterlisttable"/>
      </w:pPr>
      <w:r w:rsidRPr="00916430">
        <w:t>Crew position:</w:t>
      </w:r>
    </w:p>
    <w:p w14:paraId="6C729672" w14:textId="681C2FC9" w:rsidR="00CF5C40" w:rsidRPr="003C2B3F" w:rsidRDefault="005368FD" w:rsidP="00CF5C40">
      <w:sdt>
        <w:sdtPr>
          <w:rPr>
            <w:rFonts w:ascii="Segoe UI Symbol" w:hAnsi="Segoe UI Symbol" w:cs="Segoe UI Symbol"/>
          </w:rPr>
          <w:id w:val="1530608585"/>
          <w14:checkbox>
            <w14:checked w14:val="0"/>
            <w14:checkedState w14:val="2612" w14:font="MS Gothic"/>
            <w14:uncheckedState w14:val="2610" w14:font="MS Gothic"/>
          </w14:checkbox>
        </w:sdtPr>
        <w:sdtEndPr/>
        <w:sdtContent>
          <w:r w:rsidR="009C7F8A">
            <w:rPr>
              <w:rFonts w:ascii="MS Gothic" w:eastAsia="MS Gothic" w:hAnsi="MS Gothic" w:cs="Segoe UI Symbol" w:hint="eastAsia"/>
            </w:rPr>
            <w:t>☐</w:t>
          </w:r>
        </w:sdtContent>
      </w:sdt>
      <w:r w:rsidR="00CF5C40" w:rsidRPr="003C2B3F">
        <w:t xml:space="preserve"> Flight crew member</w:t>
      </w:r>
      <w:r w:rsidR="00CF5C40">
        <w:tab/>
      </w:r>
      <w:sdt>
        <w:sdtPr>
          <w:id w:val="-2020543260"/>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CF5C40" w:rsidRPr="003C2B3F">
        <w:t xml:space="preserve"> Air crew member</w:t>
      </w:r>
      <w:r w:rsidR="00CF5C40">
        <w:tab/>
      </w:r>
      <w:sdt>
        <w:sdtPr>
          <w:id w:val="-82456758"/>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CF5C40" w:rsidRPr="003C2B3F">
        <w:t xml:space="preserve"> Medical transport specialist </w:t>
      </w:r>
    </w:p>
    <w:p w14:paraId="03029426" w14:textId="620C7D48" w:rsidR="00CF5C40" w:rsidRPr="003C2B3F" w:rsidRDefault="00CF5C40" w:rsidP="00CF5C40">
      <w:pPr>
        <w:pStyle w:val="normalafterlisttable"/>
      </w:pPr>
      <w:r>
        <w:t>Checker</w:t>
      </w:r>
      <w:r w:rsidRPr="00916430">
        <w:t xml:space="preserve"> name:</w:t>
      </w:r>
      <w:r>
        <w:tab/>
      </w:r>
      <w:r>
        <w:tab/>
      </w:r>
      <w:r>
        <w:tab/>
      </w:r>
      <w:r w:rsidR="009C7F8A">
        <w:tab/>
      </w:r>
      <w:r w:rsidR="009C7F8A">
        <w:tab/>
      </w:r>
      <w:r>
        <w:t xml:space="preserve">Date of check: </w:t>
      </w:r>
    </w:p>
    <w:p w14:paraId="14FA1C3F" w14:textId="77777777" w:rsidR="00CF5C40" w:rsidRPr="003C2B3F" w:rsidRDefault="00CF5C40" w:rsidP="00CF5C40">
      <w:pPr>
        <w:pStyle w:val="normalafterlisttable"/>
      </w:pPr>
      <w:r w:rsidRPr="00916430">
        <w:t>Aircraft type(s):</w:t>
      </w:r>
    </w:p>
    <w:p w14:paraId="5A1A5755" w14:textId="77777777" w:rsidR="00CF5C40" w:rsidRPr="003C2B3F" w:rsidRDefault="00CF5C40" w:rsidP="00CF5C40">
      <w:pPr>
        <w:pStyle w:val="normalafterlisttable"/>
      </w:pPr>
      <w:r w:rsidRPr="00916430">
        <w:t>Initial or recurrent:</w:t>
      </w:r>
    </w:p>
    <w:tbl>
      <w:tblPr>
        <w:tblStyle w:val="SD-MOStable"/>
        <w:tblW w:w="9413" w:type="dxa"/>
        <w:tblLayout w:type="fixed"/>
        <w:tblLook w:val="0620" w:firstRow="1" w:lastRow="0" w:firstColumn="0" w:lastColumn="0" w:noHBand="1" w:noVBand="1"/>
        <w:tblCaption w:val="4B5 Instructor Induction Training – Course IT1"/>
        <w:tblDescription w:val="4B5 Instructor Induction Training – Course IT1"/>
      </w:tblPr>
      <w:tblGrid>
        <w:gridCol w:w="7792"/>
        <w:gridCol w:w="1621"/>
      </w:tblGrid>
      <w:tr w:rsidR="00CF5C40" w:rsidRPr="00DB6B68" w14:paraId="314A94B5" w14:textId="77777777">
        <w:trPr>
          <w:cnfStyle w:val="100000000000" w:firstRow="1" w:lastRow="0" w:firstColumn="0" w:lastColumn="0" w:oddVBand="0" w:evenVBand="0" w:oddHBand="0" w:evenHBand="0" w:firstRowFirstColumn="0" w:firstRowLastColumn="0" w:lastRowFirstColumn="0" w:lastRowLastColumn="0"/>
          <w:trHeight w:val="49"/>
        </w:trPr>
        <w:tc>
          <w:tcPr>
            <w:tcW w:w="7792" w:type="dxa"/>
            <w:tcBorders>
              <w:bottom w:val="single" w:sz="4" w:space="0" w:color="0080A2"/>
            </w:tcBorders>
          </w:tcPr>
          <w:p w14:paraId="3F953C6F" w14:textId="77777777" w:rsidR="00CF5C40" w:rsidRPr="00DB6B68" w:rsidRDefault="00CF5C40">
            <w:r w:rsidRPr="00DB6B68">
              <w:t>Check items</w:t>
            </w:r>
          </w:p>
        </w:tc>
        <w:tc>
          <w:tcPr>
            <w:tcW w:w="1621" w:type="dxa"/>
          </w:tcPr>
          <w:p w14:paraId="5B3C3F05" w14:textId="77777777" w:rsidR="00CF5C40" w:rsidRPr="00DB6B68" w:rsidRDefault="00CF5C40">
            <w:r w:rsidRPr="00DB6B68">
              <w:t>C / NYC / NA</w:t>
            </w:r>
          </w:p>
        </w:tc>
      </w:tr>
      <w:tr w:rsidR="00CF5C40" w:rsidRPr="00DB6B68" w14:paraId="3F2D7BF8" w14:textId="77777777">
        <w:trPr>
          <w:trHeight w:val="25"/>
        </w:trPr>
        <w:tc>
          <w:tcPr>
            <w:tcW w:w="7792" w:type="dxa"/>
            <w:tcBorders>
              <w:right w:val="nil"/>
            </w:tcBorders>
          </w:tcPr>
          <w:p w14:paraId="1537C131" w14:textId="77777777" w:rsidR="00CF5C40" w:rsidRPr="00DB6B68" w:rsidRDefault="00CF5C40">
            <w:pPr>
              <w:pStyle w:val="Tabletext"/>
              <w:rPr>
                <w:rStyle w:val="bold"/>
              </w:rPr>
            </w:pPr>
            <w:r w:rsidRPr="00DB6B68">
              <w:rPr>
                <w:rStyle w:val="bold"/>
              </w:rPr>
              <w:t xml:space="preserve">General emergency &amp; survival procedures </w:t>
            </w:r>
          </w:p>
        </w:tc>
        <w:tc>
          <w:tcPr>
            <w:tcW w:w="1621" w:type="dxa"/>
            <w:tcBorders>
              <w:left w:val="nil"/>
            </w:tcBorders>
          </w:tcPr>
          <w:p w14:paraId="16FB3BB0" w14:textId="77777777" w:rsidR="00CF5C40" w:rsidRPr="00DB6B68" w:rsidRDefault="00CF5C40">
            <w:pPr>
              <w:pStyle w:val="Tabletext"/>
              <w:rPr>
                <w:rStyle w:val="bold"/>
              </w:rPr>
            </w:pPr>
          </w:p>
        </w:tc>
      </w:tr>
      <w:tr w:rsidR="00CF5C40" w:rsidRPr="00916430" w14:paraId="79AEA63B" w14:textId="77777777">
        <w:trPr>
          <w:trHeight w:val="25"/>
        </w:trPr>
        <w:tc>
          <w:tcPr>
            <w:tcW w:w="7792" w:type="dxa"/>
          </w:tcPr>
          <w:p w14:paraId="4EF9B94D" w14:textId="77777777" w:rsidR="00CF5C40" w:rsidRPr="003C2B3F" w:rsidRDefault="00CF5C40">
            <w:pPr>
              <w:pStyle w:val="Tablebullet"/>
            </w:pPr>
            <w:r w:rsidRPr="00916430">
              <w:t>survival techniques</w:t>
            </w:r>
          </w:p>
        </w:tc>
        <w:tc>
          <w:tcPr>
            <w:tcW w:w="1621" w:type="dxa"/>
          </w:tcPr>
          <w:p w14:paraId="5D46A180" w14:textId="77777777" w:rsidR="00CF5C40" w:rsidRPr="00916430" w:rsidRDefault="00CF5C40">
            <w:pPr>
              <w:pStyle w:val="Tabletext"/>
            </w:pPr>
          </w:p>
        </w:tc>
      </w:tr>
      <w:tr w:rsidR="00CF5C40" w:rsidRPr="00916430" w14:paraId="31573730" w14:textId="77777777">
        <w:trPr>
          <w:trHeight w:val="25"/>
        </w:trPr>
        <w:tc>
          <w:tcPr>
            <w:tcW w:w="7792" w:type="dxa"/>
            <w:tcBorders>
              <w:bottom w:val="single" w:sz="4" w:space="0" w:color="0080A2"/>
            </w:tcBorders>
          </w:tcPr>
          <w:p w14:paraId="3C2C1381" w14:textId="77777777" w:rsidR="00CF5C40" w:rsidRPr="003C2B3F" w:rsidRDefault="00CF5C40">
            <w:pPr>
              <w:pStyle w:val="Tablebullet"/>
            </w:pPr>
            <w:r w:rsidRPr="00916430">
              <w:t xml:space="preserve">survival procedures on land &amp; water </w:t>
            </w:r>
          </w:p>
        </w:tc>
        <w:tc>
          <w:tcPr>
            <w:tcW w:w="1621" w:type="dxa"/>
          </w:tcPr>
          <w:p w14:paraId="01F50F43" w14:textId="77777777" w:rsidR="00CF5C40" w:rsidRPr="00916430" w:rsidRDefault="00CF5C40">
            <w:pPr>
              <w:pStyle w:val="Tabletext"/>
            </w:pPr>
          </w:p>
        </w:tc>
      </w:tr>
      <w:tr w:rsidR="00CF5C40" w:rsidRPr="00DB6B68" w14:paraId="0F10914B" w14:textId="77777777">
        <w:trPr>
          <w:trHeight w:val="25"/>
        </w:trPr>
        <w:tc>
          <w:tcPr>
            <w:tcW w:w="7792" w:type="dxa"/>
            <w:tcBorders>
              <w:right w:val="nil"/>
            </w:tcBorders>
          </w:tcPr>
          <w:p w14:paraId="79ECE89B" w14:textId="77777777" w:rsidR="00CF5C40" w:rsidRPr="00DB6B68" w:rsidRDefault="00CF5C40">
            <w:pPr>
              <w:pStyle w:val="Tabletext"/>
              <w:rPr>
                <w:rStyle w:val="bold"/>
              </w:rPr>
            </w:pPr>
            <w:r w:rsidRPr="00DB6B68">
              <w:rPr>
                <w:rStyle w:val="bold"/>
              </w:rPr>
              <w:t>Aerodrome &amp; aircraft security procedures</w:t>
            </w:r>
          </w:p>
        </w:tc>
        <w:tc>
          <w:tcPr>
            <w:tcW w:w="1621" w:type="dxa"/>
            <w:tcBorders>
              <w:left w:val="nil"/>
            </w:tcBorders>
          </w:tcPr>
          <w:p w14:paraId="10A46DAF" w14:textId="77777777" w:rsidR="00CF5C40" w:rsidRPr="00DB6B68" w:rsidRDefault="00CF5C40">
            <w:pPr>
              <w:pStyle w:val="Tabletext"/>
              <w:rPr>
                <w:rStyle w:val="bold"/>
              </w:rPr>
            </w:pPr>
          </w:p>
        </w:tc>
      </w:tr>
      <w:tr w:rsidR="00CF5C40" w:rsidRPr="00916430" w14:paraId="11A80046" w14:textId="77777777">
        <w:trPr>
          <w:trHeight w:val="25"/>
        </w:trPr>
        <w:tc>
          <w:tcPr>
            <w:tcW w:w="7792" w:type="dxa"/>
          </w:tcPr>
          <w:p w14:paraId="09A29F00" w14:textId="77777777" w:rsidR="00CF5C40" w:rsidRPr="003C2B3F" w:rsidRDefault="00CF5C40">
            <w:pPr>
              <w:pStyle w:val="Tablebullet"/>
            </w:pPr>
            <w:r w:rsidRPr="00916430">
              <w:t>aerodrome security procedures</w:t>
            </w:r>
          </w:p>
        </w:tc>
        <w:tc>
          <w:tcPr>
            <w:tcW w:w="1621" w:type="dxa"/>
          </w:tcPr>
          <w:p w14:paraId="3EBA71AE" w14:textId="77777777" w:rsidR="00CF5C40" w:rsidRPr="00916430" w:rsidRDefault="00CF5C40">
            <w:pPr>
              <w:pStyle w:val="Tabletext"/>
            </w:pPr>
          </w:p>
        </w:tc>
      </w:tr>
      <w:tr w:rsidR="00CF5C40" w:rsidRPr="00916430" w14:paraId="304446AF" w14:textId="77777777">
        <w:trPr>
          <w:trHeight w:val="25"/>
        </w:trPr>
        <w:tc>
          <w:tcPr>
            <w:tcW w:w="7792" w:type="dxa"/>
          </w:tcPr>
          <w:p w14:paraId="751F2BA8" w14:textId="77777777" w:rsidR="00CF5C40" w:rsidRPr="003C2B3F" w:rsidRDefault="00CF5C40">
            <w:pPr>
              <w:pStyle w:val="Tablebullet"/>
            </w:pPr>
            <w:r w:rsidRPr="00916430">
              <w:t>aircraft security checks</w:t>
            </w:r>
          </w:p>
        </w:tc>
        <w:tc>
          <w:tcPr>
            <w:tcW w:w="1621" w:type="dxa"/>
          </w:tcPr>
          <w:p w14:paraId="47DACF01" w14:textId="77777777" w:rsidR="00CF5C40" w:rsidRPr="00916430" w:rsidRDefault="00CF5C40">
            <w:pPr>
              <w:pStyle w:val="Tabletext"/>
            </w:pPr>
          </w:p>
        </w:tc>
      </w:tr>
      <w:tr w:rsidR="00CF5C40" w:rsidRPr="00916430" w14:paraId="0CE05057" w14:textId="77777777">
        <w:trPr>
          <w:trHeight w:val="25"/>
        </w:trPr>
        <w:tc>
          <w:tcPr>
            <w:tcW w:w="7792" w:type="dxa"/>
            <w:tcBorders>
              <w:bottom w:val="single" w:sz="4" w:space="0" w:color="0080A2"/>
            </w:tcBorders>
          </w:tcPr>
          <w:p w14:paraId="465881F0" w14:textId="77777777" w:rsidR="00CF5C40" w:rsidRPr="003C2B3F" w:rsidRDefault="00CF5C40">
            <w:pPr>
              <w:pStyle w:val="Tablebullet"/>
            </w:pPr>
            <w:r w:rsidRPr="00916430">
              <w:t>aircraft security procedures</w:t>
            </w:r>
          </w:p>
        </w:tc>
        <w:tc>
          <w:tcPr>
            <w:tcW w:w="1621" w:type="dxa"/>
          </w:tcPr>
          <w:p w14:paraId="4C7DB046" w14:textId="77777777" w:rsidR="00CF5C40" w:rsidRPr="00916430" w:rsidRDefault="00CF5C40">
            <w:pPr>
              <w:pStyle w:val="Tabletext"/>
            </w:pPr>
          </w:p>
        </w:tc>
      </w:tr>
      <w:tr w:rsidR="00CF5C40" w:rsidRPr="00DB6B68" w14:paraId="572D707B" w14:textId="77777777">
        <w:trPr>
          <w:trHeight w:val="25"/>
        </w:trPr>
        <w:tc>
          <w:tcPr>
            <w:tcW w:w="7792" w:type="dxa"/>
            <w:tcBorders>
              <w:right w:val="nil"/>
            </w:tcBorders>
          </w:tcPr>
          <w:p w14:paraId="1476C418" w14:textId="77777777" w:rsidR="00CF5C40" w:rsidRPr="00DB6B68" w:rsidRDefault="00CF5C40">
            <w:pPr>
              <w:pStyle w:val="Tabletext"/>
              <w:rPr>
                <w:rStyle w:val="bold"/>
              </w:rPr>
            </w:pPr>
            <w:r w:rsidRPr="00DB6B68">
              <w:rPr>
                <w:rStyle w:val="bold"/>
              </w:rPr>
              <w:t>Safety &amp; emergency equipment: location, access, use</w:t>
            </w:r>
          </w:p>
        </w:tc>
        <w:tc>
          <w:tcPr>
            <w:tcW w:w="1621" w:type="dxa"/>
            <w:tcBorders>
              <w:left w:val="nil"/>
            </w:tcBorders>
          </w:tcPr>
          <w:p w14:paraId="2B4D7FD2" w14:textId="77777777" w:rsidR="00CF5C40" w:rsidRPr="00DB6B68" w:rsidRDefault="00CF5C40">
            <w:pPr>
              <w:pStyle w:val="Tabletext"/>
              <w:rPr>
                <w:rStyle w:val="bold"/>
              </w:rPr>
            </w:pPr>
          </w:p>
        </w:tc>
      </w:tr>
      <w:tr w:rsidR="00CF5C40" w:rsidRPr="00916430" w14:paraId="5749E0AC" w14:textId="77777777">
        <w:trPr>
          <w:trHeight w:val="25"/>
        </w:trPr>
        <w:tc>
          <w:tcPr>
            <w:tcW w:w="7792" w:type="dxa"/>
          </w:tcPr>
          <w:p w14:paraId="05410CAF" w14:textId="77777777" w:rsidR="00CF5C40" w:rsidRPr="003C2B3F" w:rsidRDefault="00CF5C40">
            <w:pPr>
              <w:pStyle w:val="Tablebullet"/>
            </w:pPr>
            <w:r w:rsidRPr="00916430">
              <w:t>survival kits</w:t>
            </w:r>
          </w:p>
        </w:tc>
        <w:tc>
          <w:tcPr>
            <w:tcW w:w="1621" w:type="dxa"/>
          </w:tcPr>
          <w:p w14:paraId="2B903B90" w14:textId="77777777" w:rsidR="00CF5C40" w:rsidRPr="00916430" w:rsidRDefault="00CF5C40">
            <w:pPr>
              <w:pStyle w:val="Tabletext"/>
            </w:pPr>
          </w:p>
        </w:tc>
      </w:tr>
      <w:tr w:rsidR="00CF5C40" w:rsidRPr="00916430" w14:paraId="758CBEE4" w14:textId="77777777">
        <w:trPr>
          <w:trHeight w:val="25"/>
        </w:trPr>
        <w:tc>
          <w:tcPr>
            <w:tcW w:w="7792" w:type="dxa"/>
          </w:tcPr>
          <w:p w14:paraId="483D0CC3" w14:textId="77777777" w:rsidR="00CF5C40" w:rsidRPr="003C2B3F" w:rsidRDefault="00CF5C40">
            <w:pPr>
              <w:pStyle w:val="Tablebullet"/>
            </w:pPr>
            <w:r w:rsidRPr="00916430">
              <w:t>first aid kits</w:t>
            </w:r>
          </w:p>
        </w:tc>
        <w:tc>
          <w:tcPr>
            <w:tcW w:w="1621" w:type="dxa"/>
          </w:tcPr>
          <w:p w14:paraId="691F6C5B" w14:textId="77777777" w:rsidR="00CF5C40" w:rsidRPr="00916430" w:rsidRDefault="00CF5C40">
            <w:pPr>
              <w:pStyle w:val="Tabletext"/>
            </w:pPr>
          </w:p>
        </w:tc>
      </w:tr>
      <w:tr w:rsidR="00CF5C40" w:rsidRPr="00916430" w14:paraId="47D1580E" w14:textId="77777777">
        <w:trPr>
          <w:trHeight w:val="25"/>
        </w:trPr>
        <w:tc>
          <w:tcPr>
            <w:tcW w:w="7792" w:type="dxa"/>
          </w:tcPr>
          <w:p w14:paraId="338416E2" w14:textId="77777777" w:rsidR="00CF5C40" w:rsidRPr="003C2B3F" w:rsidRDefault="00CF5C40">
            <w:pPr>
              <w:pStyle w:val="Tablebullet"/>
            </w:pPr>
            <w:r w:rsidRPr="00916430">
              <w:t>fire extinguishers</w:t>
            </w:r>
          </w:p>
        </w:tc>
        <w:tc>
          <w:tcPr>
            <w:tcW w:w="1621" w:type="dxa"/>
          </w:tcPr>
          <w:p w14:paraId="6D6E9EDC" w14:textId="77777777" w:rsidR="00CF5C40" w:rsidRPr="00916430" w:rsidRDefault="00CF5C40">
            <w:pPr>
              <w:pStyle w:val="Tabletext"/>
            </w:pPr>
          </w:p>
        </w:tc>
      </w:tr>
      <w:tr w:rsidR="00CF5C40" w:rsidRPr="00916430" w14:paraId="34948595" w14:textId="77777777">
        <w:trPr>
          <w:trHeight w:val="25"/>
        </w:trPr>
        <w:tc>
          <w:tcPr>
            <w:tcW w:w="7792" w:type="dxa"/>
          </w:tcPr>
          <w:p w14:paraId="452BEDEC" w14:textId="77777777" w:rsidR="00CF5C40" w:rsidRPr="003C2B3F" w:rsidRDefault="00CF5C40">
            <w:pPr>
              <w:pStyle w:val="Tablebullet"/>
            </w:pPr>
            <w:r w:rsidRPr="00916430">
              <w:t>life jackets</w:t>
            </w:r>
          </w:p>
        </w:tc>
        <w:tc>
          <w:tcPr>
            <w:tcW w:w="1621" w:type="dxa"/>
          </w:tcPr>
          <w:p w14:paraId="41535299" w14:textId="77777777" w:rsidR="00CF5C40" w:rsidRPr="00916430" w:rsidRDefault="00CF5C40">
            <w:pPr>
              <w:pStyle w:val="Tabletext"/>
            </w:pPr>
          </w:p>
        </w:tc>
      </w:tr>
      <w:tr w:rsidR="00CF5C40" w:rsidRPr="00916430" w14:paraId="519AF2AC" w14:textId="77777777">
        <w:trPr>
          <w:trHeight w:val="25"/>
        </w:trPr>
        <w:tc>
          <w:tcPr>
            <w:tcW w:w="7792" w:type="dxa"/>
          </w:tcPr>
          <w:p w14:paraId="40D58257" w14:textId="77777777" w:rsidR="00CF5C40" w:rsidRPr="003C2B3F" w:rsidRDefault="00CF5C40">
            <w:pPr>
              <w:pStyle w:val="Tablebullet"/>
            </w:pPr>
            <w:r w:rsidRPr="00916430">
              <w:t>life rafts</w:t>
            </w:r>
          </w:p>
        </w:tc>
        <w:tc>
          <w:tcPr>
            <w:tcW w:w="1621" w:type="dxa"/>
          </w:tcPr>
          <w:p w14:paraId="59F61BF2" w14:textId="77777777" w:rsidR="00CF5C40" w:rsidRPr="00916430" w:rsidRDefault="00CF5C40">
            <w:pPr>
              <w:pStyle w:val="Tabletext"/>
            </w:pPr>
          </w:p>
        </w:tc>
      </w:tr>
      <w:tr w:rsidR="00CF5C40" w:rsidRPr="00DB6B68" w14:paraId="2ACA6364" w14:textId="77777777">
        <w:trPr>
          <w:trHeight w:val="25"/>
        </w:trPr>
        <w:tc>
          <w:tcPr>
            <w:tcW w:w="7792" w:type="dxa"/>
          </w:tcPr>
          <w:p w14:paraId="405C8F92" w14:textId="77777777" w:rsidR="00CF5C40" w:rsidRPr="00DB6B68" w:rsidRDefault="00CF5C40">
            <w:pPr>
              <w:pStyle w:val="Tablebullet"/>
            </w:pPr>
            <w:r w:rsidRPr="00DB6B68">
              <w:t>EBS</w:t>
            </w:r>
          </w:p>
        </w:tc>
        <w:tc>
          <w:tcPr>
            <w:tcW w:w="1621" w:type="dxa"/>
          </w:tcPr>
          <w:p w14:paraId="39FC9AC6" w14:textId="77777777" w:rsidR="00CF5C40" w:rsidRPr="00DB6B68" w:rsidRDefault="00CF5C40"/>
        </w:tc>
      </w:tr>
      <w:tr w:rsidR="00CF5C40" w:rsidRPr="00916430" w14:paraId="4BFD434C" w14:textId="77777777">
        <w:trPr>
          <w:trHeight w:val="25"/>
        </w:trPr>
        <w:tc>
          <w:tcPr>
            <w:tcW w:w="7792" w:type="dxa"/>
            <w:tcBorders>
              <w:bottom w:val="single" w:sz="4" w:space="0" w:color="0080A2"/>
            </w:tcBorders>
          </w:tcPr>
          <w:p w14:paraId="3153B56B" w14:textId="77777777" w:rsidR="00CF5C40" w:rsidRPr="003C2B3F" w:rsidRDefault="00CF5C40">
            <w:pPr>
              <w:pStyle w:val="Tablebullet"/>
            </w:pPr>
            <w:r w:rsidRPr="00916430">
              <w:t>emergency exits</w:t>
            </w:r>
          </w:p>
        </w:tc>
        <w:tc>
          <w:tcPr>
            <w:tcW w:w="1621" w:type="dxa"/>
          </w:tcPr>
          <w:p w14:paraId="73638549" w14:textId="77777777" w:rsidR="00CF5C40" w:rsidRPr="00916430" w:rsidRDefault="00CF5C40">
            <w:pPr>
              <w:pStyle w:val="Tabletext"/>
            </w:pPr>
          </w:p>
        </w:tc>
      </w:tr>
      <w:tr w:rsidR="00CF5C40" w:rsidRPr="00DB6B68" w14:paraId="4A35A079" w14:textId="77777777">
        <w:trPr>
          <w:trHeight w:val="25"/>
        </w:trPr>
        <w:tc>
          <w:tcPr>
            <w:tcW w:w="7792" w:type="dxa"/>
            <w:tcBorders>
              <w:right w:val="nil"/>
            </w:tcBorders>
          </w:tcPr>
          <w:p w14:paraId="4E0B852A" w14:textId="77777777" w:rsidR="00CF5C40" w:rsidRPr="00DB6B68" w:rsidRDefault="00CF5C40">
            <w:pPr>
              <w:pStyle w:val="Tabletext"/>
              <w:rPr>
                <w:rStyle w:val="bold"/>
              </w:rPr>
            </w:pPr>
            <w:r w:rsidRPr="00DB6B68">
              <w:rPr>
                <w:rStyle w:val="bold"/>
              </w:rPr>
              <w:t>Life jackets or life rafts carried</w:t>
            </w:r>
          </w:p>
        </w:tc>
        <w:tc>
          <w:tcPr>
            <w:tcW w:w="1621" w:type="dxa"/>
            <w:tcBorders>
              <w:left w:val="nil"/>
            </w:tcBorders>
          </w:tcPr>
          <w:p w14:paraId="2B006BD5" w14:textId="77777777" w:rsidR="00CF5C40" w:rsidRPr="00DB6B68" w:rsidRDefault="00CF5C40">
            <w:pPr>
              <w:pStyle w:val="Tabletext"/>
              <w:rPr>
                <w:rStyle w:val="bold"/>
              </w:rPr>
            </w:pPr>
          </w:p>
        </w:tc>
      </w:tr>
      <w:tr w:rsidR="00CF5C40" w:rsidRPr="00916430" w14:paraId="06C5868F" w14:textId="77777777">
        <w:trPr>
          <w:trHeight w:val="25"/>
        </w:trPr>
        <w:tc>
          <w:tcPr>
            <w:tcW w:w="7792" w:type="dxa"/>
          </w:tcPr>
          <w:p w14:paraId="065A107C" w14:textId="77777777" w:rsidR="00CF5C40" w:rsidRPr="003C2B3F" w:rsidRDefault="00CF5C40">
            <w:pPr>
              <w:pStyle w:val="Tablebullet"/>
            </w:pPr>
            <w:r w:rsidRPr="00916430">
              <w:t>ditching procedures</w:t>
            </w:r>
          </w:p>
        </w:tc>
        <w:tc>
          <w:tcPr>
            <w:tcW w:w="1621" w:type="dxa"/>
          </w:tcPr>
          <w:p w14:paraId="4837264F" w14:textId="77777777" w:rsidR="00CF5C40" w:rsidRPr="00916430" w:rsidRDefault="00CF5C40">
            <w:pPr>
              <w:pStyle w:val="Tabletext"/>
            </w:pPr>
          </w:p>
        </w:tc>
      </w:tr>
      <w:tr w:rsidR="00CF5C40" w:rsidRPr="00DB6B68" w14:paraId="678809FD" w14:textId="77777777">
        <w:trPr>
          <w:trHeight w:val="25"/>
        </w:trPr>
        <w:tc>
          <w:tcPr>
            <w:tcW w:w="7792" w:type="dxa"/>
          </w:tcPr>
          <w:p w14:paraId="62C7D7F7" w14:textId="77777777" w:rsidR="00CF5C40" w:rsidRPr="00DB6B68" w:rsidRDefault="00CF5C40">
            <w:pPr>
              <w:pStyle w:val="Tablebullet"/>
            </w:pPr>
            <w:r w:rsidRPr="00DB6B68">
              <w:t>HUET (rotorcraft)</w:t>
            </w:r>
          </w:p>
        </w:tc>
        <w:tc>
          <w:tcPr>
            <w:tcW w:w="1621" w:type="dxa"/>
          </w:tcPr>
          <w:p w14:paraId="27B50B87" w14:textId="77777777" w:rsidR="00CF5C40" w:rsidRPr="00DB6B68" w:rsidRDefault="00CF5C40"/>
        </w:tc>
      </w:tr>
      <w:tr w:rsidR="00CF5C40" w:rsidRPr="00916430" w14:paraId="734AD43F" w14:textId="77777777">
        <w:trPr>
          <w:trHeight w:val="25"/>
        </w:trPr>
        <w:tc>
          <w:tcPr>
            <w:tcW w:w="7792" w:type="dxa"/>
          </w:tcPr>
          <w:p w14:paraId="68F427D8" w14:textId="77777777" w:rsidR="00CF5C40" w:rsidRPr="003C2B3F" w:rsidRDefault="00CF5C40">
            <w:pPr>
              <w:pStyle w:val="Tablebullet"/>
            </w:pPr>
            <w:r w:rsidRPr="00916430">
              <w:t>in-water practical life jacket training</w:t>
            </w:r>
          </w:p>
        </w:tc>
        <w:tc>
          <w:tcPr>
            <w:tcW w:w="1621" w:type="dxa"/>
          </w:tcPr>
          <w:p w14:paraId="79A969C0" w14:textId="77777777" w:rsidR="00CF5C40" w:rsidRPr="00916430" w:rsidRDefault="00CF5C40">
            <w:pPr>
              <w:pStyle w:val="Tabletext"/>
            </w:pPr>
          </w:p>
        </w:tc>
      </w:tr>
      <w:tr w:rsidR="00CF5C40" w:rsidRPr="00916430" w14:paraId="4DFE64CC" w14:textId="77777777">
        <w:trPr>
          <w:trHeight w:val="25"/>
        </w:trPr>
        <w:tc>
          <w:tcPr>
            <w:tcW w:w="7792" w:type="dxa"/>
          </w:tcPr>
          <w:p w14:paraId="18BD6B80" w14:textId="77777777" w:rsidR="00CF5C40" w:rsidRPr="003C2B3F" w:rsidRDefault="00CF5C40">
            <w:pPr>
              <w:pStyle w:val="Tablebullet"/>
            </w:pPr>
            <w:r w:rsidRPr="00916430">
              <w:t>in-water practical life raft training</w:t>
            </w:r>
          </w:p>
        </w:tc>
        <w:tc>
          <w:tcPr>
            <w:tcW w:w="1621" w:type="dxa"/>
          </w:tcPr>
          <w:p w14:paraId="35D1D5A8" w14:textId="77777777" w:rsidR="00CF5C40" w:rsidRPr="00916430" w:rsidRDefault="00CF5C40">
            <w:pPr>
              <w:pStyle w:val="Tabletext"/>
            </w:pPr>
          </w:p>
        </w:tc>
      </w:tr>
    </w:tbl>
    <w:p w14:paraId="336DCCFD" w14:textId="77777777" w:rsidR="00CF5C40" w:rsidRDefault="00CF5C40" w:rsidP="00CF5C40"/>
    <w:tbl>
      <w:tblPr>
        <w:tblStyle w:val="SD-MOStable"/>
        <w:tblW w:w="9639" w:type="dxa"/>
        <w:tblLayout w:type="fixed"/>
        <w:tblLook w:val="0620" w:firstRow="1" w:lastRow="0" w:firstColumn="0" w:lastColumn="0" w:noHBand="1" w:noVBand="1"/>
        <w:tblCaption w:val="4B5 Instructor Induction Training – Course IT1"/>
        <w:tblDescription w:val="4B5 Instructor Induction Training – Course IT1"/>
      </w:tblPr>
      <w:tblGrid>
        <w:gridCol w:w="9639"/>
      </w:tblGrid>
      <w:tr w:rsidR="00CF5C40" w14:paraId="26DFA2A5" w14:textId="77777777">
        <w:trPr>
          <w:cnfStyle w:val="100000000000" w:firstRow="1" w:lastRow="0" w:firstColumn="0" w:lastColumn="0" w:oddVBand="0" w:evenVBand="0" w:oddHBand="0" w:evenHBand="0" w:firstRowFirstColumn="0" w:firstRowLastColumn="0" w:lastRowFirstColumn="0" w:lastRowLastColumn="0"/>
        </w:trPr>
        <w:tc>
          <w:tcPr>
            <w:tcW w:w="9639" w:type="dxa"/>
          </w:tcPr>
          <w:p w14:paraId="165DC873" w14:textId="77777777" w:rsidR="00CF5C40" w:rsidRPr="00DB6B68" w:rsidRDefault="00CF5C40">
            <w:r>
              <w:lastRenderedPageBreak/>
              <w:t>Comments</w:t>
            </w:r>
          </w:p>
        </w:tc>
      </w:tr>
      <w:tr w:rsidR="00CF5C40" w14:paraId="065B2B4B" w14:textId="77777777">
        <w:trPr>
          <w:trHeight w:val="2099"/>
        </w:trPr>
        <w:tc>
          <w:tcPr>
            <w:tcW w:w="9639" w:type="dxa"/>
          </w:tcPr>
          <w:p w14:paraId="6C6F56A0" w14:textId="77777777" w:rsidR="00CF5C40" w:rsidRDefault="00CF5C40"/>
        </w:tc>
      </w:tr>
    </w:tbl>
    <w:p w14:paraId="729896C3" w14:textId="77777777" w:rsidR="00CF5C40" w:rsidRPr="00DB6B68" w:rsidRDefault="00CF5C40" w:rsidP="00CF5C40">
      <w:pPr>
        <w:pStyle w:val="normalafterlisttable"/>
        <w:rPr>
          <w:rStyle w:val="bold"/>
        </w:rPr>
      </w:pPr>
      <w:r>
        <w:rPr>
          <w:rStyle w:val="bold"/>
        </w:rPr>
        <w:t>Result</w:t>
      </w:r>
    </w:p>
    <w:p w14:paraId="62DCB1B8" w14:textId="763EA512" w:rsidR="00CF5C40" w:rsidRDefault="005368FD" w:rsidP="00CF5C40">
      <w:sdt>
        <w:sdtPr>
          <w:rPr>
            <w:rFonts w:ascii="Segoe UI Symbol" w:hAnsi="Segoe UI Symbol" w:cs="Segoe UI Symbol"/>
          </w:rPr>
          <w:id w:val="1796178443"/>
          <w14:checkbox>
            <w14:checked w14:val="0"/>
            <w14:checkedState w14:val="2612" w14:font="MS Gothic"/>
            <w14:uncheckedState w14:val="2610" w14:font="MS Gothic"/>
          </w14:checkbox>
        </w:sdtPr>
        <w:sdtEndPr/>
        <w:sdtContent>
          <w:r w:rsidR="009C7F8A">
            <w:rPr>
              <w:rFonts w:ascii="MS Gothic" w:eastAsia="MS Gothic" w:hAnsi="MS Gothic" w:cs="Segoe UI Symbol" w:hint="eastAsia"/>
            </w:rPr>
            <w:t>☐</w:t>
          </w:r>
        </w:sdtContent>
      </w:sdt>
      <w:r w:rsidR="009C7F8A">
        <w:rPr>
          <w:rFonts w:ascii="Segoe UI Symbol" w:hAnsi="Segoe UI Symbol" w:cs="Segoe UI Symbol"/>
        </w:rPr>
        <w:t xml:space="preserve"> </w:t>
      </w:r>
      <w:r w:rsidR="00CF5C40">
        <w:t xml:space="preserve">Competent </w:t>
      </w:r>
    </w:p>
    <w:p w14:paraId="479ADBDA" w14:textId="58D484DB" w:rsidR="00CF5C40" w:rsidRPr="003C2B3F" w:rsidRDefault="005368FD" w:rsidP="00CF5C40">
      <w:sdt>
        <w:sdtPr>
          <w:rPr>
            <w:rFonts w:ascii="Segoe UI Symbol" w:hAnsi="Segoe UI Symbol" w:cs="Segoe UI Symbol"/>
          </w:rPr>
          <w:id w:val="-733540681"/>
          <w14:checkbox>
            <w14:checked w14:val="0"/>
            <w14:checkedState w14:val="2612" w14:font="MS Gothic"/>
            <w14:uncheckedState w14:val="2610" w14:font="MS Gothic"/>
          </w14:checkbox>
        </w:sdtPr>
        <w:sdtEndPr/>
        <w:sdtContent>
          <w:r w:rsidR="009C7F8A">
            <w:rPr>
              <w:rFonts w:ascii="MS Gothic" w:eastAsia="MS Gothic" w:hAnsi="MS Gothic" w:cs="Segoe UI Symbol" w:hint="eastAsia"/>
            </w:rPr>
            <w:t>☐</w:t>
          </w:r>
        </w:sdtContent>
      </w:sdt>
      <w:r w:rsidR="009C7F8A">
        <w:rPr>
          <w:rFonts w:ascii="Segoe UI Symbol" w:hAnsi="Segoe UI Symbol" w:cs="Segoe UI Symbol"/>
        </w:rPr>
        <w:t xml:space="preserve"> </w:t>
      </w:r>
      <w:r w:rsidR="00CF5C40">
        <w:t xml:space="preserve">Not yet competent </w:t>
      </w:r>
    </w:p>
    <w:p w14:paraId="1AF10547" w14:textId="3AD964F6" w:rsidR="00CF5C40" w:rsidRPr="003C2B3F" w:rsidRDefault="00CF5C40" w:rsidP="00CF5C40">
      <w:pPr>
        <w:pStyle w:val="normalafterlisttable"/>
      </w:pPr>
      <w:r>
        <w:t xml:space="preserve">Checker </w:t>
      </w:r>
      <w:r w:rsidRPr="00916430">
        <w:t>signature:</w:t>
      </w:r>
      <w:r>
        <w:tab/>
      </w:r>
      <w:r>
        <w:tab/>
      </w:r>
      <w:r>
        <w:tab/>
      </w:r>
      <w:r>
        <w:tab/>
      </w:r>
      <w:r w:rsidRPr="00916430">
        <w:t>Date:</w:t>
      </w:r>
      <w:r>
        <w:t xml:space="preserve"> </w:t>
      </w:r>
    </w:p>
    <w:p w14:paraId="2B64286C" w14:textId="75C17BF9" w:rsidR="00CF5C40" w:rsidRPr="003C2B3F" w:rsidRDefault="00CF5C40" w:rsidP="00CF5C40">
      <w:pPr>
        <w:pStyle w:val="normalafterlisttable"/>
      </w:pPr>
      <w:r>
        <w:t xml:space="preserve">Crew member </w:t>
      </w:r>
      <w:r w:rsidRPr="00916430">
        <w:t>signature:</w:t>
      </w:r>
      <w:r>
        <w:tab/>
      </w:r>
      <w:r>
        <w:tab/>
      </w:r>
      <w:r>
        <w:tab/>
      </w:r>
      <w:r w:rsidRPr="00916430">
        <w:t>Date:</w:t>
      </w:r>
      <w:r>
        <w:t xml:space="preserve"> </w:t>
      </w:r>
    </w:p>
    <w:p w14:paraId="3C6F707B" w14:textId="77777777" w:rsidR="00CF5C40" w:rsidRPr="00916430" w:rsidRDefault="00CF5C40" w:rsidP="00CF5C40">
      <w:r w:rsidRPr="00916430">
        <w:br w:type="page"/>
      </w:r>
    </w:p>
    <w:p w14:paraId="7365EDF0" w14:textId="77777777" w:rsidR="007A0A55" w:rsidRDefault="007A0A55" w:rsidP="002D4956">
      <w:pPr>
        <w:pStyle w:val="Caption"/>
        <w:rPr>
          <w:rStyle w:val="Strong"/>
          <w:b/>
          <w:bCs w:val="0"/>
        </w:rPr>
      </w:pPr>
      <w:bookmarkStart w:id="168" w:name="_Toc131591620"/>
      <w:r w:rsidRPr="002D4956">
        <w:rPr>
          <w:rStyle w:val="Strong"/>
          <w:b/>
          <w:bCs w:val="0"/>
        </w:rPr>
        <w:lastRenderedPageBreak/>
        <w:t>Form TC03 – Conversion training course record</w:t>
      </w:r>
      <w:bookmarkEnd w:id="168"/>
    </w:p>
    <w:p w14:paraId="4B9F43C5" w14:textId="77777777" w:rsidR="004524AE" w:rsidRPr="00DB6B68" w:rsidRDefault="004524AE" w:rsidP="004524AE">
      <w:pPr>
        <w:pStyle w:val="normalafterlisttable"/>
        <w:rPr>
          <w:rStyle w:val="bold"/>
        </w:rPr>
      </w:pPr>
      <w:r w:rsidRPr="00DB6B68">
        <w:rPr>
          <w:rStyle w:val="bold"/>
        </w:rPr>
        <w:t>Details</w:t>
      </w:r>
    </w:p>
    <w:p w14:paraId="37F7C0BF" w14:textId="77777777" w:rsidR="004524AE" w:rsidRPr="003C2B3F" w:rsidRDefault="004524AE" w:rsidP="004524AE">
      <w:r w:rsidRPr="00916430">
        <w:t>Flight crew name:</w:t>
      </w:r>
      <w:r>
        <w:tab/>
      </w:r>
      <w:r>
        <w:tab/>
      </w:r>
      <w:r>
        <w:tab/>
      </w:r>
      <w:r>
        <w:tab/>
      </w:r>
      <w:r w:rsidRPr="00916430">
        <w:t>ARN:</w:t>
      </w:r>
    </w:p>
    <w:p w14:paraId="36AA339B" w14:textId="53AA047D" w:rsidR="004524AE" w:rsidRPr="003C2B3F" w:rsidRDefault="004524AE" w:rsidP="004524AE">
      <w:r w:rsidRPr="00916430">
        <w:t>Trainer name:</w:t>
      </w:r>
      <w:r>
        <w:tab/>
      </w:r>
      <w:r>
        <w:tab/>
      </w:r>
      <w:r>
        <w:tab/>
      </w:r>
      <w:r>
        <w:tab/>
      </w:r>
      <w:r>
        <w:tab/>
      </w:r>
      <w:r w:rsidRPr="00916430">
        <w:t>Date of training:</w:t>
      </w:r>
      <w:r>
        <w:t xml:space="preserve"> </w:t>
      </w:r>
    </w:p>
    <w:p w14:paraId="3A8AA171" w14:textId="77777777" w:rsidR="004524AE" w:rsidRPr="003C2B3F" w:rsidRDefault="004524AE" w:rsidP="004524AE">
      <w:r w:rsidRPr="00916430">
        <w:t>Aircraft type:</w:t>
      </w:r>
    </w:p>
    <w:tbl>
      <w:tblPr>
        <w:tblStyle w:val="SD-MOStable"/>
        <w:tblW w:w="9555" w:type="dxa"/>
        <w:tblLayout w:type="fixed"/>
        <w:tblLook w:val="0620" w:firstRow="1" w:lastRow="0" w:firstColumn="0" w:lastColumn="0" w:noHBand="1" w:noVBand="1"/>
        <w:tblCaption w:val="4B5 Instructor Induction Training – Course IT1"/>
        <w:tblDescription w:val="4B5 Instructor Induction Training – Course IT1"/>
      </w:tblPr>
      <w:tblGrid>
        <w:gridCol w:w="8075"/>
        <w:gridCol w:w="1480"/>
      </w:tblGrid>
      <w:tr w:rsidR="004524AE" w:rsidRPr="00916430" w14:paraId="6472CD96" w14:textId="77777777">
        <w:trPr>
          <w:cnfStyle w:val="100000000000" w:firstRow="1" w:lastRow="0" w:firstColumn="0" w:lastColumn="0" w:oddVBand="0" w:evenVBand="0" w:oddHBand="0" w:evenHBand="0" w:firstRowFirstColumn="0" w:firstRowLastColumn="0" w:lastRowFirstColumn="0" w:lastRowLastColumn="0"/>
          <w:trHeight w:val="25"/>
        </w:trPr>
        <w:tc>
          <w:tcPr>
            <w:tcW w:w="8075" w:type="dxa"/>
          </w:tcPr>
          <w:p w14:paraId="7360479C" w14:textId="77777777" w:rsidR="004524AE" w:rsidRPr="003C2B3F" w:rsidRDefault="004524AE">
            <w:r w:rsidRPr="003C2B3F">
              <w:t>Topics</w:t>
            </w:r>
          </w:p>
        </w:tc>
        <w:tc>
          <w:tcPr>
            <w:tcW w:w="1480" w:type="dxa"/>
          </w:tcPr>
          <w:p w14:paraId="4FA82A86" w14:textId="77777777" w:rsidR="004524AE" w:rsidRPr="003C2B3F" w:rsidRDefault="004524AE">
            <w:r w:rsidRPr="003C2B3F">
              <w:t>Complete</w:t>
            </w:r>
          </w:p>
          <w:p w14:paraId="01744474" w14:textId="77777777" w:rsidR="004524AE" w:rsidRPr="003C2B3F" w:rsidRDefault="004524AE">
            <w:r>
              <w:t>Y</w:t>
            </w:r>
            <w:r w:rsidRPr="003C2B3F">
              <w:t xml:space="preserve">es / </w:t>
            </w:r>
            <w:r>
              <w:t>N</w:t>
            </w:r>
            <w:r w:rsidRPr="003C2B3F">
              <w:t>o / NA</w:t>
            </w:r>
          </w:p>
        </w:tc>
      </w:tr>
      <w:tr w:rsidR="004524AE" w:rsidRPr="00916430" w14:paraId="3FAD02A5" w14:textId="77777777">
        <w:trPr>
          <w:trHeight w:val="98"/>
        </w:trPr>
        <w:tc>
          <w:tcPr>
            <w:tcW w:w="8075" w:type="dxa"/>
          </w:tcPr>
          <w:p w14:paraId="2345DD38" w14:textId="77777777" w:rsidR="004524AE" w:rsidRPr="003C2B3F" w:rsidRDefault="004524AE">
            <w:r w:rsidRPr="00916430">
              <w:t>Duties and responsibilities for the flight crew member’s position</w:t>
            </w:r>
          </w:p>
        </w:tc>
        <w:tc>
          <w:tcPr>
            <w:tcW w:w="1480" w:type="dxa"/>
          </w:tcPr>
          <w:p w14:paraId="4A447799" w14:textId="77777777" w:rsidR="004524AE" w:rsidRPr="00916430" w:rsidRDefault="004524AE"/>
        </w:tc>
      </w:tr>
      <w:tr w:rsidR="004524AE" w:rsidRPr="00916430" w14:paraId="575B9851" w14:textId="77777777">
        <w:trPr>
          <w:trHeight w:val="98"/>
        </w:trPr>
        <w:tc>
          <w:tcPr>
            <w:tcW w:w="8075" w:type="dxa"/>
          </w:tcPr>
          <w:p w14:paraId="6B4B5A84" w14:textId="77777777" w:rsidR="004524AE" w:rsidRPr="003C2B3F" w:rsidRDefault="004524AE">
            <w:r w:rsidRPr="00916430">
              <w:t xml:space="preserve">Duties and </w:t>
            </w:r>
            <w:r w:rsidRPr="003C2B3F">
              <w:t>responsibilities for the pilot in command</w:t>
            </w:r>
          </w:p>
        </w:tc>
        <w:tc>
          <w:tcPr>
            <w:tcW w:w="1480" w:type="dxa"/>
          </w:tcPr>
          <w:p w14:paraId="44DC6D58" w14:textId="77777777" w:rsidR="004524AE" w:rsidRPr="00916430" w:rsidRDefault="004524AE"/>
        </w:tc>
      </w:tr>
      <w:tr w:rsidR="004524AE" w:rsidRPr="00916430" w14:paraId="390A4555" w14:textId="77777777">
        <w:trPr>
          <w:trHeight w:val="25"/>
        </w:trPr>
        <w:tc>
          <w:tcPr>
            <w:tcW w:w="8075" w:type="dxa"/>
          </w:tcPr>
          <w:p w14:paraId="6FEF42F9" w14:textId="77777777" w:rsidR="004524AE" w:rsidRPr="003C2B3F" w:rsidRDefault="004524AE">
            <w:r w:rsidRPr="00916430">
              <w:t xml:space="preserve">Standard operating procedures </w:t>
            </w:r>
          </w:p>
        </w:tc>
        <w:tc>
          <w:tcPr>
            <w:tcW w:w="1480" w:type="dxa"/>
          </w:tcPr>
          <w:p w14:paraId="48E94BB5" w14:textId="77777777" w:rsidR="004524AE" w:rsidRPr="00916430" w:rsidRDefault="004524AE"/>
        </w:tc>
      </w:tr>
      <w:tr w:rsidR="004524AE" w:rsidRPr="00916430" w14:paraId="658C590A" w14:textId="77777777">
        <w:trPr>
          <w:trHeight w:val="25"/>
        </w:trPr>
        <w:tc>
          <w:tcPr>
            <w:tcW w:w="8075" w:type="dxa"/>
          </w:tcPr>
          <w:p w14:paraId="5A129AE7" w14:textId="77777777" w:rsidR="004524AE" w:rsidRPr="003C2B3F" w:rsidRDefault="004524AE">
            <w:r w:rsidRPr="00916430">
              <w:t xml:space="preserve">Normal, non-normal and emergency procedures </w:t>
            </w:r>
          </w:p>
        </w:tc>
        <w:tc>
          <w:tcPr>
            <w:tcW w:w="1480" w:type="dxa"/>
          </w:tcPr>
          <w:p w14:paraId="16CD85A2" w14:textId="77777777" w:rsidR="004524AE" w:rsidRPr="00916430" w:rsidRDefault="004524AE"/>
        </w:tc>
      </w:tr>
      <w:tr w:rsidR="004524AE" w:rsidRPr="00916430" w14:paraId="4E8DA959" w14:textId="77777777">
        <w:trPr>
          <w:trHeight w:val="286"/>
        </w:trPr>
        <w:tc>
          <w:tcPr>
            <w:tcW w:w="8075" w:type="dxa"/>
          </w:tcPr>
          <w:p w14:paraId="5440AF85" w14:textId="77777777" w:rsidR="004524AE" w:rsidRPr="003C2B3F" w:rsidRDefault="004524AE">
            <w:r w:rsidRPr="00916430">
              <w:t>Any flight procedures or manoeuvres, for which the operator holds an approval under Regulation 91.045, or 135.020, of CASR</w:t>
            </w:r>
          </w:p>
        </w:tc>
        <w:tc>
          <w:tcPr>
            <w:tcW w:w="1480" w:type="dxa"/>
          </w:tcPr>
          <w:p w14:paraId="509A67D1" w14:textId="77777777" w:rsidR="004524AE" w:rsidRPr="00916430" w:rsidRDefault="004524AE"/>
        </w:tc>
      </w:tr>
      <w:tr w:rsidR="004524AE" w:rsidRPr="00916430" w14:paraId="2233FFB7" w14:textId="77777777">
        <w:trPr>
          <w:trHeight w:val="210"/>
        </w:trPr>
        <w:tc>
          <w:tcPr>
            <w:tcW w:w="8075" w:type="dxa"/>
          </w:tcPr>
          <w:p w14:paraId="2BA68ECE" w14:textId="77777777" w:rsidR="004524AE" w:rsidRPr="003C2B3F" w:rsidRDefault="004524AE">
            <w:r w:rsidRPr="00916430">
              <w:t>Procedures for any other operations conducted by the operator in an aircraft of that type or class that the flight crew member has not previously experienced</w:t>
            </w:r>
          </w:p>
        </w:tc>
        <w:tc>
          <w:tcPr>
            <w:tcW w:w="1480" w:type="dxa"/>
          </w:tcPr>
          <w:p w14:paraId="2FC135A6" w14:textId="77777777" w:rsidR="004524AE" w:rsidRPr="00916430" w:rsidRDefault="004524AE"/>
        </w:tc>
      </w:tr>
      <w:tr w:rsidR="004524AE" w:rsidRPr="00916430" w14:paraId="221427B2" w14:textId="77777777">
        <w:trPr>
          <w:trHeight w:val="25"/>
        </w:trPr>
        <w:tc>
          <w:tcPr>
            <w:tcW w:w="8075" w:type="dxa"/>
          </w:tcPr>
          <w:p w14:paraId="3FE5E43A" w14:textId="77777777" w:rsidR="004524AE" w:rsidRPr="003C2B3F" w:rsidRDefault="004524AE">
            <w:r w:rsidRPr="00916430">
              <w:t>Night operations</w:t>
            </w:r>
          </w:p>
        </w:tc>
        <w:tc>
          <w:tcPr>
            <w:tcW w:w="1480" w:type="dxa"/>
          </w:tcPr>
          <w:p w14:paraId="71714941" w14:textId="77777777" w:rsidR="004524AE" w:rsidRPr="00916430" w:rsidRDefault="004524AE"/>
        </w:tc>
      </w:tr>
      <w:tr w:rsidR="004524AE" w:rsidRPr="00916430" w14:paraId="7765D22B" w14:textId="77777777">
        <w:trPr>
          <w:trHeight w:val="25"/>
        </w:trPr>
        <w:tc>
          <w:tcPr>
            <w:tcW w:w="8075" w:type="dxa"/>
          </w:tcPr>
          <w:p w14:paraId="7A438C7C" w14:textId="77777777" w:rsidR="004524AE" w:rsidRPr="003C2B3F" w:rsidRDefault="004524AE">
            <w:r w:rsidRPr="00916430">
              <w:t xml:space="preserve">VFR: Procedures to avoid inadvertent entry into IMC and escape from IMC </w:t>
            </w:r>
            <w:r w:rsidRPr="003C2B3F">
              <w:t>procedures</w:t>
            </w:r>
          </w:p>
        </w:tc>
        <w:tc>
          <w:tcPr>
            <w:tcW w:w="1480" w:type="dxa"/>
          </w:tcPr>
          <w:p w14:paraId="0C71736D" w14:textId="77777777" w:rsidR="004524AE" w:rsidRPr="00916430" w:rsidRDefault="004524AE"/>
        </w:tc>
      </w:tr>
      <w:tr w:rsidR="004524AE" w:rsidRPr="00916430" w14:paraId="75C0A963" w14:textId="77777777">
        <w:trPr>
          <w:trHeight w:val="25"/>
        </w:trPr>
        <w:tc>
          <w:tcPr>
            <w:tcW w:w="8075" w:type="dxa"/>
            <w:tcBorders>
              <w:bottom w:val="single" w:sz="4" w:space="0" w:color="0080A2"/>
            </w:tcBorders>
          </w:tcPr>
          <w:p w14:paraId="183CB6F5" w14:textId="77777777" w:rsidR="004524AE" w:rsidRPr="003C2B3F" w:rsidRDefault="004524AE">
            <w:r w:rsidRPr="00916430">
              <w:t>IFR: Procedures in the event of a TAWS alert (if equipped)</w:t>
            </w:r>
          </w:p>
        </w:tc>
        <w:tc>
          <w:tcPr>
            <w:tcW w:w="1480" w:type="dxa"/>
          </w:tcPr>
          <w:p w14:paraId="6C4387E1" w14:textId="77777777" w:rsidR="004524AE" w:rsidRPr="00916430" w:rsidRDefault="004524AE"/>
        </w:tc>
      </w:tr>
      <w:tr w:rsidR="004524AE" w:rsidRPr="00916430" w14:paraId="2BC930E4" w14:textId="77777777">
        <w:trPr>
          <w:trHeight w:val="25"/>
        </w:trPr>
        <w:tc>
          <w:tcPr>
            <w:tcW w:w="8075" w:type="dxa"/>
            <w:tcBorders>
              <w:right w:val="nil"/>
            </w:tcBorders>
          </w:tcPr>
          <w:p w14:paraId="7B2F3578" w14:textId="77777777" w:rsidR="004524AE" w:rsidRPr="00F86B35" w:rsidRDefault="004524AE">
            <w:pPr>
              <w:rPr>
                <w:rStyle w:val="bold"/>
              </w:rPr>
            </w:pPr>
            <w:r w:rsidRPr="00F86B35">
              <w:rPr>
                <w:rStyle w:val="bold"/>
              </w:rPr>
              <w:t>Aerial work operations</w:t>
            </w:r>
          </w:p>
        </w:tc>
        <w:tc>
          <w:tcPr>
            <w:tcW w:w="1480" w:type="dxa"/>
            <w:tcBorders>
              <w:left w:val="nil"/>
            </w:tcBorders>
          </w:tcPr>
          <w:p w14:paraId="5D233C32" w14:textId="77777777" w:rsidR="004524AE" w:rsidRPr="003C2B3F" w:rsidRDefault="004524AE"/>
        </w:tc>
      </w:tr>
      <w:tr w:rsidR="004524AE" w:rsidRPr="00916430" w14:paraId="45549A7F" w14:textId="77777777">
        <w:trPr>
          <w:trHeight w:val="25"/>
        </w:trPr>
        <w:tc>
          <w:tcPr>
            <w:tcW w:w="8075" w:type="dxa"/>
          </w:tcPr>
          <w:p w14:paraId="606575CA" w14:textId="77777777" w:rsidR="004524AE" w:rsidRPr="003C2B3F" w:rsidRDefault="004524AE">
            <w:r w:rsidRPr="00916430">
              <w:t xml:space="preserve">Training specific to the kind of aerial work operation </w:t>
            </w:r>
            <w:proofErr w:type="gramStart"/>
            <w:r w:rsidRPr="00916430">
              <w:t>being conducted</w:t>
            </w:r>
            <w:proofErr w:type="gramEnd"/>
            <w:r w:rsidRPr="00916430">
              <w:t xml:space="preserve"> during the flight</w:t>
            </w:r>
          </w:p>
        </w:tc>
        <w:tc>
          <w:tcPr>
            <w:tcW w:w="1480" w:type="dxa"/>
          </w:tcPr>
          <w:p w14:paraId="2F64B3DB" w14:textId="77777777" w:rsidR="004524AE" w:rsidRPr="00916430" w:rsidRDefault="004524AE"/>
        </w:tc>
      </w:tr>
      <w:tr w:rsidR="004524AE" w:rsidRPr="00916430" w14:paraId="122E76EA" w14:textId="77777777">
        <w:trPr>
          <w:trHeight w:val="180"/>
        </w:trPr>
        <w:tc>
          <w:tcPr>
            <w:tcW w:w="8075" w:type="dxa"/>
          </w:tcPr>
          <w:p w14:paraId="59B7CDFB" w14:textId="77777777" w:rsidR="004524AE" w:rsidRPr="003C2B3F" w:rsidRDefault="004524AE">
            <w:r w:rsidRPr="00916430">
              <w:t xml:space="preserve">Training in the conduct of an aerial work passenger </w:t>
            </w:r>
            <w:r w:rsidRPr="003C2B3F">
              <w:t xml:space="preserve">briefing and safety demonstration for the kind of aircraft </w:t>
            </w:r>
            <w:proofErr w:type="gramStart"/>
            <w:r w:rsidRPr="003C2B3F">
              <w:t>being used</w:t>
            </w:r>
            <w:proofErr w:type="gramEnd"/>
            <w:r w:rsidRPr="003C2B3F">
              <w:t xml:space="preserve"> for the flight.</w:t>
            </w:r>
          </w:p>
        </w:tc>
        <w:tc>
          <w:tcPr>
            <w:tcW w:w="1480" w:type="dxa"/>
          </w:tcPr>
          <w:p w14:paraId="7B65F9D6" w14:textId="77777777" w:rsidR="004524AE" w:rsidRPr="00916430" w:rsidRDefault="004524AE"/>
        </w:tc>
      </w:tr>
    </w:tbl>
    <w:p w14:paraId="1B949F57" w14:textId="77777777" w:rsidR="004524AE" w:rsidRDefault="004524AE" w:rsidP="004524AE"/>
    <w:tbl>
      <w:tblPr>
        <w:tblStyle w:val="SD-MOStable"/>
        <w:tblW w:w="9639" w:type="dxa"/>
        <w:tblLayout w:type="fixed"/>
        <w:tblLook w:val="0620" w:firstRow="1" w:lastRow="0" w:firstColumn="0" w:lastColumn="0" w:noHBand="1" w:noVBand="1"/>
      </w:tblPr>
      <w:tblGrid>
        <w:gridCol w:w="9639"/>
      </w:tblGrid>
      <w:tr w:rsidR="004524AE" w:rsidRPr="00DB6B68" w14:paraId="48744CD3" w14:textId="77777777">
        <w:trPr>
          <w:cnfStyle w:val="100000000000" w:firstRow="1" w:lastRow="0" w:firstColumn="0" w:lastColumn="0" w:oddVBand="0" w:evenVBand="0" w:oddHBand="0" w:evenHBand="0" w:firstRowFirstColumn="0" w:firstRowLastColumn="0" w:lastRowFirstColumn="0" w:lastRowLastColumn="0"/>
        </w:trPr>
        <w:tc>
          <w:tcPr>
            <w:tcW w:w="9639" w:type="dxa"/>
          </w:tcPr>
          <w:p w14:paraId="2FB18627" w14:textId="77777777" w:rsidR="004524AE" w:rsidRPr="00DB6B68" w:rsidRDefault="004524AE">
            <w:r>
              <w:t>Comments</w:t>
            </w:r>
          </w:p>
        </w:tc>
      </w:tr>
      <w:tr w:rsidR="004524AE" w14:paraId="09298470" w14:textId="77777777">
        <w:trPr>
          <w:trHeight w:val="2099"/>
        </w:trPr>
        <w:tc>
          <w:tcPr>
            <w:tcW w:w="9639" w:type="dxa"/>
          </w:tcPr>
          <w:p w14:paraId="30B41F82" w14:textId="77777777" w:rsidR="004524AE" w:rsidRDefault="004524AE"/>
        </w:tc>
      </w:tr>
    </w:tbl>
    <w:p w14:paraId="18CA77BC" w14:textId="698A6097" w:rsidR="004524AE" w:rsidRPr="003C2B3F" w:rsidRDefault="004524AE" w:rsidP="004524AE">
      <w:r w:rsidRPr="003C2B3F">
        <w:t>Completed</w:t>
      </w:r>
      <w:r>
        <w:t>:</w:t>
      </w:r>
      <w:r w:rsidR="009C7F8A">
        <w:t xml:space="preserve"> </w:t>
      </w:r>
      <w:sdt>
        <w:sdtPr>
          <w:id w:val="-1616285172"/>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rPr>
          <w:rFonts w:ascii="Segoe UI Symbol" w:hAnsi="Segoe UI Symbol" w:cs="Segoe UI Symbol"/>
        </w:rPr>
        <w:t xml:space="preserve"> </w:t>
      </w:r>
      <w:r w:rsidRPr="00916430">
        <w:t>Yes</w:t>
      </w:r>
      <w:r>
        <w:tab/>
      </w:r>
      <w:sdt>
        <w:sdtPr>
          <w:id w:val="1726718878"/>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rPr>
          <w:rFonts w:ascii="Segoe UI Symbol" w:hAnsi="Segoe UI Symbol" w:cs="Segoe UI Symbol"/>
        </w:rPr>
        <w:t xml:space="preserve"> </w:t>
      </w:r>
      <w:r w:rsidRPr="003C2B3F">
        <w:t xml:space="preserve">No </w:t>
      </w:r>
    </w:p>
    <w:p w14:paraId="2A601FDF" w14:textId="2B45FC2E" w:rsidR="004524AE" w:rsidRPr="003C2B3F" w:rsidRDefault="004524AE" w:rsidP="004524AE">
      <w:pPr>
        <w:pStyle w:val="normalafterlisttable"/>
      </w:pPr>
      <w:r>
        <w:t xml:space="preserve">Flight crew </w:t>
      </w:r>
      <w:r w:rsidRPr="00916430">
        <w:t>signature:</w:t>
      </w:r>
      <w:r>
        <w:tab/>
      </w:r>
      <w:r>
        <w:tab/>
      </w:r>
      <w:r>
        <w:tab/>
      </w:r>
      <w:r w:rsidR="009C7F8A">
        <w:tab/>
      </w:r>
      <w:r w:rsidRPr="00916430">
        <w:t>Date:</w:t>
      </w:r>
      <w:r>
        <w:t xml:space="preserve"> </w:t>
      </w:r>
    </w:p>
    <w:p w14:paraId="35FD5E36" w14:textId="246391C8" w:rsidR="007A0A55" w:rsidRDefault="004524AE" w:rsidP="004524AE">
      <w:pPr>
        <w:pStyle w:val="normalafterlisttable"/>
        <w:tabs>
          <w:tab w:val="left" w:pos="720"/>
          <w:tab w:val="left" w:pos="1440"/>
          <w:tab w:val="left" w:pos="2160"/>
          <w:tab w:val="left" w:pos="2880"/>
          <w:tab w:val="left" w:pos="3600"/>
          <w:tab w:val="left" w:pos="4320"/>
          <w:tab w:val="left" w:pos="5040"/>
          <w:tab w:val="left" w:pos="5760"/>
          <w:tab w:val="left" w:pos="6480"/>
          <w:tab w:val="left" w:pos="7825"/>
        </w:tabs>
      </w:pPr>
      <w:r w:rsidRPr="00916430">
        <w:t>Trainer signature:</w:t>
      </w:r>
      <w:r>
        <w:tab/>
      </w:r>
      <w:r>
        <w:tab/>
      </w:r>
      <w:r>
        <w:tab/>
      </w:r>
      <w:r w:rsidR="009C7F8A">
        <w:tab/>
      </w:r>
      <w:r w:rsidRPr="00916430">
        <w:t>Date:</w:t>
      </w:r>
      <w:r>
        <w:t xml:space="preserve"> </w:t>
      </w:r>
      <w:r w:rsidR="007A0A55">
        <w:br w:type="page"/>
      </w:r>
    </w:p>
    <w:p w14:paraId="54141941" w14:textId="1C183FC6" w:rsidR="007A0A55" w:rsidRDefault="007A0A55" w:rsidP="002D4956">
      <w:pPr>
        <w:pStyle w:val="Caption"/>
        <w:rPr>
          <w:rStyle w:val="Strong"/>
          <w:b/>
          <w:bCs w:val="0"/>
        </w:rPr>
      </w:pPr>
      <w:bookmarkStart w:id="169" w:name="_Toc131591621"/>
      <w:r w:rsidRPr="002D4956">
        <w:rPr>
          <w:rStyle w:val="Strong"/>
          <w:b/>
          <w:bCs w:val="0"/>
        </w:rPr>
        <w:lastRenderedPageBreak/>
        <w:t>Form TC04A – Flight crew member line training record</w:t>
      </w:r>
    </w:p>
    <w:p w14:paraId="2219B213" w14:textId="77777777" w:rsidR="007A0A55" w:rsidRDefault="007A0A55" w:rsidP="007A0A55">
      <w:pPr>
        <w:rPr>
          <w:rStyle w:val="Strong"/>
        </w:rPr>
      </w:pPr>
      <w:r w:rsidRPr="007A0A55">
        <w:rPr>
          <w:rStyle w:val="Strong"/>
        </w:rPr>
        <w:t xml:space="preserve">* </w:t>
      </w:r>
      <w:proofErr w:type="gramStart"/>
      <w:r w:rsidRPr="007A0A55">
        <w:rPr>
          <w:rStyle w:val="Strong"/>
        </w:rPr>
        <w:t>relevant</w:t>
      </w:r>
      <w:proofErr w:type="gramEnd"/>
      <w:r w:rsidRPr="007A0A55">
        <w:rPr>
          <w:rStyle w:val="Strong"/>
        </w:rPr>
        <w:t xml:space="preserve"> for Part 133 and 135 only</w:t>
      </w:r>
      <w:bookmarkEnd w:id="169"/>
    </w:p>
    <w:p w14:paraId="40C7567A" w14:textId="77777777" w:rsidR="00DC4260" w:rsidRPr="00DB6B68" w:rsidRDefault="00DC4260" w:rsidP="00DC4260">
      <w:pPr>
        <w:pStyle w:val="normalafterlisttable"/>
        <w:rPr>
          <w:rStyle w:val="bold"/>
        </w:rPr>
      </w:pPr>
      <w:r w:rsidRPr="00DB6B68">
        <w:rPr>
          <w:rStyle w:val="bold"/>
        </w:rPr>
        <w:t>Details</w:t>
      </w:r>
    </w:p>
    <w:p w14:paraId="3A4D6BC6" w14:textId="77777777" w:rsidR="00DC4260" w:rsidRPr="003C2B3F" w:rsidRDefault="00DC4260" w:rsidP="00DC4260">
      <w:r w:rsidRPr="00916430">
        <w:t>Flight crew name:</w:t>
      </w:r>
      <w:r>
        <w:tab/>
      </w:r>
      <w:r>
        <w:tab/>
      </w:r>
      <w:r>
        <w:tab/>
      </w:r>
      <w:r>
        <w:tab/>
      </w:r>
      <w:r w:rsidRPr="00916430">
        <w:t>ARN:</w:t>
      </w:r>
    </w:p>
    <w:p w14:paraId="472C6285" w14:textId="3E72945A" w:rsidR="00DC4260" w:rsidRPr="003C2B3F" w:rsidRDefault="00DC4260" w:rsidP="00DC4260">
      <w:r w:rsidRPr="00916430">
        <w:t>Trainer name:</w:t>
      </w:r>
      <w:r>
        <w:tab/>
      </w:r>
      <w:r>
        <w:tab/>
      </w:r>
      <w:r>
        <w:tab/>
      </w:r>
      <w:r>
        <w:tab/>
      </w:r>
      <w:r>
        <w:tab/>
      </w:r>
      <w:r w:rsidRPr="00916430">
        <w:t>Date of training:</w:t>
      </w:r>
      <w:r>
        <w:t xml:space="preserve"> </w:t>
      </w:r>
    </w:p>
    <w:p w14:paraId="0CCC6F1F" w14:textId="77777777" w:rsidR="00DC4260" w:rsidRPr="003C2B3F" w:rsidRDefault="00DC4260" w:rsidP="00DC4260">
      <w:r w:rsidRPr="00916430">
        <w:t>Aircraft type:</w:t>
      </w:r>
      <w:r>
        <w:tab/>
      </w:r>
      <w:r>
        <w:tab/>
      </w:r>
      <w:r>
        <w:tab/>
      </w:r>
      <w:r>
        <w:tab/>
      </w:r>
      <w:r>
        <w:tab/>
        <w:t>Route:</w:t>
      </w:r>
    </w:p>
    <w:tbl>
      <w:tblPr>
        <w:tblStyle w:val="SD-MOStable"/>
        <w:tblW w:w="9555" w:type="dxa"/>
        <w:tblLayout w:type="fixed"/>
        <w:tblLook w:val="0620" w:firstRow="1" w:lastRow="0" w:firstColumn="0" w:lastColumn="0" w:noHBand="1" w:noVBand="1"/>
        <w:tblCaption w:val="4B5 Instructor Induction Training – Course IT1"/>
        <w:tblDescription w:val="4B5 Instructor Induction Training – Course IT1"/>
      </w:tblPr>
      <w:tblGrid>
        <w:gridCol w:w="2661"/>
        <w:gridCol w:w="5075"/>
        <w:gridCol w:w="1819"/>
      </w:tblGrid>
      <w:tr w:rsidR="00DC4260" w:rsidRPr="00916430" w14:paraId="62601430" w14:textId="77777777">
        <w:trPr>
          <w:cnfStyle w:val="100000000000" w:firstRow="1" w:lastRow="0" w:firstColumn="0" w:lastColumn="0" w:oddVBand="0" w:evenVBand="0" w:oddHBand="0" w:evenHBand="0" w:firstRowFirstColumn="0" w:firstRowLastColumn="0" w:lastRowFirstColumn="0" w:lastRowLastColumn="0"/>
          <w:trHeight w:val="160"/>
        </w:trPr>
        <w:tc>
          <w:tcPr>
            <w:tcW w:w="2661" w:type="dxa"/>
          </w:tcPr>
          <w:p w14:paraId="19CFB3D5" w14:textId="77777777" w:rsidR="00DC4260" w:rsidRPr="003C2B3F" w:rsidRDefault="00DC4260">
            <w:r w:rsidRPr="003C2B3F">
              <w:t>Check items</w:t>
            </w:r>
          </w:p>
        </w:tc>
        <w:tc>
          <w:tcPr>
            <w:tcW w:w="5075" w:type="dxa"/>
          </w:tcPr>
          <w:p w14:paraId="5032B55D" w14:textId="77777777" w:rsidR="00DC4260" w:rsidRPr="003C2B3F" w:rsidDel="006A706E" w:rsidRDefault="00DC4260">
            <w:r w:rsidRPr="003C2B3F">
              <w:t>Comment</w:t>
            </w:r>
          </w:p>
        </w:tc>
        <w:tc>
          <w:tcPr>
            <w:tcW w:w="1819" w:type="dxa"/>
          </w:tcPr>
          <w:p w14:paraId="44649976" w14:textId="77777777" w:rsidR="00DC4260" w:rsidRPr="003C2B3F" w:rsidRDefault="00DC4260">
            <w:r w:rsidRPr="003C2B3F">
              <w:t>Complete</w:t>
            </w:r>
            <w:r w:rsidRPr="003C2B3F">
              <w:br/>
            </w:r>
            <w:r>
              <w:t>Y</w:t>
            </w:r>
            <w:r w:rsidRPr="003C2B3F">
              <w:t xml:space="preserve">es / </w:t>
            </w:r>
            <w:r>
              <w:t>N</w:t>
            </w:r>
            <w:r w:rsidRPr="003C2B3F">
              <w:t>o / NA</w:t>
            </w:r>
          </w:p>
        </w:tc>
      </w:tr>
      <w:tr w:rsidR="00DC4260" w:rsidRPr="00916430" w14:paraId="5C158A9A" w14:textId="77777777">
        <w:trPr>
          <w:trHeight w:val="38"/>
        </w:trPr>
        <w:tc>
          <w:tcPr>
            <w:tcW w:w="2661" w:type="dxa"/>
          </w:tcPr>
          <w:p w14:paraId="1AF36ADA" w14:textId="77777777" w:rsidR="00DC4260" w:rsidRPr="003C2B3F" w:rsidRDefault="00DC4260">
            <w:r w:rsidRPr="00916430">
              <w:t xml:space="preserve">Pilot </w:t>
            </w:r>
            <w:r w:rsidRPr="003C2B3F">
              <w:t>documentation</w:t>
            </w:r>
          </w:p>
        </w:tc>
        <w:tc>
          <w:tcPr>
            <w:tcW w:w="5075" w:type="dxa"/>
          </w:tcPr>
          <w:p w14:paraId="0756F8E0" w14:textId="77777777" w:rsidR="00DC4260" w:rsidRPr="00916430" w:rsidRDefault="00DC4260"/>
        </w:tc>
        <w:tc>
          <w:tcPr>
            <w:tcW w:w="1819" w:type="dxa"/>
          </w:tcPr>
          <w:p w14:paraId="2E966E63" w14:textId="77777777" w:rsidR="00DC4260" w:rsidRPr="00916430" w:rsidRDefault="00DC4260"/>
        </w:tc>
      </w:tr>
      <w:tr w:rsidR="00DC4260" w:rsidRPr="00916430" w14:paraId="0E652B03" w14:textId="77777777">
        <w:trPr>
          <w:trHeight w:val="25"/>
        </w:trPr>
        <w:tc>
          <w:tcPr>
            <w:tcW w:w="2661" w:type="dxa"/>
          </w:tcPr>
          <w:p w14:paraId="41733074" w14:textId="77777777" w:rsidR="00DC4260" w:rsidRPr="003C2B3F" w:rsidRDefault="00DC4260">
            <w:r w:rsidRPr="00916430">
              <w:t>Pre-flight planning</w:t>
            </w:r>
          </w:p>
        </w:tc>
        <w:tc>
          <w:tcPr>
            <w:tcW w:w="5075" w:type="dxa"/>
          </w:tcPr>
          <w:p w14:paraId="7B16AB4D" w14:textId="77777777" w:rsidR="00DC4260" w:rsidRPr="00916430" w:rsidRDefault="00DC4260"/>
        </w:tc>
        <w:tc>
          <w:tcPr>
            <w:tcW w:w="1819" w:type="dxa"/>
          </w:tcPr>
          <w:p w14:paraId="2FB6AF05" w14:textId="77777777" w:rsidR="00DC4260" w:rsidRPr="00916430" w:rsidRDefault="00DC4260"/>
        </w:tc>
      </w:tr>
      <w:tr w:rsidR="00DC4260" w:rsidRPr="00916430" w14:paraId="2D12D9E3" w14:textId="77777777">
        <w:trPr>
          <w:trHeight w:val="205"/>
        </w:trPr>
        <w:tc>
          <w:tcPr>
            <w:tcW w:w="2661" w:type="dxa"/>
          </w:tcPr>
          <w:p w14:paraId="5A2FBD8C" w14:textId="77777777" w:rsidR="00DC4260" w:rsidRPr="003C2B3F" w:rsidRDefault="00DC4260">
            <w:r w:rsidRPr="00916430">
              <w:t>Loading, weight and balance, fuel calculations</w:t>
            </w:r>
          </w:p>
        </w:tc>
        <w:tc>
          <w:tcPr>
            <w:tcW w:w="5075" w:type="dxa"/>
          </w:tcPr>
          <w:p w14:paraId="74878B2F" w14:textId="77777777" w:rsidR="00DC4260" w:rsidRPr="00916430" w:rsidRDefault="00DC4260"/>
        </w:tc>
        <w:tc>
          <w:tcPr>
            <w:tcW w:w="1819" w:type="dxa"/>
          </w:tcPr>
          <w:p w14:paraId="0EF3766D" w14:textId="77777777" w:rsidR="00DC4260" w:rsidRPr="00916430" w:rsidRDefault="00DC4260"/>
        </w:tc>
      </w:tr>
      <w:tr w:rsidR="00DC4260" w:rsidRPr="00916430" w14:paraId="2D078945" w14:textId="77777777">
        <w:trPr>
          <w:trHeight w:val="397"/>
        </w:trPr>
        <w:tc>
          <w:tcPr>
            <w:tcW w:w="2661" w:type="dxa"/>
          </w:tcPr>
          <w:p w14:paraId="473DAC56" w14:textId="77777777" w:rsidR="00DC4260" w:rsidRPr="003C2B3F" w:rsidRDefault="00DC4260">
            <w:r w:rsidRPr="00916430">
              <w:t>Passenger handling, briefings and safety demonstrations</w:t>
            </w:r>
          </w:p>
        </w:tc>
        <w:tc>
          <w:tcPr>
            <w:tcW w:w="5075" w:type="dxa"/>
          </w:tcPr>
          <w:p w14:paraId="2409350A" w14:textId="77777777" w:rsidR="00DC4260" w:rsidRPr="00916430" w:rsidRDefault="00DC4260"/>
        </w:tc>
        <w:tc>
          <w:tcPr>
            <w:tcW w:w="1819" w:type="dxa"/>
          </w:tcPr>
          <w:p w14:paraId="1044734A" w14:textId="77777777" w:rsidR="00DC4260" w:rsidRPr="00916430" w:rsidRDefault="00DC4260"/>
        </w:tc>
      </w:tr>
      <w:tr w:rsidR="00DC4260" w:rsidRPr="00916430" w14:paraId="1CA322F6" w14:textId="77777777">
        <w:trPr>
          <w:trHeight w:val="69"/>
        </w:trPr>
        <w:tc>
          <w:tcPr>
            <w:tcW w:w="2661" w:type="dxa"/>
          </w:tcPr>
          <w:p w14:paraId="1529D610" w14:textId="77777777" w:rsidR="00DC4260" w:rsidRPr="003C2B3F" w:rsidRDefault="00DC4260">
            <w:r w:rsidRPr="00916430">
              <w:t>Checklist usage</w:t>
            </w:r>
          </w:p>
        </w:tc>
        <w:tc>
          <w:tcPr>
            <w:tcW w:w="5075" w:type="dxa"/>
          </w:tcPr>
          <w:p w14:paraId="0105EDEC" w14:textId="77777777" w:rsidR="00DC4260" w:rsidRPr="00916430" w:rsidRDefault="00DC4260"/>
        </w:tc>
        <w:tc>
          <w:tcPr>
            <w:tcW w:w="1819" w:type="dxa"/>
          </w:tcPr>
          <w:p w14:paraId="5B851C7F" w14:textId="77777777" w:rsidR="00DC4260" w:rsidRPr="00916430" w:rsidRDefault="00DC4260"/>
        </w:tc>
      </w:tr>
      <w:tr w:rsidR="00DC4260" w:rsidRPr="00916430" w14:paraId="00D9CC25" w14:textId="77777777">
        <w:trPr>
          <w:trHeight w:val="25"/>
        </w:trPr>
        <w:tc>
          <w:tcPr>
            <w:tcW w:w="2661" w:type="dxa"/>
          </w:tcPr>
          <w:p w14:paraId="3980E8BF" w14:textId="77777777" w:rsidR="00DC4260" w:rsidRPr="003C2B3F" w:rsidRDefault="00DC4260">
            <w:r w:rsidRPr="00916430">
              <w:t>Start, hover, taxi, take-off</w:t>
            </w:r>
          </w:p>
        </w:tc>
        <w:tc>
          <w:tcPr>
            <w:tcW w:w="5075" w:type="dxa"/>
          </w:tcPr>
          <w:p w14:paraId="216DB5C4" w14:textId="77777777" w:rsidR="00DC4260" w:rsidRPr="00916430" w:rsidRDefault="00DC4260"/>
        </w:tc>
        <w:tc>
          <w:tcPr>
            <w:tcW w:w="1819" w:type="dxa"/>
          </w:tcPr>
          <w:p w14:paraId="08E2D388" w14:textId="77777777" w:rsidR="00DC4260" w:rsidRPr="00916430" w:rsidRDefault="00DC4260"/>
        </w:tc>
      </w:tr>
      <w:tr w:rsidR="00DC4260" w:rsidRPr="00916430" w14:paraId="29FCFB7E" w14:textId="77777777">
        <w:trPr>
          <w:trHeight w:val="94"/>
        </w:trPr>
        <w:tc>
          <w:tcPr>
            <w:tcW w:w="2661" w:type="dxa"/>
          </w:tcPr>
          <w:p w14:paraId="3E7962B6" w14:textId="77777777" w:rsidR="00DC4260" w:rsidRPr="003C2B3F" w:rsidRDefault="00DC4260">
            <w:r w:rsidRPr="00916430">
              <w:t>Cruise, navigation, airways procedures</w:t>
            </w:r>
          </w:p>
        </w:tc>
        <w:tc>
          <w:tcPr>
            <w:tcW w:w="5075" w:type="dxa"/>
          </w:tcPr>
          <w:p w14:paraId="51CCAD98" w14:textId="77777777" w:rsidR="00DC4260" w:rsidRPr="00916430" w:rsidRDefault="00DC4260"/>
        </w:tc>
        <w:tc>
          <w:tcPr>
            <w:tcW w:w="1819" w:type="dxa"/>
          </w:tcPr>
          <w:p w14:paraId="342C7E7B" w14:textId="77777777" w:rsidR="00DC4260" w:rsidRPr="00916430" w:rsidRDefault="00DC4260"/>
        </w:tc>
      </w:tr>
      <w:tr w:rsidR="00DC4260" w:rsidRPr="00916430" w14:paraId="48EF645F" w14:textId="77777777">
        <w:trPr>
          <w:trHeight w:val="25"/>
        </w:trPr>
        <w:tc>
          <w:tcPr>
            <w:tcW w:w="2661" w:type="dxa"/>
          </w:tcPr>
          <w:p w14:paraId="6948DD33" w14:textId="77777777" w:rsidR="00DC4260" w:rsidRPr="003C2B3F" w:rsidRDefault="00DC4260">
            <w:r w:rsidRPr="00916430">
              <w:t xml:space="preserve">Radio </w:t>
            </w:r>
            <w:r w:rsidRPr="003C2B3F">
              <w:t>procedures</w:t>
            </w:r>
          </w:p>
        </w:tc>
        <w:tc>
          <w:tcPr>
            <w:tcW w:w="5075" w:type="dxa"/>
          </w:tcPr>
          <w:p w14:paraId="2B5AD1DC" w14:textId="77777777" w:rsidR="00DC4260" w:rsidRPr="00916430" w:rsidRDefault="00DC4260"/>
        </w:tc>
        <w:tc>
          <w:tcPr>
            <w:tcW w:w="1819" w:type="dxa"/>
          </w:tcPr>
          <w:p w14:paraId="5631A0B7" w14:textId="77777777" w:rsidR="00DC4260" w:rsidRPr="00916430" w:rsidRDefault="00DC4260"/>
        </w:tc>
      </w:tr>
      <w:tr w:rsidR="00DC4260" w:rsidRPr="00916430" w14:paraId="74DBF60C" w14:textId="77777777">
        <w:trPr>
          <w:trHeight w:val="25"/>
        </w:trPr>
        <w:tc>
          <w:tcPr>
            <w:tcW w:w="2661" w:type="dxa"/>
          </w:tcPr>
          <w:p w14:paraId="22EA6CD3" w14:textId="77777777" w:rsidR="00DC4260" w:rsidRPr="003C2B3F" w:rsidRDefault="00DC4260">
            <w:r w:rsidRPr="00916430">
              <w:t>Traffic management</w:t>
            </w:r>
          </w:p>
        </w:tc>
        <w:tc>
          <w:tcPr>
            <w:tcW w:w="5075" w:type="dxa"/>
          </w:tcPr>
          <w:p w14:paraId="165DAC1A" w14:textId="77777777" w:rsidR="00DC4260" w:rsidRPr="00916430" w:rsidRDefault="00DC4260"/>
        </w:tc>
        <w:tc>
          <w:tcPr>
            <w:tcW w:w="1819" w:type="dxa"/>
          </w:tcPr>
          <w:p w14:paraId="22A025EF" w14:textId="77777777" w:rsidR="00DC4260" w:rsidRPr="00916430" w:rsidRDefault="00DC4260"/>
        </w:tc>
      </w:tr>
      <w:tr w:rsidR="00DC4260" w:rsidRPr="00916430" w14:paraId="5201F740" w14:textId="77777777">
        <w:trPr>
          <w:trHeight w:val="25"/>
        </w:trPr>
        <w:tc>
          <w:tcPr>
            <w:tcW w:w="2661" w:type="dxa"/>
          </w:tcPr>
          <w:p w14:paraId="357B1B5A" w14:textId="77777777" w:rsidR="00DC4260" w:rsidRPr="003C2B3F" w:rsidRDefault="00DC4260">
            <w:r w:rsidRPr="00916430">
              <w:t>Descent, approach, hover, taxi and landing</w:t>
            </w:r>
          </w:p>
        </w:tc>
        <w:tc>
          <w:tcPr>
            <w:tcW w:w="5075" w:type="dxa"/>
          </w:tcPr>
          <w:p w14:paraId="4ED5223D" w14:textId="77777777" w:rsidR="00DC4260" w:rsidRPr="00916430" w:rsidRDefault="00DC4260"/>
        </w:tc>
        <w:tc>
          <w:tcPr>
            <w:tcW w:w="1819" w:type="dxa"/>
          </w:tcPr>
          <w:p w14:paraId="618F5021" w14:textId="77777777" w:rsidR="00DC4260" w:rsidRPr="00916430" w:rsidRDefault="00DC4260"/>
        </w:tc>
      </w:tr>
      <w:tr w:rsidR="00DC4260" w:rsidRPr="00916430" w14:paraId="11BEFBD5" w14:textId="77777777">
        <w:trPr>
          <w:trHeight w:val="397"/>
        </w:trPr>
        <w:tc>
          <w:tcPr>
            <w:tcW w:w="2661" w:type="dxa"/>
          </w:tcPr>
          <w:p w14:paraId="3077365B" w14:textId="77777777" w:rsidR="00DC4260" w:rsidRPr="003C2B3F" w:rsidRDefault="00DC4260">
            <w:r w:rsidRPr="00916430">
              <w:t>Risk assessment and safety management practices</w:t>
            </w:r>
          </w:p>
        </w:tc>
        <w:tc>
          <w:tcPr>
            <w:tcW w:w="5075" w:type="dxa"/>
          </w:tcPr>
          <w:p w14:paraId="686D0E4F" w14:textId="77777777" w:rsidR="00DC4260" w:rsidRPr="00916430" w:rsidRDefault="00DC4260"/>
        </w:tc>
        <w:tc>
          <w:tcPr>
            <w:tcW w:w="1819" w:type="dxa"/>
          </w:tcPr>
          <w:p w14:paraId="3ACAD0F4" w14:textId="77777777" w:rsidR="00DC4260" w:rsidRPr="00916430" w:rsidRDefault="00DC4260"/>
        </w:tc>
      </w:tr>
      <w:tr w:rsidR="00DC4260" w:rsidRPr="00916430" w14:paraId="00356EC3" w14:textId="77777777">
        <w:trPr>
          <w:trHeight w:val="397"/>
        </w:trPr>
        <w:tc>
          <w:tcPr>
            <w:tcW w:w="2661" w:type="dxa"/>
          </w:tcPr>
          <w:p w14:paraId="66CFD007" w14:textId="77777777" w:rsidR="00DC4260" w:rsidRPr="003C2B3F" w:rsidRDefault="00DC4260">
            <w:r w:rsidRPr="00916430">
              <w:t>Ground handling, aircraft parking and public safety</w:t>
            </w:r>
          </w:p>
        </w:tc>
        <w:tc>
          <w:tcPr>
            <w:tcW w:w="5075" w:type="dxa"/>
          </w:tcPr>
          <w:p w14:paraId="4D6C787B" w14:textId="77777777" w:rsidR="00DC4260" w:rsidRPr="00916430" w:rsidRDefault="00DC4260"/>
        </w:tc>
        <w:tc>
          <w:tcPr>
            <w:tcW w:w="1819" w:type="dxa"/>
          </w:tcPr>
          <w:p w14:paraId="5556DBA7" w14:textId="77777777" w:rsidR="00DC4260" w:rsidRPr="00916430" w:rsidRDefault="00DC4260"/>
        </w:tc>
      </w:tr>
      <w:tr w:rsidR="00DC4260" w:rsidRPr="00916430" w14:paraId="6CF1234F" w14:textId="77777777">
        <w:trPr>
          <w:trHeight w:val="397"/>
        </w:trPr>
        <w:tc>
          <w:tcPr>
            <w:tcW w:w="2661" w:type="dxa"/>
          </w:tcPr>
          <w:p w14:paraId="1CE6E132" w14:textId="77777777" w:rsidR="00DC4260" w:rsidRPr="003C2B3F" w:rsidRDefault="00DC4260">
            <w:r w:rsidRPr="00916430">
              <w:t>Area, route and airport knowledge</w:t>
            </w:r>
          </w:p>
        </w:tc>
        <w:tc>
          <w:tcPr>
            <w:tcW w:w="5075" w:type="dxa"/>
          </w:tcPr>
          <w:p w14:paraId="6059F10A" w14:textId="77777777" w:rsidR="00DC4260" w:rsidRPr="00916430" w:rsidRDefault="00DC4260"/>
        </w:tc>
        <w:tc>
          <w:tcPr>
            <w:tcW w:w="1819" w:type="dxa"/>
          </w:tcPr>
          <w:p w14:paraId="7580E57F" w14:textId="77777777" w:rsidR="00DC4260" w:rsidRPr="00916430" w:rsidRDefault="00DC4260"/>
        </w:tc>
      </w:tr>
    </w:tbl>
    <w:p w14:paraId="79E4765F" w14:textId="77777777" w:rsidR="00DC4260" w:rsidRPr="00DB6B68" w:rsidRDefault="00DC4260" w:rsidP="00DC4260">
      <w:pPr>
        <w:pStyle w:val="normalafterlisttable"/>
        <w:rPr>
          <w:rStyle w:val="bold"/>
        </w:rPr>
      </w:pPr>
      <w:r w:rsidRPr="00DB6B68">
        <w:rPr>
          <w:rStyle w:val="bold"/>
        </w:rPr>
        <w:t>Supervised flying record</w:t>
      </w:r>
    </w:p>
    <w:p w14:paraId="4C9E1146" w14:textId="77777777" w:rsidR="00DC4260" w:rsidRPr="00DB6B68" w:rsidDel="00A92538" w:rsidRDefault="00DC4260" w:rsidP="00DC4260">
      <w:r w:rsidRPr="00DB6B68">
        <w:t>ICUS:</w:t>
      </w:r>
      <w:r w:rsidRPr="00DB6B68" w:rsidDel="00A92538">
        <w:tab/>
      </w:r>
      <w:r>
        <w:tab/>
      </w:r>
      <w:r>
        <w:tab/>
      </w:r>
      <w:r w:rsidRPr="00DB6B68" w:rsidDel="00A92538">
        <w:tab/>
      </w:r>
      <w:r w:rsidRPr="00DB6B68">
        <w:t>Cumulative ICUS:</w:t>
      </w:r>
    </w:p>
    <w:p w14:paraId="67098085" w14:textId="5E4A0D16" w:rsidR="00DC4260" w:rsidRPr="00DB6B68" w:rsidRDefault="00DC4260" w:rsidP="00DC4260">
      <w:r w:rsidRPr="00DB6B68">
        <w:rPr>
          <w:rStyle w:val="bold"/>
        </w:rPr>
        <w:t>Result:</w:t>
      </w:r>
      <w:r w:rsidR="009C7F8A">
        <w:rPr>
          <w:rStyle w:val="bold"/>
        </w:rPr>
        <w:br/>
      </w:r>
      <w:sdt>
        <w:sdtPr>
          <w:id w:val="412204880"/>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t xml:space="preserve"> </w:t>
      </w:r>
      <w:r w:rsidRPr="00DB6B68">
        <w:t xml:space="preserve">Ready for line check </w:t>
      </w:r>
    </w:p>
    <w:p w14:paraId="72946334" w14:textId="77777777" w:rsidR="00DC4260" w:rsidRDefault="00DC4260" w:rsidP="00DC4260">
      <w:pPr>
        <w:suppressAutoHyphens w:val="0"/>
      </w:pPr>
      <w:r>
        <w:br w:type="page"/>
      </w:r>
    </w:p>
    <w:tbl>
      <w:tblPr>
        <w:tblStyle w:val="SD-MOStable"/>
        <w:tblW w:w="9639" w:type="dxa"/>
        <w:tblLayout w:type="fixed"/>
        <w:tblLook w:val="0620" w:firstRow="1" w:lastRow="0" w:firstColumn="0" w:lastColumn="0" w:noHBand="1" w:noVBand="1"/>
      </w:tblPr>
      <w:tblGrid>
        <w:gridCol w:w="9639"/>
      </w:tblGrid>
      <w:tr w:rsidR="00DC4260" w:rsidRPr="00DB6B68" w14:paraId="64AA0EE2" w14:textId="77777777">
        <w:trPr>
          <w:cnfStyle w:val="100000000000" w:firstRow="1" w:lastRow="0" w:firstColumn="0" w:lastColumn="0" w:oddVBand="0" w:evenVBand="0" w:oddHBand="0" w:evenHBand="0" w:firstRowFirstColumn="0" w:firstRowLastColumn="0" w:lastRowFirstColumn="0" w:lastRowLastColumn="0"/>
        </w:trPr>
        <w:tc>
          <w:tcPr>
            <w:tcW w:w="9639" w:type="dxa"/>
          </w:tcPr>
          <w:p w14:paraId="41AEA984" w14:textId="77777777" w:rsidR="00DC4260" w:rsidRPr="00DB6B68" w:rsidRDefault="00DC4260">
            <w:bookmarkStart w:id="170" w:name="_Hlk167959180"/>
            <w:r>
              <w:lastRenderedPageBreak/>
              <w:t>Comments</w:t>
            </w:r>
          </w:p>
        </w:tc>
      </w:tr>
      <w:tr w:rsidR="00DC4260" w14:paraId="74816D73" w14:textId="77777777">
        <w:trPr>
          <w:trHeight w:val="2099"/>
        </w:trPr>
        <w:tc>
          <w:tcPr>
            <w:tcW w:w="9639" w:type="dxa"/>
          </w:tcPr>
          <w:p w14:paraId="6B09DD73" w14:textId="77777777" w:rsidR="00DC4260" w:rsidRDefault="00DC4260"/>
        </w:tc>
      </w:tr>
    </w:tbl>
    <w:bookmarkEnd w:id="170"/>
    <w:p w14:paraId="2450CB8A" w14:textId="74137466" w:rsidR="00DC4260" w:rsidRPr="00DB6B68" w:rsidRDefault="00DC4260" w:rsidP="00DC4260">
      <w:pPr>
        <w:pStyle w:val="normalafterlisttable"/>
      </w:pPr>
      <w:r w:rsidRPr="00DB6B68">
        <w:t>Training pilot signature:</w:t>
      </w:r>
      <w:r w:rsidRPr="00DB6B68">
        <w:tab/>
      </w:r>
      <w:r w:rsidRPr="00DB6B68">
        <w:tab/>
      </w:r>
      <w:r w:rsidR="009C7F8A">
        <w:tab/>
      </w:r>
      <w:r w:rsidR="009C7F8A">
        <w:tab/>
      </w:r>
      <w:r w:rsidRPr="00DB6B68">
        <w:t>Date:</w:t>
      </w:r>
      <w:r>
        <w:t xml:space="preserve"> </w:t>
      </w:r>
    </w:p>
    <w:p w14:paraId="4A9D433A" w14:textId="57D772E8" w:rsidR="00DC4260" w:rsidRPr="00DB6B68" w:rsidRDefault="00DC4260" w:rsidP="00DC4260">
      <w:r w:rsidRPr="00DB6B68">
        <w:t>Flight crew signature:</w:t>
      </w:r>
      <w:r w:rsidRPr="00DB6B68">
        <w:tab/>
      </w:r>
      <w:r w:rsidRPr="00DB6B68">
        <w:tab/>
      </w:r>
      <w:r w:rsidR="009C7F8A">
        <w:tab/>
      </w:r>
      <w:r w:rsidR="009C7F8A">
        <w:tab/>
      </w:r>
      <w:r w:rsidRPr="00DB6B68">
        <w:t>Date:</w:t>
      </w:r>
      <w:r>
        <w:t xml:space="preserve"> </w:t>
      </w:r>
    </w:p>
    <w:p w14:paraId="0E28D699" w14:textId="77777777" w:rsidR="00DC4260" w:rsidRPr="003C2B3F" w:rsidRDefault="00DC4260" w:rsidP="00DC4260">
      <w:r w:rsidRPr="003C2B3F">
        <w:br w:type="page"/>
      </w:r>
    </w:p>
    <w:p w14:paraId="11AAEC49" w14:textId="77777777" w:rsidR="007A0A55" w:rsidRPr="002D4956" w:rsidRDefault="007A0A55" w:rsidP="002D4956">
      <w:pPr>
        <w:pStyle w:val="Caption"/>
        <w:rPr>
          <w:rStyle w:val="Strong"/>
          <w:b/>
          <w:bCs w:val="0"/>
        </w:rPr>
      </w:pPr>
      <w:bookmarkStart w:id="171" w:name="_Toc131591622"/>
      <w:r w:rsidRPr="002D4956">
        <w:rPr>
          <w:rStyle w:val="Strong"/>
          <w:b/>
          <w:bCs w:val="0"/>
        </w:rPr>
        <w:lastRenderedPageBreak/>
        <w:t xml:space="preserve">Form TC04B – Flight crew member line check report </w:t>
      </w:r>
    </w:p>
    <w:p w14:paraId="65375AD3" w14:textId="77777777" w:rsidR="007A0A55" w:rsidRDefault="007A0A55" w:rsidP="007A0A55">
      <w:pPr>
        <w:rPr>
          <w:rStyle w:val="Strong"/>
        </w:rPr>
      </w:pPr>
      <w:r w:rsidRPr="007A0A55">
        <w:rPr>
          <w:rStyle w:val="Strong"/>
        </w:rPr>
        <w:t xml:space="preserve">* </w:t>
      </w:r>
      <w:proofErr w:type="gramStart"/>
      <w:r w:rsidRPr="007A0A55">
        <w:rPr>
          <w:rStyle w:val="Strong"/>
        </w:rPr>
        <w:t>relevant</w:t>
      </w:r>
      <w:proofErr w:type="gramEnd"/>
      <w:r w:rsidRPr="007A0A55">
        <w:rPr>
          <w:rStyle w:val="Strong"/>
        </w:rPr>
        <w:t xml:space="preserve"> for Part 133 and 135 only</w:t>
      </w:r>
      <w:bookmarkEnd w:id="171"/>
    </w:p>
    <w:p w14:paraId="6FBD3C00" w14:textId="77777777" w:rsidR="00EB662B" w:rsidRPr="00DB6B68" w:rsidRDefault="00EB662B" w:rsidP="00EB662B">
      <w:pPr>
        <w:pStyle w:val="normalafterlisttable"/>
        <w:rPr>
          <w:rStyle w:val="bold"/>
        </w:rPr>
      </w:pPr>
      <w:r w:rsidRPr="00DB6B68">
        <w:rPr>
          <w:rStyle w:val="bold"/>
        </w:rPr>
        <w:t>Details</w:t>
      </w:r>
    </w:p>
    <w:p w14:paraId="49B3BEF1" w14:textId="77777777" w:rsidR="00EB662B" w:rsidRPr="003C2B3F" w:rsidRDefault="00EB662B" w:rsidP="00EB662B">
      <w:r w:rsidRPr="00916430">
        <w:t>Flight crew name:</w:t>
      </w:r>
      <w:r>
        <w:tab/>
      </w:r>
      <w:r>
        <w:tab/>
      </w:r>
      <w:r>
        <w:tab/>
      </w:r>
      <w:r>
        <w:tab/>
      </w:r>
      <w:r w:rsidRPr="00916430">
        <w:t>ARN:</w:t>
      </w:r>
    </w:p>
    <w:p w14:paraId="0FB0EF9B" w14:textId="77777777" w:rsidR="00EB662B" w:rsidRPr="003C2B3F" w:rsidRDefault="00EB662B" w:rsidP="00EB662B">
      <w:r>
        <w:t xml:space="preserve">Check pilot </w:t>
      </w:r>
      <w:r w:rsidRPr="00916430">
        <w:t>name:</w:t>
      </w:r>
    </w:p>
    <w:p w14:paraId="11E4CECD" w14:textId="77777777" w:rsidR="00EB662B" w:rsidRPr="003C2B3F" w:rsidRDefault="00EB662B" w:rsidP="00EB662B">
      <w:r w:rsidRPr="00916430">
        <w:t>Aircraft type:</w:t>
      </w:r>
      <w:r>
        <w:tab/>
      </w:r>
      <w:r>
        <w:tab/>
      </w:r>
      <w:r>
        <w:tab/>
      </w:r>
      <w:r>
        <w:tab/>
      </w:r>
      <w:r>
        <w:tab/>
        <w:t>Route:</w:t>
      </w:r>
    </w:p>
    <w:tbl>
      <w:tblPr>
        <w:tblStyle w:val="SD-MOStable"/>
        <w:tblW w:w="9530" w:type="dxa"/>
        <w:tblLayout w:type="fixed"/>
        <w:tblLook w:val="0620" w:firstRow="1" w:lastRow="0" w:firstColumn="0" w:lastColumn="0" w:noHBand="1" w:noVBand="1"/>
        <w:tblCaption w:val="4B5 Instructor Induction Training – Course IT1"/>
        <w:tblDescription w:val="4B5 Instructor Induction Training – Course IT1"/>
      </w:tblPr>
      <w:tblGrid>
        <w:gridCol w:w="2641"/>
        <w:gridCol w:w="5154"/>
        <w:gridCol w:w="1735"/>
      </w:tblGrid>
      <w:tr w:rsidR="00EB662B" w:rsidRPr="00DB6B68" w14:paraId="72C3E3CB" w14:textId="77777777">
        <w:trPr>
          <w:cnfStyle w:val="100000000000" w:firstRow="1" w:lastRow="0" w:firstColumn="0" w:lastColumn="0" w:oddVBand="0" w:evenVBand="0" w:oddHBand="0" w:evenHBand="0" w:firstRowFirstColumn="0" w:firstRowLastColumn="0" w:lastRowFirstColumn="0" w:lastRowLastColumn="0"/>
          <w:trHeight w:val="160"/>
        </w:trPr>
        <w:tc>
          <w:tcPr>
            <w:tcW w:w="2641" w:type="dxa"/>
          </w:tcPr>
          <w:p w14:paraId="11DE3883" w14:textId="77777777" w:rsidR="00EB662B" w:rsidRPr="00DB6B68" w:rsidRDefault="00EB662B">
            <w:r w:rsidRPr="00DB6B68">
              <w:t>Check items</w:t>
            </w:r>
          </w:p>
        </w:tc>
        <w:tc>
          <w:tcPr>
            <w:tcW w:w="5154" w:type="dxa"/>
          </w:tcPr>
          <w:p w14:paraId="152AA93F" w14:textId="77777777" w:rsidR="00EB662B" w:rsidRPr="00DB6B68" w:rsidDel="00C351A4" w:rsidRDefault="00EB662B">
            <w:r w:rsidRPr="00DB6B68">
              <w:t>Comment</w:t>
            </w:r>
          </w:p>
        </w:tc>
        <w:tc>
          <w:tcPr>
            <w:tcW w:w="1735" w:type="dxa"/>
          </w:tcPr>
          <w:p w14:paraId="20AB9D72" w14:textId="77777777" w:rsidR="00EB662B" w:rsidRPr="00DB6B68" w:rsidRDefault="00EB662B">
            <w:r w:rsidRPr="00DB6B68">
              <w:t>C / NYC / NA</w:t>
            </w:r>
          </w:p>
        </w:tc>
      </w:tr>
      <w:tr w:rsidR="00EB662B" w:rsidRPr="00916430" w14:paraId="4894E0EB" w14:textId="77777777">
        <w:trPr>
          <w:trHeight w:val="38"/>
        </w:trPr>
        <w:tc>
          <w:tcPr>
            <w:tcW w:w="2641" w:type="dxa"/>
          </w:tcPr>
          <w:p w14:paraId="6006EA97" w14:textId="77777777" w:rsidR="00EB662B" w:rsidRPr="003C2B3F" w:rsidRDefault="00EB662B">
            <w:pPr>
              <w:pStyle w:val="Tabletext"/>
            </w:pPr>
            <w:r w:rsidRPr="00916430">
              <w:t>Pilot documentation</w:t>
            </w:r>
          </w:p>
        </w:tc>
        <w:tc>
          <w:tcPr>
            <w:tcW w:w="5154" w:type="dxa"/>
          </w:tcPr>
          <w:p w14:paraId="046288D6" w14:textId="77777777" w:rsidR="00EB662B" w:rsidRPr="00916430" w:rsidRDefault="00EB662B">
            <w:pPr>
              <w:pStyle w:val="Tabletext"/>
            </w:pPr>
          </w:p>
        </w:tc>
        <w:tc>
          <w:tcPr>
            <w:tcW w:w="1735" w:type="dxa"/>
          </w:tcPr>
          <w:p w14:paraId="53283562" w14:textId="77777777" w:rsidR="00EB662B" w:rsidRPr="00916430" w:rsidRDefault="00EB662B">
            <w:pPr>
              <w:pStyle w:val="Tabletext"/>
            </w:pPr>
          </w:p>
        </w:tc>
      </w:tr>
      <w:tr w:rsidR="00EB662B" w:rsidRPr="00916430" w14:paraId="225D6EA7" w14:textId="77777777">
        <w:trPr>
          <w:trHeight w:val="25"/>
        </w:trPr>
        <w:tc>
          <w:tcPr>
            <w:tcW w:w="2641" w:type="dxa"/>
          </w:tcPr>
          <w:p w14:paraId="12857BEE" w14:textId="77777777" w:rsidR="00EB662B" w:rsidRPr="003C2B3F" w:rsidRDefault="00EB662B">
            <w:pPr>
              <w:pStyle w:val="Tabletext"/>
            </w:pPr>
            <w:r w:rsidRPr="00916430">
              <w:t>Pre-flight planning</w:t>
            </w:r>
          </w:p>
        </w:tc>
        <w:tc>
          <w:tcPr>
            <w:tcW w:w="5154" w:type="dxa"/>
          </w:tcPr>
          <w:p w14:paraId="25F003CC" w14:textId="77777777" w:rsidR="00EB662B" w:rsidRPr="00916430" w:rsidRDefault="00EB662B">
            <w:pPr>
              <w:pStyle w:val="Tabletext"/>
            </w:pPr>
          </w:p>
        </w:tc>
        <w:tc>
          <w:tcPr>
            <w:tcW w:w="1735" w:type="dxa"/>
          </w:tcPr>
          <w:p w14:paraId="03CE74A4" w14:textId="77777777" w:rsidR="00EB662B" w:rsidRPr="00916430" w:rsidRDefault="00EB662B">
            <w:pPr>
              <w:pStyle w:val="Tabletext"/>
            </w:pPr>
          </w:p>
        </w:tc>
      </w:tr>
      <w:tr w:rsidR="00EB662B" w:rsidRPr="00916430" w14:paraId="3B9698B6" w14:textId="77777777">
        <w:trPr>
          <w:trHeight w:val="205"/>
        </w:trPr>
        <w:tc>
          <w:tcPr>
            <w:tcW w:w="2641" w:type="dxa"/>
          </w:tcPr>
          <w:p w14:paraId="756AC38C" w14:textId="77777777" w:rsidR="00EB662B" w:rsidRPr="003C2B3F" w:rsidRDefault="00EB662B">
            <w:pPr>
              <w:pStyle w:val="Tabletext"/>
            </w:pPr>
            <w:r w:rsidRPr="00916430">
              <w:t>Loading, weight and balance, fuel calculations</w:t>
            </w:r>
          </w:p>
        </w:tc>
        <w:tc>
          <w:tcPr>
            <w:tcW w:w="5154" w:type="dxa"/>
          </w:tcPr>
          <w:p w14:paraId="1BDCCB9F" w14:textId="77777777" w:rsidR="00EB662B" w:rsidRPr="00916430" w:rsidRDefault="00EB662B">
            <w:pPr>
              <w:pStyle w:val="Tabletext"/>
            </w:pPr>
          </w:p>
        </w:tc>
        <w:tc>
          <w:tcPr>
            <w:tcW w:w="1735" w:type="dxa"/>
          </w:tcPr>
          <w:p w14:paraId="007C4CAF" w14:textId="77777777" w:rsidR="00EB662B" w:rsidRPr="00916430" w:rsidRDefault="00EB662B">
            <w:pPr>
              <w:pStyle w:val="Tabletext"/>
            </w:pPr>
          </w:p>
        </w:tc>
      </w:tr>
      <w:tr w:rsidR="00EB662B" w:rsidRPr="00916430" w14:paraId="08E38AB5" w14:textId="77777777">
        <w:trPr>
          <w:trHeight w:val="397"/>
        </w:trPr>
        <w:tc>
          <w:tcPr>
            <w:tcW w:w="2641" w:type="dxa"/>
          </w:tcPr>
          <w:p w14:paraId="1B6D4E5E" w14:textId="77777777" w:rsidR="00EB662B" w:rsidRPr="003C2B3F" w:rsidRDefault="00EB662B">
            <w:pPr>
              <w:pStyle w:val="Tabletext"/>
            </w:pPr>
            <w:r w:rsidRPr="00916430">
              <w:t xml:space="preserve">Passenger handling, briefings and safety </w:t>
            </w:r>
            <w:r w:rsidRPr="003C2B3F">
              <w:t>demonstrations</w:t>
            </w:r>
          </w:p>
        </w:tc>
        <w:tc>
          <w:tcPr>
            <w:tcW w:w="5154" w:type="dxa"/>
          </w:tcPr>
          <w:p w14:paraId="4B643FB1" w14:textId="77777777" w:rsidR="00EB662B" w:rsidRPr="00916430" w:rsidRDefault="00EB662B">
            <w:pPr>
              <w:pStyle w:val="Tabletext"/>
            </w:pPr>
          </w:p>
        </w:tc>
        <w:tc>
          <w:tcPr>
            <w:tcW w:w="1735" w:type="dxa"/>
          </w:tcPr>
          <w:p w14:paraId="5FEC5772" w14:textId="77777777" w:rsidR="00EB662B" w:rsidRPr="00916430" w:rsidRDefault="00EB662B">
            <w:pPr>
              <w:pStyle w:val="Tabletext"/>
            </w:pPr>
          </w:p>
        </w:tc>
      </w:tr>
      <w:tr w:rsidR="00EB662B" w:rsidRPr="00916430" w14:paraId="171D60FB" w14:textId="77777777">
        <w:trPr>
          <w:trHeight w:val="69"/>
        </w:trPr>
        <w:tc>
          <w:tcPr>
            <w:tcW w:w="2641" w:type="dxa"/>
          </w:tcPr>
          <w:p w14:paraId="1C4CF083" w14:textId="77777777" w:rsidR="00EB662B" w:rsidRPr="003C2B3F" w:rsidRDefault="00EB662B">
            <w:pPr>
              <w:pStyle w:val="Tabletext"/>
            </w:pPr>
            <w:r w:rsidRPr="00916430">
              <w:t>Checklist usage</w:t>
            </w:r>
          </w:p>
        </w:tc>
        <w:tc>
          <w:tcPr>
            <w:tcW w:w="5154" w:type="dxa"/>
          </w:tcPr>
          <w:p w14:paraId="4EB39241" w14:textId="77777777" w:rsidR="00EB662B" w:rsidRPr="00916430" w:rsidRDefault="00EB662B">
            <w:pPr>
              <w:pStyle w:val="Tabletext"/>
            </w:pPr>
          </w:p>
        </w:tc>
        <w:tc>
          <w:tcPr>
            <w:tcW w:w="1735" w:type="dxa"/>
          </w:tcPr>
          <w:p w14:paraId="59FE9816" w14:textId="77777777" w:rsidR="00EB662B" w:rsidRPr="00916430" w:rsidRDefault="00EB662B">
            <w:pPr>
              <w:pStyle w:val="Tabletext"/>
            </w:pPr>
          </w:p>
        </w:tc>
      </w:tr>
      <w:tr w:rsidR="00EB662B" w:rsidRPr="00916430" w14:paraId="0391F23E" w14:textId="77777777">
        <w:trPr>
          <w:trHeight w:val="25"/>
        </w:trPr>
        <w:tc>
          <w:tcPr>
            <w:tcW w:w="2641" w:type="dxa"/>
          </w:tcPr>
          <w:p w14:paraId="5D1E409E" w14:textId="77777777" w:rsidR="00EB662B" w:rsidRPr="003C2B3F" w:rsidRDefault="00EB662B">
            <w:pPr>
              <w:pStyle w:val="Tabletext"/>
            </w:pPr>
            <w:r w:rsidRPr="00916430">
              <w:t>Start, hover, taxi, take-off</w:t>
            </w:r>
          </w:p>
        </w:tc>
        <w:tc>
          <w:tcPr>
            <w:tcW w:w="5154" w:type="dxa"/>
          </w:tcPr>
          <w:p w14:paraId="6CA1D984" w14:textId="77777777" w:rsidR="00EB662B" w:rsidRPr="00916430" w:rsidRDefault="00EB662B">
            <w:pPr>
              <w:pStyle w:val="Tabletext"/>
            </w:pPr>
          </w:p>
        </w:tc>
        <w:tc>
          <w:tcPr>
            <w:tcW w:w="1735" w:type="dxa"/>
          </w:tcPr>
          <w:p w14:paraId="1822A147" w14:textId="77777777" w:rsidR="00EB662B" w:rsidRPr="00916430" w:rsidRDefault="00EB662B">
            <w:pPr>
              <w:pStyle w:val="Tabletext"/>
            </w:pPr>
          </w:p>
        </w:tc>
      </w:tr>
      <w:tr w:rsidR="00EB662B" w:rsidRPr="00916430" w14:paraId="353AE1A1" w14:textId="77777777">
        <w:trPr>
          <w:trHeight w:val="94"/>
        </w:trPr>
        <w:tc>
          <w:tcPr>
            <w:tcW w:w="2641" w:type="dxa"/>
          </w:tcPr>
          <w:p w14:paraId="1106F903" w14:textId="77777777" w:rsidR="00EB662B" w:rsidRPr="003C2B3F" w:rsidRDefault="00EB662B">
            <w:pPr>
              <w:pStyle w:val="Tabletext"/>
            </w:pPr>
            <w:r w:rsidRPr="00916430">
              <w:t>Cruise, navigation, airways procedures</w:t>
            </w:r>
          </w:p>
        </w:tc>
        <w:tc>
          <w:tcPr>
            <w:tcW w:w="5154" w:type="dxa"/>
          </w:tcPr>
          <w:p w14:paraId="538B9C50" w14:textId="77777777" w:rsidR="00EB662B" w:rsidRPr="00916430" w:rsidRDefault="00EB662B">
            <w:pPr>
              <w:pStyle w:val="Tabletext"/>
            </w:pPr>
          </w:p>
        </w:tc>
        <w:tc>
          <w:tcPr>
            <w:tcW w:w="1735" w:type="dxa"/>
          </w:tcPr>
          <w:p w14:paraId="2DF89A0E" w14:textId="77777777" w:rsidR="00EB662B" w:rsidRPr="00916430" w:rsidRDefault="00EB662B">
            <w:pPr>
              <w:pStyle w:val="Tabletext"/>
            </w:pPr>
          </w:p>
        </w:tc>
      </w:tr>
      <w:tr w:rsidR="00EB662B" w:rsidRPr="00916430" w14:paraId="6FFF8AF3" w14:textId="77777777">
        <w:trPr>
          <w:trHeight w:val="25"/>
        </w:trPr>
        <w:tc>
          <w:tcPr>
            <w:tcW w:w="2641" w:type="dxa"/>
          </w:tcPr>
          <w:p w14:paraId="2EEEAF76" w14:textId="77777777" w:rsidR="00EB662B" w:rsidRPr="003C2B3F" w:rsidRDefault="00EB662B">
            <w:pPr>
              <w:pStyle w:val="Tabletext"/>
            </w:pPr>
            <w:r w:rsidRPr="00916430">
              <w:t>Radio procedures</w:t>
            </w:r>
          </w:p>
        </w:tc>
        <w:tc>
          <w:tcPr>
            <w:tcW w:w="5154" w:type="dxa"/>
          </w:tcPr>
          <w:p w14:paraId="15CE10C5" w14:textId="77777777" w:rsidR="00EB662B" w:rsidRPr="00916430" w:rsidRDefault="00EB662B">
            <w:pPr>
              <w:pStyle w:val="Tabletext"/>
            </w:pPr>
          </w:p>
        </w:tc>
        <w:tc>
          <w:tcPr>
            <w:tcW w:w="1735" w:type="dxa"/>
          </w:tcPr>
          <w:p w14:paraId="1D66134F" w14:textId="77777777" w:rsidR="00EB662B" w:rsidRPr="00916430" w:rsidRDefault="00EB662B">
            <w:pPr>
              <w:pStyle w:val="Tabletext"/>
            </w:pPr>
          </w:p>
        </w:tc>
      </w:tr>
      <w:tr w:rsidR="00EB662B" w:rsidRPr="00916430" w14:paraId="0F370A28" w14:textId="77777777">
        <w:trPr>
          <w:trHeight w:val="25"/>
        </w:trPr>
        <w:tc>
          <w:tcPr>
            <w:tcW w:w="2641" w:type="dxa"/>
          </w:tcPr>
          <w:p w14:paraId="39827088" w14:textId="77777777" w:rsidR="00EB662B" w:rsidRPr="003C2B3F" w:rsidRDefault="00EB662B">
            <w:pPr>
              <w:pStyle w:val="Tabletext"/>
            </w:pPr>
            <w:r w:rsidRPr="00916430">
              <w:t>Traffic management</w:t>
            </w:r>
          </w:p>
        </w:tc>
        <w:tc>
          <w:tcPr>
            <w:tcW w:w="5154" w:type="dxa"/>
          </w:tcPr>
          <w:p w14:paraId="5C23ECBE" w14:textId="77777777" w:rsidR="00EB662B" w:rsidRPr="00916430" w:rsidRDefault="00EB662B">
            <w:pPr>
              <w:pStyle w:val="Tabletext"/>
            </w:pPr>
          </w:p>
        </w:tc>
        <w:tc>
          <w:tcPr>
            <w:tcW w:w="1735" w:type="dxa"/>
          </w:tcPr>
          <w:p w14:paraId="693E1EF8" w14:textId="77777777" w:rsidR="00EB662B" w:rsidRPr="00916430" w:rsidRDefault="00EB662B">
            <w:pPr>
              <w:pStyle w:val="Tabletext"/>
            </w:pPr>
          </w:p>
        </w:tc>
      </w:tr>
      <w:tr w:rsidR="00EB662B" w:rsidRPr="00916430" w14:paraId="63D2347C" w14:textId="77777777">
        <w:trPr>
          <w:trHeight w:val="25"/>
        </w:trPr>
        <w:tc>
          <w:tcPr>
            <w:tcW w:w="2641" w:type="dxa"/>
          </w:tcPr>
          <w:p w14:paraId="4D8D4FE3" w14:textId="77777777" w:rsidR="00EB662B" w:rsidRPr="003C2B3F" w:rsidRDefault="00EB662B">
            <w:pPr>
              <w:pStyle w:val="Tabletext"/>
            </w:pPr>
            <w:r w:rsidRPr="00916430">
              <w:t>Descent, approach, hover, taxi and landing</w:t>
            </w:r>
          </w:p>
        </w:tc>
        <w:tc>
          <w:tcPr>
            <w:tcW w:w="5154" w:type="dxa"/>
          </w:tcPr>
          <w:p w14:paraId="413E8983" w14:textId="77777777" w:rsidR="00EB662B" w:rsidRPr="00916430" w:rsidRDefault="00EB662B">
            <w:pPr>
              <w:pStyle w:val="Tabletext"/>
            </w:pPr>
          </w:p>
        </w:tc>
        <w:tc>
          <w:tcPr>
            <w:tcW w:w="1735" w:type="dxa"/>
          </w:tcPr>
          <w:p w14:paraId="172E3C76" w14:textId="77777777" w:rsidR="00EB662B" w:rsidRPr="00916430" w:rsidRDefault="00EB662B">
            <w:pPr>
              <w:pStyle w:val="Tabletext"/>
            </w:pPr>
          </w:p>
        </w:tc>
      </w:tr>
      <w:tr w:rsidR="00EB662B" w:rsidRPr="00916430" w14:paraId="061688CE" w14:textId="77777777">
        <w:trPr>
          <w:trHeight w:val="397"/>
        </w:trPr>
        <w:tc>
          <w:tcPr>
            <w:tcW w:w="2641" w:type="dxa"/>
          </w:tcPr>
          <w:p w14:paraId="12346D0A" w14:textId="77777777" w:rsidR="00EB662B" w:rsidRPr="003C2B3F" w:rsidRDefault="00EB662B">
            <w:pPr>
              <w:pStyle w:val="Tabletext"/>
            </w:pPr>
            <w:r w:rsidRPr="00916430">
              <w:t>Risk assessment and safety management practices</w:t>
            </w:r>
          </w:p>
        </w:tc>
        <w:tc>
          <w:tcPr>
            <w:tcW w:w="5154" w:type="dxa"/>
          </w:tcPr>
          <w:p w14:paraId="0047D302" w14:textId="77777777" w:rsidR="00EB662B" w:rsidRPr="00916430" w:rsidRDefault="00EB662B">
            <w:pPr>
              <w:pStyle w:val="Tabletext"/>
            </w:pPr>
          </w:p>
        </w:tc>
        <w:tc>
          <w:tcPr>
            <w:tcW w:w="1735" w:type="dxa"/>
          </w:tcPr>
          <w:p w14:paraId="5E7693F2" w14:textId="77777777" w:rsidR="00EB662B" w:rsidRPr="00916430" w:rsidRDefault="00EB662B">
            <w:pPr>
              <w:pStyle w:val="Tabletext"/>
            </w:pPr>
          </w:p>
        </w:tc>
      </w:tr>
      <w:tr w:rsidR="00EB662B" w:rsidRPr="00916430" w14:paraId="17E9EC20" w14:textId="77777777">
        <w:trPr>
          <w:trHeight w:val="397"/>
        </w:trPr>
        <w:tc>
          <w:tcPr>
            <w:tcW w:w="2641" w:type="dxa"/>
          </w:tcPr>
          <w:p w14:paraId="298AF930" w14:textId="77777777" w:rsidR="00EB662B" w:rsidRPr="003C2B3F" w:rsidRDefault="00EB662B">
            <w:pPr>
              <w:pStyle w:val="Tabletext"/>
            </w:pPr>
            <w:r w:rsidRPr="00916430">
              <w:t>Ground handling, aircraft parking and public safety</w:t>
            </w:r>
          </w:p>
        </w:tc>
        <w:tc>
          <w:tcPr>
            <w:tcW w:w="5154" w:type="dxa"/>
          </w:tcPr>
          <w:p w14:paraId="538682AC" w14:textId="77777777" w:rsidR="00EB662B" w:rsidRPr="00916430" w:rsidRDefault="00EB662B">
            <w:pPr>
              <w:pStyle w:val="Tabletext"/>
            </w:pPr>
          </w:p>
        </w:tc>
        <w:tc>
          <w:tcPr>
            <w:tcW w:w="1735" w:type="dxa"/>
          </w:tcPr>
          <w:p w14:paraId="6A4FF153" w14:textId="77777777" w:rsidR="00EB662B" w:rsidRPr="00916430" w:rsidRDefault="00EB662B">
            <w:pPr>
              <w:pStyle w:val="Tabletext"/>
            </w:pPr>
          </w:p>
        </w:tc>
      </w:tr>
      <w:tr w:rsidR="00EB662B" w:rsidRPr="00916430" w14:paraId="37AA441F" w14:textId="77777777">
        <w:trPr>
          <w:trHeight w:val="397"/>
        </w:trPr>
        <w:tc>
          <w:tcPr>
            <w:tcW w:w="2641" w:type="dxa"/>
          </w:tcPr>
          <w:p w14:paraId="04143B7B" w14:textId="77777777" w:rsidR="00EB662B" w:rsidRPr="003C2B3F" w:rsidRDefault="00EB662B">
            <w:pPr>
              <w:pStyle w:val="Tabletext"/>
            </w:pPr>
            <w:r w:rsidRPr="00916430">
              <w:t>Area, route and airport knowledge</w:t>
            </w:r>
          </w:p>
        </w:tc>
        <w:tc>
          <w:tcPr>
            <w:tcW w:w="5154" w:type="dxa"/>
          </w:tcPr>
          <w:p w14:paraId="173A8579" w14:textId="77777777" w:rsidR="00EB662B" w:rsidRPr="00916430" w:rsidRDefault="00EB662B">
            <w:pPr>
              <w:pStyle w:val="Tabletext"/>
            </w:pPr>
          </w:p>
        </w:tc>
        <w:tc>
          <w:tcPr>
            <w:tcW w:w="1735" w:type="dxa"/>
          </w:tcPr>
          <w:p w14:paraId="3B1F37BE" w14:textId="77777777" w:rsidR="00EB662B" w:rsidRPr="00916430" w:rsidRDefault="00EB662B">
            <w:pPr>
              <w:pStyle w:val="Tabletext"/>
            </w:pPr>
          </w:p>
        </w:tc>
      </w:tr>
    </w:tbl>
    <w:p w14:paraId="1A0439C6" w14:textId="77777777" w:rsidR="00EB662B" w:rsidRPr="00DB6B68" w:rsidRDefault="00EB662B" w:rsidP="00EB662B">
      <w:pPr>
        <w:pStyle w:val="normalafterlisttable"/>
        <w:rPr>
          <w:rStyle w:val="bold"/>
        </w:rPr>
      </w:pPr>
      <w:r>
        <w:rPr>
          <w:rStyle w:val="bold"/>
        </w:rPr>
        <w:t>Result</w:t>
      </w:r>
    </w:p>
    <w:p w14:paraId="2F29129C" w14:textId="016E4D33" w:rsidR="00EB662B" w:rsidRDefault="005368FD" w:rsidP="00EB662B">
      <w:sdt>
        <w:sdtPr>
          <w:id w:val="1828792591"/>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t xml:space="preserve">  </w:t>
      </w:r>
      <w:r w:rsidR="00EB662B">
        <w:t xml:space="preserve">Competent </w:t>
      </w:r>
    </w:p>
    <w:p w14:paraId="55BBAE8E" w14:textId="3D4155FC" w:rsidR="00EB662B" w:rsidRPr="003C2B3F" w:rsidRDefault="005368FD" w:rsidP="00EB662B">
      <w:sdt>
        <w:sdtPr>
          <w:id w:val="-2127382593"/>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t xml:space="preserve">  </w:t>
      </w:r>
      <w:r w:rsidR="00EB662B">
        <w:t xml:space="preserve">Not yet competent </w:t>
      </w:r>
    </w:p>
    <w:p w14:paraId="1C246D28" w14:textId="77777777" w:rsidR="00EB662B" w:rsidRDefault="00EB662B" w:rsidP="00EB662B">
      <w:pPr>
        <w:suppressAutoHyphens w:val="0"/>
      </w:pPr>
      <w:r>
        <w:br w:type="page"/>
      </w:r>
    </w:p>
    <w:tbl>
      <w:tblPr>
        <w:tblStyle w:val="SD-MOStable"/>
        <w:tblW w:w="9639" w:type="dxa"/>
        <w:tblLayout w:type="fixed"/>
        <w:tblLook w:val="0620" w:firstRow="1" w:lastRow="0" w:firstColumn="0" w:lastColumn="0" w:noHBand="1" w:noVBand="1"/>
      </w:tblPr>
      <w:tblGrid>
        <w:gridCol w:w="9639"/>
      </w:tblGrid>
      <w:tr w:rsidR="00EB662B" w:rsidRPr="00DB6B68" w14:paraId="09FF9EC0" w14:textId="77777777">
        <w:trPr>
          <w:cnfStyle w:val="100000000000" w:firstRow="1" w:lastRow="0" w:firstColumn="0" w:lastColumn="0" w:oddVBand="0" w:evenVBand="0" w:oddHBand="0" w:evenHBand="0" w:firstRowFirstColumn="0" w:firstRowLastColumn="0" w:lastRowFirstColumn="0" w:lastRowLastColumn="0"/>
        </w:trPr>
        <w:tc>
          <w:tcPr>
            <w:tcW w:w="9639" w:type="dxa"/>
          </w:tcPr>
          <w:p w14:paraId="3C7C5CC4" w14:textId="77777777" w:rsidR="00EB662B" w:rsidRPr="00DB6B68" w:rsidRDefault="00EB662B">
            <w:r>
              <w:lastRenderedPageBreak/>
              <w:t>Comments</w:t>
            </w:r>
          </w:p>
        </w:tc>
      </w:tr>
      <w:tr w:rsidR="00EB662B" w14:paraId="178082B3" w14:textId="77777777">
        <w:trPr>
          <w:trHeight w:val="2099"/>
        </w:trPr>
        <w:tc>
          <w:tcPr>
            <w:tcW w:w="9639" w:type="dxa"/>
          </w:tcPr>
          <w:p w14:paraId="2E79F388" w14:textId="77777777" w:rsidR="00EB662B" w:rsidRDefault="00EB662B"/>
        </w:tc>
      </w:tr>
    </w:tbl>
    <w:p w14:paraId="3822BBC9" w14:textId="05E7101B" w:rsidR="00EB662B" w:rsidRPr="00DB6B68" w:rsidRDefault="00EB662B" w:rsidP="00EB662B">
      <w:r>
        <w:t xml:space="preserve">Flight crew </w:t>
      </w:r>
      <w:r w:rsidRPr="00DB6B68">
        <w:t>signature:</w:t>
      </w:r>
      <w:r w:rsidRPr="00DB6B68">
        <w:tab/>
      </w:r>
      <w:r w:rsidRPr="00DB6B68">
        <w:tab/>
      </w:r>
      <w:r w:rsidR="009C7F8A">
        <w:tab/>
      </w:r>
      <w:r w:rsidR="009C7F8A">
        <w:tab/>
      </w:r>
      <w:r w:rsidRPr="00DB6B68">
        <w:t>Date:</w:t>
      </w:r>
      <w:r>
        <w:t xml:space="preserve"> </w:t>
      </w:r>
    </w:p>
    <w:p w14:paraId="278ACEAF" w14:textId="1176EEE9" w:rsidR="00EB662B" w:rsidRPr="00DB6B68" w:rsidRDefault="00EB662B" w:rsidP="00EB662B">
      <w:r>
        <w:t xml:space="preserve">Check pilot </w:t>
      </w:r>
      <w:r w:rsidRPr="00DB6B68">
        <w:t>signature:</w:t>
      </w:r>
      <w:r w:rsidRPr="00DB6B68">
        <w:tab/>
      </w:r>
      <w:r w:rsidRPr="00DB6B68">
        <w:tab/>
      </w:r>
      <w:r w:rsidR="009C7F8A">
        <w:tab/>
      </w:r>
      <w:r w:rsidR="009C7F8A">
        <w:tab/>
      </w:r>
      <w:r w:rsidRPr="00DB6B68">
        <w:t>Date:</w:t>
      </w:r>
      <w:r>
        <w:t xml:space="preserve"> </w:t>
      </w:r>
    </w:p>
    <w:p w14:paraId="1327E00D" w14:textId="77777777" w:rsidR="00EB662B" w:rsidRPr="00916430" w:rsidRDefault="00EB662B" w:rsidP="00EB662B">
      <w:r w:rsidRPr="00916430">
        <w:br w:type="page"/>
      </w:r>
    </w:p>
    <w:p w14:paraId="214E04FD" w14:textId="77777777" w:rsidR="007A0A55" w:rsidRDefault="007A0A55" w:rsidP="002D4956">
      <w:pPr>
        <w:pStyle w:val="Caption"/>
        <w:rPr>
          <w:rStyle w:val="Strong"/>
          <w:b/>
          <w:bCs w:val="0"/>
        </w:rPr>
      </w:pPr>
      <w:bookmarkStart w:id="172" w:name="_Toc131591623"/>
      <w:r w:rsidRPr="002D4956">
        <w:rPr>
          <w:rStyle w:val="Strong"/>
          <w:b/>
          <w:bCs w:val="0"/>
        </w:rPr>
        <w:lastRenderedPageBreak/>
        <w:t>Form TC05 – Flight crew member proficiency and line check knowledge report</w:t>
      </w:r>
      <w:bookmarkEnd w:id="172"/>
    </w:p>
    <w:p w14:paraId="464BA398" w14:textId="77777777" w:rsidR="002C23F1" w:rsidRPr="00DB6B68" w:rsidRDefault="002C23F1" w:rsidP="002C23F1">
      <w:pPr>
        <w:pStyle w:val="normalafterlisttable"/>
        <w:rPr>
          <w:rStyle w:val="bold"/>
        </w:rPr>
      </w:pPr>
      <w:r w:rsidRPr="00DB6B68">
        <w:rPr>
          <w:rStyle w:val="bold"/>
        </w:rPr>
        <w:t>Details</w:t>
      </w:r>
    </w:p>
    <w:p w14:paraId="5ECFDAFA" w14:textId="77777777" w:rsidR="002C23F1" w:rsidRPr="003C2B3F" w:rsidRDefault="002C23F1" w:rsidP="002C23F1">
      <w:r w:rsidRPr="00916430">
        <w:t>Flight crew name:</w:t>
      </w:r>
      <w:r>
        <w:tab/>
      </w:r>
      <w:r>
        <w:tab/>
      </w:r>
      <w:r>
        <w:tab/>
      </w:r>
      <w:r>
        <w:tab/>
      </w:r>
      <w:r w:rsidRPr="00916430">
        <w:t>ARN:</w:t>
      </w:r>
    </w:p>
    <w:p w14:paraId="6710A413" w14:textId="51CF082B" w:rsidR="002C23F1" w:rsidRPr="003C2B3F" w:rsidRDefault="002C23F1" w:rsidP="002C23F1">
      <w:r>
        <w:t xml:space="preserve">Check pilot </w:t>
      </w:r>
      <w:r w:rsidRPr="00916430">
        <w:t>name:</w:t>
      </w:r>
      <w:r>
        <w:tab/>
      </w:r>
      <w:r>
        <w:tab/>
      </w:r>
      <w:r>
        <w:tab/>
      </w:r>
      <w:r>
        <w:tab/>
        <w:t xml:space="preserve">Date of check: </w:t>
      </w:r>
    </w:p>
    <w:p w14:paraId="04736564" w14:textId="77777777" w:rsidR="002C23F1" w:rsidRPr="003C2B3F" w:rsidRDefault="002C23F1" w:rsidP="002C23F1">
      <w:r w:rsidRPr="00916430">
        <w:t>Aircraft type:</w:t>
      </w:r>
      <w:r>
        <w:tab/>
      </w:r>
      <w:r>
        <w:tab/>
      </w:r>
      <w:r>
        <w:tab/>
      </w:r>
      <w:r>
        <w:tab/>
      </w:r>
      <w:r>
        <w:tab/>
        <w:t>Route:</w:t>
      </w:r>
    </w:p>
    <w:tbl>
      <w:tblPr>
        <w:tblStyle w:val="SD-MOStable"/>
        <w:tblW w:w="9634" w:type="dxa"/>
        <w:tblLayout w:type="fixed"/>
        <w:tblLook w:val="0620" w:firstRow="1" w:lastRow="0" w:firstColumn="0" w:lastColumn="0" w:noHBand="1" w:noVBand="1"/>
        <w:tblCaption w:val="4B5 Instructor Induction Training – Course IT1"/>
        <w:tblDescription w:val="4B5 Instructor Induction Training – Course IT1"/>
      </w:tblPr>
      <w:tblGrid>
        <w:gridCol w:w="3258"/>
        <w:gridCol w:w="4394"/>
        <w:gridCol w:w="1982"/>
      </w:tblGrid>
      <w:tr w:rsidR="002C23F1" w:rsidRPr="00DB6B68" w14:paraId="228CDFA4" w14:textId="77777777">
        <w:trPr>
          <w:cnfStyle w:val="100000000000" w:firstRow="1" w:lastRow="0" w:firstColumn="0" w:lastColumn="0" w:oddVBand="0" w:evenVBand="0" w:oddHBand="0" w:evenHBand="0" w:firstRowFirstColumn="0" w:firstRowLastColumn="0" w:lastRowFirstColumn="0" w:lastRowLastColumn="0"/>
          <w:trHeight w:val="25"/>
        </w:trPr>
        <w:tc>
          <w:tcPr>
            <w:tcW w:w="3258" w:type="dxa"/>
          </w:tcPr>
          <w:p w14:paraId="1BD28B56" w14:textId="77777777" w:rsidR="002C23F1" w:rsidRPr="00DB6B68" w:rsidRDefault="002C23F1">
            <w:r w:rsidRPr="00DB6B68">
              <w:t>Check items</w:t>
            </w:r>
          </w:p>
        </w:tc>
        <w:tc>
          <w:tcPr>
            <w:tcW w:w="4394" w:type="dxa"/>
          </w:tcPr>
          <w:p w14:paraId="7738303D" w14:textId="77777777" w:rsidR="002C23F1" w:rsidRPr="00DB6B68" w:rsidDel="000E583E" w:rsidRDefault="002C23F1">
            <w:r w:rsidRPr="00DB6B68">
              <w:t>Comment</w:t>
            </w:r>
          </w:p>
        </w:tc>
        <w:tc>
          <w:tcPr>
            <w:tcW w:w="1982" w:type="dxa"/>
          </w:tcPr>
          <w:p w14:paraId="419F97BC" w14:textId="77777777" w:rsidR="002C23F1" w:rsidRPr="00DB6B68" w:rsidRDefault="002C23F1">
            <w:r w:rsidRPr="00DB6B68">
              <w:t>Complete</w:t>
            </w:r>
            <w:r w:rsidRPr="00DB6B68">
              <w:br/>
              <w:t>Yes / No</w:t>
            </w:r>
          </w:p>
        </w:tc>
      </w:tr>
      <w:tr w:rsidR="002C23F1" w:rsidRPr="00916430" w14:paraId="7D3C5DE4" w14:textId="77777777">
        <w:trPr>
          <w:trHeight w:val="38"/>
        </w:trPr>
        <w:tc>
          <w:tcPr>
            <w:tcW w:w="3258" w:type="dxa"/>
          </w:tcPr>
          <w:p w14:paraId="116C4FFA" w14:textId="77777777" w:rsidR="002C23F1" w:rsidRPr="003C2B3F" w:rsidRDefault="002C23F1">
            <w:pPr>
              <w:pStyle w:val="Tabletext"/>
            </w:pPr>
            <w:r w:rsidRPr="00916430">
              <w:t>Flight crew licence and medical</w:t>
            </w:r>
          </w:p>
        </w:tc>
        <w:tc>
          <w:tcPr>
            <w:tcW w:w="4394" w:type="dxa"/>
          </w:tcPr>
          <w:p w14:paraId="0344E28C" w14:textId="77777777" w:rsidR="002C23F1" w:rsidRPr="00916430" w:rsidRDefault="002C23F1">
            <w:pPr>
              <w:pStyle w:val="Tabletext"/>
            </w:pPr>
          </w:p>
        </w:tc>
        <w:tc>
          <w:tcPr>
            <w:tcW w:w="1982" w:type="dxa"/>
          </w:tcPr>
          <w:p w14:paraId="04B3B53B" w14:textId="77777777" w:rsidR="002C23F1" w:rsidRPr="00916430" w:rsidRDefault="002C23F1">
            <w:pPr>
              <w:pStyle w:val="Tabletext"/>
            </w:pPr>
          </w:p>
        </w:tc>
      </w:tr>
      <w:tr w:rsidR="002C23F1" w:rsidRPr="00916430" w14:paraId="0A8995E3" w14:textId="77777777">
        <w:trPr>
          <w:trHeight w:val="58"/>
        </w:trPr>
        <w:tc>
          <w:tcPr>
            <w:tcW w:w="3258" w:type="dxa"/>
          </w:tcPr>
          <w:p w14:paraId="0FEAF346" w14:textId="77777777" w:rsidR="002C23F1" w:rsidRPr="003C2B3F" w:rsidRDefault="002C23F1">
            <w:pPr>
              <w:pStyle w:val="Tabletext"/>
            </w:pPr>
            <w:r w:rsidRPr="00916430">
              <w:t>Weather and NOTAM</w:t>
            </w:r>
            <w:r w:rsidRPr="003C2B3F">
              <w:t>s and flight plan</w:t>
            </w:r>
          </w:p>
        </w:tc>
        <w:tc>
          <w:tcPr>
            <w:tcW w:w="4394" w:type="dxa"/>
          </w:tcPr>
          <w:p w14:paraId="43838DEF" w14:textId="77777777" w:rsidR="002C23F1" w:rsidRPr="00916430" w:rsidRDefault="002C23F1">
            <w:pPr>
              <w:pStyle w:val="Tabletext"/>
            </w:pPr>
          </w:p>
        </w:tc>
        <w:tc>
          <w:tcPr>
            <w:tcW w:w="1982" w:type="dxa"/>
          </w:tcPr>
          <w:p w14:paraId="28E8EAEF" w14:textId="77777777" w:rsidR="002C23F1" w:rsidRPr="00916430" w:rsidRDefault="002C23F1">
            <w:pPr>
              <w:pStyle w:val="Tabletext"/>
            </w:pPr>
          </w:p>
        </w:tc>
      </w:tr>
      <w:tr w:rsidR="002C23F1" w:rsidRPr="00916430" w14:paraId="1A72EB51" w14:textId="77777777">
        <w:trPr>
          <w:trHeight w:val="25"/>
        </w:trPr>
        <w:tc>
          <w:tcPr>
            <w:tcW w:w="3258" w:type="dxa"/>
          </w:tcPr>
          <w:p w14:paraId="5B47EEBE" w14:textId="77777777" w:rsidR="002C23F1" w:rsidRPr="003C2B3F" w:rsidRDefault="002C23F1">
            <w:pPr>
              <w:pStyle w:val="Tabletext"/>
            </w:pPr>
            <w:r w:rsidRPr="00916430">
              <w:t>Flight and duty limitations</w:t>
            </w:r>
          </w:p>
        </w:tc>
        <w:tc>
          <w:tcPr>
            <w:tcW w:w="4394" w:type="dxa"/>
          </w:tcPr>
          <w:p w14:paraId="719EE196" w14:textId="77777777" w:rsidR="002C23F1" w:rsidRPr="00916430" w:rsidRDefault="002C23F1">
            <w:pPr>
              <w:pStyle w:val="Tabletext"/>
            </w:pPr>
          </w:p>
        </w:tc>
        <w:tc>
          <w:tcPr>
            <w:tcW w:w="1982" w:type="dxa"/>
          </w:tcPr>
          <w:p w14:paraId="77412D47" w14:textId="77777777" w:rsidR="002C23F1" w:rsidRPr="00916430" w:rsidRDefault="002C23F1">
            <w:pPr>
              <w:pStyle w:val="Tabletext"/>
            </w:pPr>
          </w:p>
        </w:tc>
      </w:tr>
      <w:tr w:rsidR="002C23F1" w:rsidRPr="00916430" w14:paraId="6A653900" w14:textId="77777777">
        <w:trPr>
          <w:trHeight w:val="25"/>
        </w:trPr>
        <w:tc>
          <w:tcPr>
            <w:tcW w:w="3258" w:type="dxa"/>
          </w:tcPr>
          <w:p w14:paraId="45BA32E8" w14:textId="77777777" w:rsidR="002C23F1" w:rsidRPr="003C2B3F" w:rsidRDefault="002C23F1">
            <w:pPr>
              <w:pStyle w:val="Tabletext"/>
            </w:pPr>
            <w:r w:rsidRPr="00916430">
              <w:t>Loading, weight and balance calculations</w:t>
            </w:r>
          </w:p>
        </w:tc>
        <w:tc>
          <w:tcPr>
            <w:tcW w:w="4394" w:type="dxa"/>
          </w:tcPr>
          <w:p w14:paraId="133FB5C4" w14:textId="77777777" w:rsidR="002C23F1" w:rsidRPr="00916430" w:rsidRDefault="002C23F1">
            <w:pPr>
              <w:pStyle w:val="Tabletext"/>
            </w:pPr>
          </w:p>
        </w:tc>
        <w:tc>
          <w:tcPr>
            <w:tcW w:w="1982" w:type="dxa"/>
          </w:tcPr>
          <w:p w14:paraId="0E2CDE9F" w14:textId="77777777" w:rsidR="002C23F1" w:rsidRPr="00916430" w:rsidRDefault="002C23F1">
            <w:pPr>
              <w:pStyle w:val="Tabletext"/>
            </w:pPr>
          </w:p>
        </w:tc>
      </w:tr>
      <w:tr w:rsidR="002C23F1" w:rsidRPr="00916430" w14:paraId="40E5DD6E" w14:textId="77777777">
        <w:trPr>
          <w:trHeight w:val="25"/>
        </w:trPr>
        <w:tc>
          <w:tcPr>
            <w:tcW w:w="3258" w:type="dxa"/>
          </w:tcPr>
          <w:p w14:paraId="48489A87" w14:textId="77777777" w:rsidR="002C23F1" w:rsidRPr="003C2B3F" w:rsidRDefault="002C23F1">
            <w:pPr>
              <w:pStyle w:val="Tabletext"/>
            </w:pPr>
            <w:r w:rsidRPr="00916430">
              <w:t xml:space="preserve">Fuel calculations </w:t>
            </w:r>
          </w:p>
        </w:tc>
        <w:tc>
          <w:tcPr>
            <w:tcW w:w="4394" w:type="dxa"/>
          </w:tcPr>
          <w:p w14:paraId="245D0B9B" w14:textId="77777777" w:rsidR="002C23F1" w:rsidRPr="00916430" w:rsidRDefault="002C23F1">
            <w:pPr>
              <w:pStyle w:val="Tabletext"/>
            </w:pPr>
          </w:p>
        </w:tc>
        <w:tc>
          <w:tcPr>
            <w:tcW w:w="1982" w:type="dxa"/>
          </w:tcPr>
          <w:p w14:paraId="2092F5A1" w14:textId="77777777" w:rsidR="002C23F1" w:rsidRPr="00916430" w:rsidRDefault="002C23F1">
            <w:pPr>
              <w:pStyle w:val="Tabletext"/>
            </w:pPr>
          </w:p>
        </w:tc>
      </w:tr>
      <w:tr w:rsidR="002C23F1" w:rsidRPr="00916430" w14:paraId="44059E0C" w14:textId="77777777">
        <w:trPr>
          <w:trHeight w:val="25"/>
        </w:trPr>
        <w:tc>
          <w:tcPr>
            <w:tcW w:w="3258" w:type="dxa"/>
          </w:tcPr>
          <w:p w14:paraId="4D6CAACA" w14:textId="77777777" w:rsidR="002C23F1" w:rsidRPr="003C2B3F" w:rsidRDefault="002C23F1">
            <w:pPr>
              <w:pStyle w:val="Tabletext"/>
            </w:pPr>
            <w:r w:rsidRPr="00916430">
              <w:t>Alternate aerodrome considerations</w:t>
            </w:r>
          </w:p>
        </w:tc>
        <w:tc>
          <w:tcPr>
            <w:tcW w:w="4394" w:type="dxa"/>
          </w:tcPr>
          <w:p w14:paraId="5CE0DB73" w14:textId="77777777" w:rsidR="002C23F1" w:rsidRPr="00916430" w:rsidRDefault="002C23F1">
            <w:pPr>
              <w:pStyle w:val="Tabletext"/>
            </w:pPr>
          </w:p>
        </w:tc>
        <w:tc>
          <w:tcPr>
            <w:tcW w:w="1982" w:type="dxa"/>
          </w:tcPr>
          <w:p w14:paraId="394FC356" w14:textId="77777777" w:rsidR="002C23F1" w:rsidRPr="00916430" w:rsidRDefault="002C23F1">
            <w:pPr>
              <w:pStyle w:val="Tabletext"/>
            </w:pPr>
          </w:p>
        </w:tc>
      </w:tr>
      <w:tr w:rsidR="002C23F1" w:rsidRPr="00916430" w14:paraId="5E268AEB" w14:textId="77777777">
        <w:trPr>
          <w:trHeight w:val="190"/>
        </w:trPr>
        <w:tc>
          <w:tcPr>
            <w:tcW w:w="3258" w:type="dxa"/>
          </w:tcPr>
          <w:p w14:paraId="268D0A1A" w14:textId="77777777" w:rsidR="002C23F1" w:rsidRPr="003C2B3F" w:rsidRDefault="002C23F1">
            <w:pPr>
              <w:pStyle w:val="Tabletext"/>
            </w:pPr>
            <w:r w:rsidRPr="00916430">
              <w:t>Take-off and landing performance calculations</w:t>
            </w:r>
          </w:p>
        </w:tc>
        <w:tc>
          <w:tcPr>
            <w:tcW w:w="4394" w:type="dxa"/>
          </w:tcPr>
          <w:p w14:paraId="0BC955D3" w14:textId="77777777" w:rsidR="002C23F1" w:rsidRPr="00916430" w:rsidRDefault="002C23F1">
            <w:pPr>
              <w:pStyle w:val="Tabletext"/>
            </w:pPr>
          </w:p>
        </w:tc>
        <w:tc>
          <w:tcPr>
            <w:tcW w:w="1982" w:type="dxa"/>
          </w:tcPr>
          <w:p w14:paraId="45EE32FA" w14:textId="77777777" w:rsidR="002C23F1" w:rsidRPr="00916430" w:rsidRDefault="002C23F1">
            <w:pPr>
              <w:pStyle w:val="Tabletext"/>
            </w:pPr>
          </w:p>
        </w:tc>
      </w:tr>
      <w:tr w:rsidR="002C23F1" w:rsidRPr="00916430" w14:paraId="190F00D2" w14:textId="77777777">
        <w:trPr>
          <w:trHeight w:val="25"/>
        </w:trPr>
        <w:tc>
          <w:tcPr>
            <w:tcW w:w="3258" w:type="dxa"/>
          </w:tcPr>
          <w:p w14:paraId="07AC3B02" w14:textId="77777777" w:rsidR="002C23F1" w:rsidRPr="003C2B3F" w:rsidRDefault="002C23F1">
            <w:pPr>
              <w:pStyle w:val="Tabletext"/>
            </w:pPr>
            <w:r w:rsidRPr="00916430">
              <w:t xml:space="preserve">Maps, charts, EFB currency </w:t>
            </w:r>
          </w:p>
        </w:tc>
        <w:tc>
          <w:tcPr>
            <w:tcW w:w="4394" w:type="dxa"/>
          </w:tcPr>
          <w:p w14:paraId="756062D6" w14:textId="77777777" w:rsidR="002C23F1" w:rsidRPr="00916430" w:rsidRDefault="002C23F1">
            <w:pPr>
              <w:pStyle w:val="Tabletext"/>
            </w:pPr>
          </w:p>
        </w:tc>
        <w:tc>
          <w:tcPr>
            <w:tcW w:w="1982" w:type="dxa"/>
          </w:tcPr>
          <w:p w14:paraId="0DBCA4E8" w14:textId="77777777" w:rsidR="002C23F1" w:rsidRPr="00916430" w:rsidRDefault="002C23F1">
            <w:pPr>
              <w:pStyle w:val="Tabletext"/>
            </w:pPr>
          </w:p>
        </w:tc>
      </w:tr>
      <w:tr w:rsidR="002C23F1" w:rsidRPr="00916430" w14:paraId="64E00213" w14:textId="77777777">
        <w:trPr>
          <w:trHeight w:val="25"/>
        </w:trPr>
        <w:tc>
          <w:tcPr>
            <w:tcW w:w="3258" w:type="dxa"/>
          </w:tcPr>
          <w:p w14:paraId="6F9F3607" w14:textId="77777777" w:rsidR="002C23F1" w:rsidRPr="003C2B3F" w:rsidRDefault="002C23F1">
            <w:pPr>
              <w:pStyle w:val="Tabletext"/>
            </w:pPr>
            <w:r w:rsidRPr="00916430">
              <w:t>ERSA emergency procedures</w:t>
            </w:r>
          </w:p>
        </w:tc>
        <w:tc>
          <w:tcPr>
            <w:tcW w:w="4394" w:type="dxa"/>
          </w:tcPr>
          <w:p w14:paraId="49E89E28" w14:textId="77777777" w:rsidR="002C23F1" w:rsidRPr="00916430" w:rsidRDefault="002C23F1">
            <w:pPr>
              <w:pStyle w:val="Tabletext"/>
            </w:pPr>
          </w:p>
        </w:tc>
        <w:tc>
          <w:tcPr>
            <w:tcW w:w="1982" w:type="dxa"/>
          </w:tcPr>
          <w:p w14:paraId="7C0848DB" w14:textId="77777777" w:rsidR="002C23F1" w:rsidRPr="00916430" w:rsidRDefault="002C23F1">
            <w:pPr>
              <w:pStyle w:val="Tabletext"/>
            </w:pPr>
          </w:p>
        </w:tc>
      </w:tr>
      <w:tr w:rsidR="002C23F1" w:rsidRPr="00916430" w14:paraId="60E2B9B9" w14:textId="77777777">
        <w:trPr>
          <w:trHeight w:val="25"/>
        </w:trPr>
        <w:tc>
          <w:tcPr>
            <w:tcW w:w="3258" w:type="dxa"/>
          </w:tcPr>
          <w:p w14:paraId="00BC9150" w14:textId="77777777" w:rsidR="002C23F1" w:rsidRPr="003C2B3F" w:rsidRDefault="002C23F1">
            <w:pPr>
              <w:pStyle w:val="Tabletext"/>
            </w:pPr>
            <w:r w:rsidRPr="00916430">
              <w:t>Aerodrome lighting requirements</w:t>
            </w:r>
          </w:p>
        </w:tc>
        <w:tc>
          <w:tcPr>
            <w:tcW w:w="4394" w:type="dxa"/>
          </w:tcPr>
          <w:p w14:paraId="5D1F4795" w14:textId="77777777" w:rsidR="002C23F1" w:rsidRPr="00916430" w:rsidRDefault="002C23F1">
            <w:pPr>
              <w:pStyle w:val="Tabletext"/>
            </w:pPr>
          </w:p>
        </w:tc>
        <w:tc>
          <w:tcPr>
            <w:tcW w:w="1982" w:type="dxa"/>
          </w:tcPr>
          <w:p w14:paraId="140A0EB4" w14:textId="77777777" w:rsidR="002C23F1" w:rsidRPr="00916430" w:rsidRDefault="002C23F1">
            <w:pPr>
              <w:pStyle w:val="Tabletext"/>
            </w:pPr>
          </w:p>
        </w:tc>
      </w:tr>
      <w:tr w:rsidR="002C23F1" w:rsidRPr="00916430" w14:paraId="67F8F4DE" w14:textId="77777777">
        <w:trPr>
          <w:trHeight w:val="25"/>
        </w:trPr>
        <w:tc>
          <w:tcPr>
            <w:tcW w:w="3258" w:type="dxa"/>
          </w:tcPr>
          <w:p w14:paraId="74FBE018" w14:textId="77777777" w:rsidR="002C23F1" w:rsidRPr="003C2B3F" w:rsidRDefault="002C23F1">
            <w:pPr>
              <w:pStyle w:val="Tabletext"/>
            </w:pPr>
            <w:r w:rsidRPr="00916430">
              <w:t xml:space="preserve">Use of MR and MEL </w:t>
            </w:r>
          </w:p>
        </w:tc>
        <w:tc>
          <w:tcPr>
            <w:tcW w:w="4394" w:type="dxa"/>
          </w:tcPr>
          <w:p w14:paraId="7DD0FC84" w14:textId="77777777" w:rsidR="002C23F1" w:rsidRPr="00916430" w:rsidRDefault="002C23F1">
            <w:pPr>
              <w:pStyle w:val="Tabletext"/>
            </w:pPr>
          </w:p>
        </w:tc>
        <w:tc>
          <w:tcPr>
            <w:tcW w:w="1982" w:type="dxa"/>
          </w:tcPr>
          <w:p w14:paraId="55744146" w14:textId="77777777" w:rsidR="002C23F1" w:rsidRPr="00916430" w:rsidRDefault="002C23F1">
            <w:pPr>
              <w:pStyle w:val="Tabletext"/>
            </w:pPr>
          </w:p>
        </w:tc>
      </w:tr>
      <w:tr w:rsidR="002C23F1" w:rsidRPr="00916430" w14:paraId="050238FC" w14:textId="77777777">
        <w:trPr>
          <w:trHeight w:val="25"/>
        </w:trPr>
        <w:tc>
          <w:tcPr>
            <w:tcW w:w="3258" w:type="dxa"/>
          </w:tcPr>
          <w:p w14:paraId="54D6CBB4" w14:textId="77777777" w:rsidR="002C23F1" w:rsidRPr="003C2B3F" w:rsidRDefault="002C23F1">
            <w:pPr>
              <w:pStyle w:val="Tabletext"/>
            </w:pPr>
            <w:r w:rsidRPr="00916430">
              <w:t xml:space="preserve">Threat and error management </w:t>
            </w:r>
          </w:p>
        </w:tc>
        <w:tc>
          <w:tcPr>
            <w:tcW w:w="4394" w:type="dxa"/>
          </w:tcPr>
          <w:p w14:paraId="4F51972D" w14:textId="77777777" w:rsidR="002C23F1" w:rsidRPr="00916430" w:rsidRDefault="002C23F1">
            <w:pPr>
              <w:pStyle w:val="Tabletext"/>
            </w:pPr>
          </w:p>
        </w:tc>
        <w:tc>
          <w:tcPr>
            <w:tcW w:w="1982" w:type="dxa"/>
          </w:tcPr>
          <w:p w14:paraId="08216A93" w14:textId="77777777" w:rsidR="002C23F1" w:rsidRPr="00916430" w:rsidRDefault="002C23F1">
            <w:pPr>
              <w:pStyle w:val="Tabletext"/>
            </w:pPr>
          </w:p>
        </w:tc>
      </w:tr>
      <w:tr w:rsidR="002C23F1" w:rsidRPr="00916430" w14:paraId="699ACA33" w14:textId="77777777">
        <w:trPr>
          <w:trHeight w:val="25"/>
        </w:trPr>
        <w:tc>
          <w:tcPr>
            <w:tcW w:w="3258" w:type="dxa"/>
          </w:tcPr>
          <w:p w14:paraId="4150DC23" w14:textId="77777777" w:rsidR="002C23F1" w:rsidRPr="003C2B3F" w:rsidRDefault="002C23F1">
            <w:pPr>
              <w:pStyle w:val="Tabletext"/>
            </w:pPr>
            <w:r w:rsidRPr="00916430">
              <w:t>Briefing for airborne component</w:t>
            </w:r>
          </w:p>
        </w:tc>
        <w:tc>
          <w:tcPr>
            <w:tcW w:w="4394" w:type="dxa"/>
          </w:tcPr>
          <w:p w14:paraId="5619F438" w14:textId="77777777" w:rsidR="002C23F1" w:rsidRPr="00916430" w:rsidRDefault="002C23F1">
            <w:pPr>
              <w:pStyle w:val="Tabletext"/>
            </w:pPr>
          </w:p>
        </w:tc>
        <w:tc>
          <w:tcPr>
            <w:tcW w:w="1982" w:type="dxa"/>
          </w:tcPr>
          <w:p w14:paraId="3CBAE974" w14:textId="77777777" w:rsidR="002C23F1" w:rsidRPr="00916430" w:rsidRDefault="002C23F1">
            <w:pPr>
              <w:pStyle w:val="Tabletext"/>
            </w:pPr>
          </w:p>
        </w:tc>
      </w:tr>
      <w:tr w:rsidR="002C23F1" w:rsidRPr="00916430" w14:paraId="6E2E184F" w14:textId="77777777">
        <w:trPr>
          <w:trHeight w:val="25"/>
        </w:trPr>
        <w:tc>
          <w:tcPr>
            <w:tcW w:w="3258" w:type="dxa"/>
          </w:tcPr>
          <w:p w14:paraId="724BF62B" w14:textId="77777777" w:rsidR="002C23F1" w:rsidRPr="003C2B3F" w:rsidRDefault="002C23F1">
            <w:pPr>
              <w:pStyle w:val="Tabletext"/>
            </w:pPr>
            <w:r w:rsidRPr="00916430">
              <w:t xml:space="preserve">VFR: Procedures to avoid inadvertent entry into IMC and escape from </w:t>
            </w:r>
            <w:r w:rsidRPr="003C2B3F">
              <w:t>IMC procedures</w:t>
            </w:r>
          </w:p>
        </w:tc>
        <w:tc>
          <w:tcPr>
            <w:tcW w:w="4394" w:type="dxa"/>
          </w:tcPr>
          <w:p w14:paraId="672FC22F" w14:textId="77777777" w:rsidR="002C23F1" w:rsidRPr="00916430" w:rsidRDefault="002C23F1">
            <w:pPr>
              <w:pStyle w:val="Tabletext"/>
            </w:pPr>
          </w:p>
        </w:tc>
        <w:tc>
          <w:tcPr>
            <w:tcW w:w="1982" w:type="dxa"/>
          </w:tcPr>
          <w:p w14:paraId="2E397AF0" w14:textId="77777777" w:rsidR="002C23F1" w:rsidRPr="00916430" w:rsidRDefault="002C23F1">
            <w:pPr>
              <w:pStyle w:val="Tabletext"/>
            </w:pPr>
          </w:p>
        </w:tc>
      </w:tr>
      <w:tr w:rsidR="002C23F1" w:rsidRPr="00916430" w14:paraId="6AE7B468" w14:textId="77777777">
        <w:trPr>
          <w:trHeight w:val="25"/>
        </w:trPr>
        <w:tc>
          <w:tcPr>
            <w:tcW w:w="3258" w:type="dxa"/>
          </w:tcPr>
          <w:p w14:paraId="796787B5" w14:textId="77777777" w:rsidR="002C23F1" w:rsidRPr="003C2B3F" w:rsidRDefault="002C23F1">
            <w:pPr>
              <w:pStyle w:val="Tabletext"/>
            </w:pPr>
            <w:r w:rsidRPr="00916430">
              <w:t>IFR: Procedures in the event of a TAWS alert (if equipped)</w:t>
            </w:r>
          </w:p>
        </w:tc>
        <w:tc>
          <w:tcPr>
            <w:tcW w:w="4394" w:type="dxa"/>
          </w:tcPr>
          <w:p w14:paraId="13CE1215" w14:textId="77777777" w:rsidR="002C23F1" w:rsidRPr="00916430" w:rsidRDefault="002C23F1">
            <w:pPr>
              <w:pStyle w:val="Tabletext"/>
            </w:pPr>
          </w:p>
        </w:tc>
        <w:tc>
          <w:tcPr>
            <w:tcW w:w="1982" w:type="dxa"/>
          </w:tcPr>
          <w:p w14:paraId="639875AF" w14:textId="77777777" w:rsidR="002C23F1" w:rsidRPr="00916430" w:rsidRDefault="002C23F1">
            <w:pPr>
              <w:pStyle w:val="Tabletext"/>
            </w:pPr>
          </w:p>
        </w:tc>
      </w:tr>
    </w:tbl>
    <w:p w14:paraId="5600E0F5" w14:textId="77777777" w:rsidR="002C23F1" w:rsidRPr="00DB6B68" w:rsidRDefault="002C23F1" w:rsidP="002C23F1">
      <w:pPr>
        <w:pStyle w:val="normalafterlisttable"/>
        <w:rPr>
          <w:rStyle w:val="bold"/>
        </w:rPr>
      </w:pPr>
      <w:r>
        <w:rPr>
          <w:rStyle w:val="bold"/>
        </w:rPr>
        <w:t>Completed</w:t>
      </w:r>
    </w:p>
    <w:p w14:paraId="7AC2F57C" w14:textId="0169AE94" w:rsidR="002C23F1" w:rsidRDefault="005368FD" w:rsidP="002C23F1">
      <w:sdt>
        <w:sdtPr>
          <w:id w:val="-352265943"/>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t xml:space="preserve"> </w:t>
      </w:r>
      <w:r w:rsidR="002C23F1">
        <w:t xml:space="preserve">Yes </w:t>
      </w:r>
    </w:p>
    <w:p w14:paraId="24509820" w14:textId="4667E28C" w:rsidR="002C23F1" w:rsidRPr="003C2B3F" w:rsidRDefault="005368FD" w:rsidP="002C23F1">
      <w:sdt>
        <w:sdtPr>
          <w:id w:val="1403796957"/>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t xml:space="preserve"> </w:t>
      </w:r>
      <w:r w:rsidR="002C23F1">
        <w:t xml:space="preserve">No </w:t>
      </w:r>
    </w:p>
    <w:p w14:paraId="42E8C3B0" w14:textId="77777777" w:rsidR="002C23F1" w:rsidRDefault="002C23F1" w:rsidP="002C23F1">
      <w:pPr>
        <w:suppressAutoHyphens w:val="0"/>
      </w:pPr>
      <w:r>
        <w:br w:type="page"/>
      </w:r>
    </w:p>
    <w:tbl>
      <w:tblPr>
        <w:tblStyle w:val="SD-MOStable"/>
        <w:tblW w:w="9639" w:type="dxa"/>
        <w:tblLayout w:type="fixed"/>
        <w:tblLook w:val="0620" w:firstRow="1" w:lastRow="0" w:firstColumn="0" w:lastColumn="0" w:noHBand="1" w:noVBand="1"/>
      </w:tblPr>
      <w:tblGrid>
        <w:gridCol w:w="9639"/>
      </w:tblGrid>
      <w:tr w:rsidR="002C23F1" w:rsidRPr="00DB6B68" w14:paraId="2A55FFEC" w14:textId="77777777">
        <w:trPr>
          <w:cnfStyle w:val="100000000000" w:firstRow="1" w:lastRow="0" w:firstColumn="0" w:lastColumn="0" w:oddVBand="0" w:evenVBand="0" w:oddHBand="0" w:evenHBand="0" w:firstRowFirstColumn="0" w:firstRowLastColumn="0" w:lastRowFirstColumn="0" w:lastRowLastColumn="0"/>
        </w:trPr>
        <w:tc>
          <w:tcPr>
            <w:tcW w:w="9639" w:type="dxa"/>
          </w:tcPr>
          <w:p w14:paraId="76A81C63" w14:textId="77777777" w:rsidR="002C23F1" w:rsidRPr="00DB6B68" w:rsidRDefault="002C23F1">
            <w:r>
              <w:lastRenderedPageBreak/>
              <w:t>Comments</w:t>
            </w:r>
          </w:p>
        </w:tc>
      </w:tr>
      <w:tr w:rsidR="002C23F1" w14:paraId="1BCD76CA" w14:textId="77777777">
        <w:trPr>
          <w:trHeight w:val="2099"/>
        </w:trPr>
        <w:tc>
          <w:tcPr>
            <w:tcW w:w="9639" w:type="dxa"/>
          </w:tcPr>
          <w:p w14:paraId="4047C13F" w14:textId="77777777" w:rsidR="002C23F1" w:rsidRDefault="002C23F1"/>
        </w:tc>
      </w:tr>
    </w:tbl>
    <w:p w14:paraId="3452E240" w14:textId="77777777" w:rsidR="002C23F1" w:rsidRPr="00DB6B68" w:rsidRDefault="002C23F1" w:rsidP="002C23F1">
      <w:pPr>
        <w:pStyle w:val="normalafterlisttable"/>
        <w:rPr>
          <w:rStyle w:val="bold"/>
        </w:rPr>
      </w:pPr>
      <w:r w:rsidRPr="00DB6B68">
        <w:rPr>
          <w:rStyle w:val="bold"/>
        </w:rPr>
        <w:t>Check pilot certification</w:t>
      </w:r>
    </w:p>
    <w:p w14:paraId="6ABE73EF" w14:textId="17D63DEB" w:rsidR="002C23F1" w:rsidRPr="00DB6B68" w:rsidRDefault="002C23F1" w:rsidP="002C23F1">
      <w:r w:rsidRPr="00DB6B68">
        <w:t>Signature:</w:t>
      </w:r>
      <w:r>
        <w:tab/>
      </w:r>
      <w:r>
        <w:tab/>
      </w:r>
      <w:r>
        <w:tab/>
      </w:r>
      <w:r>
        <w:tab/>
      </w:r>
      <w:r w:rsidR="009C7F8A">
        <w:tab/>
      </w:r>
      <w:r w:rsidRPr="00DB6B68">
        <w:t>Date:</w:t>
      </w:r>
      <w:r>
        <w:t xml:space="preserve"> </w:t>
      </w:r>
    </w:p>
    <w:p w14:paraId="27728AFE" w14:textId="77777777" w:rsidR="002C23F1" w:rsidRPr="00DB6B68" w:rsidRDefault="002C23F1" w:rsidP="002C23F1">
      <w:pPr>
        <w:pStyle w:val="normalafterlisttable"/>
        <w:rPr>
          <w:rStyle w:val="bold"/>
        </w:rPr>
      </w:pPr>
      <w:r w:rsidRPr="00DB6B68">
        <w:rPr>
          <w:rStyle w:val="bold"/>
        </w:rPr>
        <w:t>Flight crew acknowledgement</w:t>
      </w:r>
    </w:p>
    <w:p w14:paraId="704AECB7" w14:textId="49F79C61" w:rsidR="002C23F1" w:rsidRPr="00DB6B68" w:rsidRDefault="002C23F1" w:rsidP="002C23F1">
      <w:r w:rsidRPr="00DB6B68">
        <w:t>Signature</w:t>
      </w:r>
      <w:r>
        <w:tab/>
      </w:r>
      <w:r>
        <w:tab/>
      </w:r>
      <w:r>
        <w:tab/>
      </w:r>
      <w:r>
        <w:tab/>
      </w:r>
      <w:r w:rsidR="009C7F8A">
        <w:tab/>
      </w:r>
      <w:r w:rsidRPr="00DB6B68">
        <w:t>Date:</w:t>
      </w:r>
      <w:r>
        <w:t xml:space="preserve"> </w:t>
      </w:r>
    </w:p>
    <w:p w14:paraId="05681C66" w14:textId="77777777" w:rsidR="002C23F1" w:rsidRPr="00916430" w:rsidRDefault="002C23F1" w:rsidP="002C23F1">
      <w:r w:rsidRPr="00916430">
        <w:br w:type="page"/>
      </w:r>
    </w:p>
    <w:p w14:paraId="4E8248BC" w14:textId="77777777" w:rsidR="007A0A55" w:rsidRDefault="007A0A55" w:rsidP="002D4956">
      <w:pPr>
        <w:pStyle w:val="Caption"/>
        <w:rPr>
          <w:rStyle w:val="Strong"/>
          <w:b/>
          <w:bCs w:val="0"/>
        </w:rPr>
      </w:pPr>
      <w:bookmarkStart w:id="173" w:name="_Toc131591635"/>
      <w:r w:rsidRPr="002D4956">
        <w:rPr>
          <w:rStyle w:val="Strong"/>
          <w:rFonts w:hint="eastAsia"/>
          <w:b/>
          <w:bCs w:val="0"/>
        </w:rPr>
        <w:lastRenderedPageBreak/>
        <w:t xml:space="preserve">Form TC07A </w:t>
      </w:r>
      <w:r w:rsidRPr="002D4956">
        <w:rPr>
          <w:rStyle w:val="Strong"/>
          <w:b/>
          <w:bCs w:val="0"/>
        </w:rPr>
        <w:t>–</w:t>
      </w:r>
      <w:r w:rsidRPr="002D4956">
        <w:rPr>
          <w:rStyle w:val="Strong"/>
          <w:rFonts w:hint="eastAsia"/>
          <w:b/>
          <w:bCs w:val="0"/>
        </w:rPr>
        <w:t xml:space="preserve"> Nomination form for training and checking personnel</w:t>
      </w:r>
      <w:bookmarkEnd w:id="173"/>
    </w:p>
    <w:tbl>
      <w:tblPr>
        <w:tblStyle w:val="SD-MOStable"/>
        <w:tblW w:w="9634" w:type="dxa"/>
        <w:tblLook w:val="0620" w:firstRow="1" w:lastRow="0" w:firstColumn="0" w:lastColumn="0" w:noHBand="1" w:noVBand="1"/>
      </w:tblPr>
      <w:tblGrid>
        <w:gridCol w:w="2547"/>
        <w:gridCol w:w="1276"/>
        <w:gridCol w:w="4112"/>
        <w:gridCol w:w="1699"/>
      </w:tblGrid>
      <w:tr w:rsidR="009306B2" w:rsidRPr="00DB6B68" w14:paraId="19C6E2EC" w14:textId="77777777">
        <w:trPr>
          <w:cnfStyle w:val="100000000000" w:firstRow="1" w:lastRow="0" w:firstColumn="0" w:lastColumn="0" w:oddVBand="0" w:evenVBand="0" w:oddHBand="0" w:evenHBand="0" w:firstRowFirstColumn="0" w:firstRowLastColumn="0" w:lastRowFirstColumn="0" w:lastRowLastColumn="0"/>
          <w:trHeight w:val="411"/>
        </w:trPr>
        <w:tc>
          <w:tcPr>
            <w:tcW w:w="2547" w:type="dxa"/>
          </w:tcPr>
          <w:p w14:paraId="6A2E3AEA" w14:textId="77777777" w:rsidR="009306B2" w:rsidRPr="00DB6B68" w:rsidRDefault="009306B2">
            <w:r w:rsidRPr="00DB6B68">
              <w:t>Name</w:t>
            </w:r>
          </w:p>
        </w:tc>
        <w:tc>
          <w:tcPr>
            <w:tcW w:w="1276" w:type="dxa"/>
          </w:tcPr>
          <w:p w14:paraId="0A971A13" w14:textId="77777777" w:rsidR="009306B2" w:rsidRPr="00DB6B68" w:rsidRDefault="009306B2">
            <w:r w:rsidRPr="00DB6B68">
              <w:t>ARN</w:t>
            </w:r>
          </w:p>
        </w:tc>
        <w:tc>
          <w:tcPr>
            <w:tcW w:w="4112" w:type="dxa"/>
          </w:tcPr>
          <w:p w14:paraId="61CFF011" w14:textId="77777777" w:rsidR="009306B2" w:rsidRPr="00DB6B68" w:rsidRDefault="009306B2">
            <w:r w:rsidRPr="00DB6B68">
              <w:t>Training and checking events authorised</w:t>
            </w:r>
          </w:p>
        </w:tc>
        <w:tc>
          <w:tcPr>
            <w:tcW w:w="1699" w:type="dxa"/>
          </w:tcPr>
          <w:p w14:paraId="0139999E" w14:textId="77777777" w:rsidR="009306B2" w:rsidRPr="00DB6B68" w:rsidRDefault="009306B2">
            <w:r w:rsidRPr="00DB6B68">
              <w:t xml:space="preserve">CASA </w:t>
            </w:r>
            <w:r w:rsidRPr="00DB6B68">
              <w:br/>
              <w:t>advice date</w:t>
            </w:r>
          </w:p>
        </w:tc>
      </w:tr>
      <w:tr w:rsidR="009306B2" w:rsidRPr="00DB6B68" w14:paraId="39B3421F" w14:textId="77777777">
        <w:trPr>
          <w:trHeight w:val="25"/>
        </w:trPr>
        <w:tc>
          <w:tcPr>
            <w:tcW w:w="2547" w:type="dxa"/>
          </w:tcPr>
          <w:p w14:paraId="7DFC24C4" w14:textId="77777777" w:rsidR="009306B2" w:rsidRPr="00DB6B68" w:rsidRDefault="009306B2">
            <w:pPr>
              <w:pStyle w:val="Tabletext"/>
            </w:pPr>
          </w:p>
        </w:tc>
        <w:tc>
          <w:tcPr>
            <w:tcW w:w="1276" w:type="dxa"/>
          </w:tcPr>
          <w:p w14:paraId="4D1B5EE9" w14:textId="77777777" w:rsidR="009306B2" w:rsidRPr="00DB6B68" w:rsidRDefault="009306B2">
            <w:pPr>
              <w:pStyle w:val="Tabletext"/>
            </w:pPr>
          </w:p>
        </w:tc>
        <w:tc>
          <w:tcPr>
            <w:tcW w:w="4112" w:type="dxa"/>
          </w:tcPr>
          <w:p w14:paraId="2E1501DD" w14:textId="77777777" w:rsidR="009306B2" w:rsidRPr="00DB6B68" w:rsidRDefault="009306B2">
            <w:pPr>
              <w:pStyle w:val="Tabletext"/>
            </w:pPr>
          </w:p>
        </w:tc>
        <w:tc>
          <w:tcPr>
            <w:tcW w:w="1699" w:type="dxa"/>
          </w:tcPr>
          <w:p w14:paraId="76F5405E" w14:textId="77777777" w:rsidR="009306B2" w:rsidRPr="00DB6B68" w:rsidRDefault="009306B2">
            <w:pPr>
              <w:pStyle w:val="Tabletext"/>
            </w:pPr>
          </w:p>
        </w:tc>
      </w:tr>
      <w:tr w:rsidR="009306B2" w:rsidRPr="00DB6B68" w14:paraId="31C224D4" w14:textId="77777777">
        <w:trPr>
          <w:trHeight w:val="25"/>
        </w:trPr>
        <w:tc>
          <w:tcPr>
            <w:tcW w:w="2547" w:type="dxa"/>
          </w:tcPr>
          <w:p w14:paraId="2CFC6F5D" w14:textId="77777777" w:rsidR="009306B2" w:rsidRPr="00DB6B68" w:rsidRDefault="009306B2">
            <w:pPr>
              <w:pStyle w:val="Tabletext"/>
            </w:pPr>
          </w:p>
        </w:tc>
        <w:tc>
          <w:tcPr>
            <w:tcW w:w="1276" w:type="dxa"/>
          </w:tcPr>
          <w:p w14:paraId="6B48FCED" w14:textId="77777777" w:rsidR="009306B2" w:rsidRPr="00DB6B68" w:rsidRDefault="009306B2">
            <w:pPr>
              <w:pStyle w:val="Tabletext"/>
            </w:pPr>
          </w:p>
        </w:tc>
        <w:tc>
          <w:tcPr>
            <w:tcW w:w="4112" w:type="dxa"/>
          </w:tcPr>
          <w:p w14:paraId="6A1C0E80" w14:textId="77777777" w:rsidR="009306B2" w:rsidRPr="00DB6B68" w:rsidRDefault="009306B2">
            <w:pPr>
              <w:pStyle w:val="Tabletext"/>
            </w:pPr>
          </w:p>
        </w:tc>
        <w:tc>
          <w:tcPr>
            <w:tcW w:w="1699" w:type="dxa"/>
          </w:tcPr>
          <w:p w14:paraId="51652ED3" w14:textId="77777777" w:rsidR="009306B2" w:rsidRPr="00DB6B68" w:rsidRDefault="009306B2">
            <w:pPr>
              <w:pStyle w:val="Tabletext"/>
            </w:pPr>
          </w:p>
        </w:tc>
      </w:tr>
      <w:tr w:rsidR="009306B2" w:rsidRPr="00DB6B68" w14:paraId="266CF930" w14:textId="77777777">
        <w:trPr>
          <w:trHeight w:val="25"/>
        </w:trPr>
        <w:tc>
          <w:tcPr>
            <w:tcW w:w="2547" w:type="dxa"/>
          </w:tcPr>
          <w:p w14:paraId="000B9A22" w14:textId="77777777" w:rsidR="009306B2" w:rsidRPr="00DB6B68" w:rsidRDefault="009306B2">
            <w:pPr>
              <w:pStyle w:val="Tabletext"/>
            </w:pPr>
          </w:p>
        </w:tc>
        <w:tc>
          <w:tcPr>
            <w:tcW w:w="1276" w:type="dxa"/>
          </w:tcPr>
          <w:p w14:paraId="5824B7E8" w14:textId="77777777" w:rsidR="009306B2" w:rsidRPr="00DB6B68" w:rsidRDefault="009306B2">
            <w:pPr>
              <w:pStyle w:val="Tabletext"/>
            </w:pPr>
          </w:p>
        </w:tc>
        <w:tc>
          <w:tcPr>
            <w:tcW w:w="4112" w:type="dxa"/>
          </w:tcPr>
          <w:p w14:paraId="13B029E9" w14:textId="77777777" w:rsidR="009306B2" w:rsidRPr="00DB6B68" w:rsidRDefault="009306B2">
            <w:pPr>
              <w:pStyle w:val="Tabletext"/>
            </w:pPr>
          </w:p>
        </w:tc>
        <w:tc>
          <w:tcPr>
            <w:tcW w:w="1699" w:type="dxa"/>
          </w:tcPr>
          <w:p w14:paraId="68447C99" w14:textId="77777777" w:rsidR="009306B2" w:rsidRPr="00DB6B68" w:rsidRDefault="009306B2">
            <w:pPr>
              <w:pStyle w:val="Tabletext"/>
            </w:pPr>
          </w:p>
        </w:tc>
      </w:tr>
      <w:tr w:rsidR="009306B2" w:rsidRPr="00DB6B68" w14:paraId="041AB8EA" w14:textId="77777777">
        <w:trPr>
          <w:trHeight w:val="25"/>
        </w:trPr>
        <w:tc>
          <w:tcPr>
            <w:tcW w:w="2547" w:type="dxa"/>
          </w:tcPr>
          <w:p w14:paraId="3DA066BA" w14:textId="77777777" w:rsidR="009306B2" w:rsidRPr="00DB6B68" w:rsidRDefault="009306B2">
            <w:pPr>
              <w:pStyle w:val="Tabletext"/>
            </w:pPr>
          </w:p>
        </w:tc>
        <w:tc>
          <w:tcPr>
            <w:tcW w:w="1276" w:type="dxa"/>
          </w:tcPr>
          <w:p w14:paraId="4D91C190" w14:textId="77777777" w:rsidR="009306B2" w:rsidRPr="00DB6B68" w:rsidRDefault="009306B2">
            <w:pPr>
              <w:pStyle w:val="Tabletext"/>
            </w:pPr>
          </w:p>
        </w:tc>
        <w:tc>
          <w:tcPr>
            <w:tcW w:w="4112" w:type="dxa"/>
          </w:tcPr>
          <w:p w14:paraId="6BBBA2E7" w14:textId="77777777" w:rsidR="009306B2" w:rsidRPr="00DB6B68" w:rsidRDefault="009306B2">
            <w:pPr>
              <w:pStyle w:val="Tabletext"/>
            </w:pPr>
          </w:p>
        </w:tc>
        <w:tc>
          <w:tcPr>
            <w:tcW w:w="1699" w:type="dxa"/>
          </w:tcPr>
          <w:p w14:paraId="18655FD9" w14:textId="77777777" w:rsidR="009306B2" w:rsidRPr="00DB6B68" w:rsidRDefault="009306B2">
            <w:pPr>
              <w:pStyle w:val="Tabletext"/>
            </w:pPr>
          </w:p>
        </w:tc>
      </w:tr>
      <w:tr w:rsidR="009306B2" w:rsidRPr="00DB6B68" w14:paraId="1D930436" w14:textId="77777777">
        <w:trPr>
          <w:trHeight w:val="25"/>
        </w:trPr>
        <w:tc>
          <w:tcPr>
            <w:tcW w:w="2547" w:type="dxa"/>
          </w:tcPr>
          <w:p w14:paraId="10349B83" w14:textId="77777777" w:rsidR="009306B2" w:rsidRPr="00DB6B68" w:rsidRDefault="009306B2">
            <w:pPr>
              <w:pStyle w:val="Tabletext"/>
            </w:pPr>
          </w:p>
        </w:tc>
        <w:tc>
          <w:tcPr>
            <w:tcW w:w="1276" w:type="dxa"/>
          </w:tcPr>
          <w:p w14:paraId="4D3EB466" w14:textId="77777777" w:rsidR="009306B2" w:rsidRPr="00DB6B68" w:rsidRDefault="009306B2">
            <w:pPr>
              <w:pStyle w:val="Tabletext"/>
            </w:pPr>
          </w:p>
        </w:tc>
        <w:tc>
          <w:tcPr>
            <w:tcW w:w="4112" w:type="dxa"/>
          </w:tcPr>
          <w:p w14:paraId="799B95A7" w14:textId="77777777" w:rsidR="009306B2" w:rsidRPr="00DB6B68" w:rsidRDefault="009306B2">
            <w:pPr>
              <w:pStyle w:val="Tabletext"/>
            </w:pPr>
          </w:p>
        </w:tc>
        <w:tc>
          <w:tcPr>
            <w:tcW w:w="1699" w:type="dxa"/>
          </w:tcPr>
          <w:p w14:paraId="60C91762" w14:textId="77777777" w:rsidR="009306B2" w:rsidRPr="00DB6B68" w:rsidRDefault="009306B2">
            <w:pPr>
              <w:pStyle w:val="Tabletext"/>
            </w:pPr>
          </w:p>
        </w:tc>
      </w:tr>
      <w:tr w:rsidR="009306B2" w:rsidRPr="00DB6B68" w14:paraId="7D493DF2" w14:textId="77777777">
        <w:trPr>
          <w:trHeight w:val="25"/>
        </w:trPr>
        <w:tc>
          <w:tcPr>
            <w:tcW w:w="2547" w:type="dxa"/>
          </w:tcPr>
          <w:p w14:paraId="2C155DE4" w14:textId="77777777" w:rsidR="009306B2" w:rsidRPr="00DB6B68" w:rsidRDefault="009306B2">
            <w:pPr>
              <w:pStyle w:val="Tabletext"/>
            </w:pPr>
          </w:p>
        </w:tc>
        <w:tc>
          <w:tcPr>
            <w:tcW w:w="1276" w:type="dxa"/>
          </w:tcPr>
          <w:p w14:paraId="4ABFB83D" w14:textId="77777777" w:rsidR="009306B2" w:rsidRPr="00DB6B68" w:rsidRDefault="009306B2">
            <w:pPr>
              <w:pStyle w:val="Tabletext"/>
            </w:pPr>
          </w:p>
        </w:tc>
        <w:tc>
          <w:tcPr>
            <w:tcW w:w="4112" w:type="dxa"/>
          </w:tcPr>
          <w:p w14:paraId="380BCFC8" w14:textId="77777777" w:rsidR="009306B2" w:rsidRPr="00DB6B68" w:rsidRDefault="009306B2">
            <w:pPr>
              <w:pStyle w:val="Tabletext"/>
            </w:pPr>
          </w:p>
        </w:tc>
        <w:tc>
          <w:tcPr>
            <w:tcW w:w="1699" w:type="dxa"/>
          </w:tcPr>
          <w:p w14:paraId="382EFA68" w14:textId="77777777" w:rsidR="009306B2" w:rsidRPr="00DB6B68" w:rsidRDefault="009306B2">
            <w:pPr>
              <w:pStyle w:val="Tabletext"/>
            </w:pPr>
          </w:p>
        </w:tc>
      </w:tr>
      <w:tr w:rsidR="009306B2" w:rsidRPr="00DB6B68" w14:paraId="357064E2" w14:textId="77777777">
        <w:trPr>
          <w:trHeight w:val="25"/>
        </w:trPr>
        <w:tc>
          <w:tcPr>
            <w:tcW w:w="2547" w:type="dxa"/>
          </w:tcPr>
          <w:p w14:paraId="7DDA68C4" w14:textId="77777777" w:rsidR="009306B2" w:rsidRPr="00DB6B68" w:rsidRDefault="009306B2">
            <w:pPr>
              <w:pStyle w:val="Tabletext"/>
            </w:pPr>
          </w:p>
        </w:tc>
        <w:tc>
          <w:tcPr>
            <w:tcW w:w="1276" w:type="dxa"/>
          </w:tcPr>
          <w:p w14:paraId="3EF23126" w14:textId="77777777" w:rsidR="009306B2" w:rsidRPr="00DB6B68" w:rsidRDefault="009306B2">
            <w:pPr>
              <w:pStyle w:val="Tabletext"/>
            </w:pPr>
          </w:p>
        </w:tc>
        <w:tc>
          <w:tcPr>
            <w:tcW w:w="4112" w:type="dxa"/>
          </w:tcPr>
          <w:p w14:paraId="6C5441B7" w14:textId="77777777" w:rsidR="009306B2" w:rsidRPr="00DB6B68" w:rsidRDefault="009306B2">
            <w:pPr>
              <w:pStyle w:val="Tabletext"/>
            </w:pPr>
          </w:p>
        </w:tc>
        <w:tc>
          <w:tcPr>
            <w:tcW w:w="1699" w:type="dxa"/>
          </w:tcPr>
          <w:p w14:paraId="7769EB2F" w14:textId="77777777" w:rsidR="009306B2" w:rsidRPr="00DB6B68" w:rsidRDefault="009306B2">
            <w:pPr>
              <w:pStyle w:val="Tabletext"/>
            </w:pPr>
          </w:p>
        </w:tc>
      </w:tr>
      <w:tr w:rsidR="009306B2" w:rsidRPr="00DB6B68" w14:paraId="519D62B6" w14:textId="77777777">
        <w:trPr>
          <w:trHeight w:val="25"/>
        </w:trPr>
        <w:tc>
          <w:tcPr>
            <w:tcW w:w="2547" w:type="dxa"/>
          </w:tcPr>
          <w:p w14:paraId="33DB00DA" w14:textId="77777777" w:rsidR="009306B2" w:rsidRPr="00DB6B68" w:rsidRDefault="009306B2">
            <w:pPr>
              <w:pStyle w:val="Tabletext"/>
            </w:pPr>
          </w:p>
        </w:tc>
        <w:tc>
          <w:tcPr>
            <w:tcW w:w="1276" w:type="dxa"/>
          </w:tcPr>
          <w:p w14:paraId="73BC815C" w14:textId="77777777" w:rsidR="009306B2" w:rsidRPr="00DB6B68" w:rsidRDefault="009306B2">
            <w:pPr>
              <w:pStyle w:val="Tabletext"/>
            </w:pPr>
          </w:p>
        </w:tc>
        <w:tc>
          <w:tcPr>
            <w:tcW w:w="4112" w:type="dxa"/>
          </w:tcPr>
          <w:p w14:paraId="21BBA248" w14:textId="77777777" w:rsidR="009306B2" w:rsidRPr="00DB6B68" w:rsidRDefault="009306B2">
            <w:pPr>
              <w:pStyle w:val="Tabletext"/>
            </w:pPr>
          </w:p>
        </w:tc>
        <w:tc>
          <w:tcPr>
            <w:tcW w:w="1699" w:type="dxa"/>
          </w:tcPr>
          <w:p w14:paraId="364D6160" w14:textId="77777777" w:rsidR="009306B2" w:rsidRPr="00DB6B68" w:rsidRDefault="009306B2">
            <w:pPr>
              <w:pStyle w:val="Tabletext"/>
            </w:pPr>
          </w:p>
        </w:tc>
      </w:tr>
      <w:tr w:rsidR="009306B2" w:rsidRPr="00DB6B68" w14:paraId="7047CB25" w14:textId="77777777">
        <w:trPr>
          <w:trHeight w:val="25"/>
        </w:trPr>
        <w:tc>
          <w:tcPr>
            <w:tcW w:w="2547" w:type="dxa"/>
          </w:tcPr>
          <w:p w14:paraId="1DE0BADC" w14:textId="77777777" w:rsidR="009306B2" w:rsidRPr="00DB6B68" w:rsidRDefault="009306B2">
            <w:pPr>
              <w:pStyle w:val="Tabletext"/>
            </w:pPr>
          </w:p>
        </w:tc>
        <w:tc>
          <w:tcPr>
            <w:tcW w:w="1276" w:type="dxa"/>
          </w:tcPr>
          <w:p w14:paraId="516D3C20" w14:textId="77777777" w:rsidR="009306B2" w:rsidRPr="00DB6B68" w:rsidRDefault="009306B2">
            <w:pPr>
              <w:pStyle w:val="Tabletext"/>
            </w:pPr>
          </w:p>
        </w:tc>
        <w:tc>
          <w:tcPr>
            <w:tcW w:w="4112" w:type="dxa"/>
          </w:tcPr>
          <w:p w14:paraId="66A865EC" w14:textId="77777777" w:rsidR="009306B2" w:rsidRPr="00DB6B68" w:rsidRDefault="009306B2">
            <w:pPr>
              <w:pStyle w:val="Tabletext"/>
            </w:pPr>
          </w:p>
        </w:tc>
        <w:tc>
          <w:tcPr>
            <w:tcW w:w="1699" w:type="dxa"/>
          </w:tcPr>
          <w:p w14:paraId="655B07D1" w14:textId="77777777" w:rsidR="009306B2" w:rsidRPr="00DB6B68" w:rsidRDefault="009306B2">
            <w:pPr>
              <w:pStyle w:val="Tabletext"/>
            </w:pPr>
          </w:p>
        </w:tc>
      </w:tr>
      <w:tr w:rsidR="009306B2" w:rsidRPr="00DB6B68" w14:paraId="6A6FCF6A" w14:textId="77777777">
        <w:trPr>
          <w:trHeight w:val="25"/>
        </w:trPr>
        <w:tc>
          <w:tcPr>
            <w:tcW w:w="2547" w:type="dxa"/>
          </w:tcPr>
          <w:p w14:paraId="0D492BB4" w14:textId="77777777" w:rsidR="009306B2" w:rsidRPr="00DB6B68" w:rsidRDefault="009306B2">
            <w:pPr>
              <w:pStyle w:val="Tabletext"/>
            </w:pPr>
          </w:p>
        </w:tc>
        <w:tc>
          <w:tcPr>
            <w:tcW w:w="1276" w:type="dxa"/>
          </w:tcPr>
          <w:p w14:paraId="4B1E432D" w14:textId="77777777" w:rsidR="009306B2" w:rsidRPr="00DB6B68" w:rsidRDefault="009306B2">
            <w:pPr>
              <w:pStyle w:val="Tabletext"/>
            </w:pPr>
          </w:p>
        </w:tc>
        <w:tc>
          <w:tcPr>
            <w:tcW w:w="4112" w:type="dxa"/>
          </w:tcPr>
          <w:p w14:paraId="6303E452" w14:textId="77777777" w:rsidR="009306B2" w:rsidRPr="00DB6B68" w:rsidRDefault="009306B2">
            <w:pPr>
              <w:pStyle w:val="Tabletext"/>
            </w:pPr>
          </w:p>
        </w:tc>
        <w:tc>
          <w:tcPr>
            <w:tcW w:w="1699" w:type="dxa"/>
          </w:tcPr>
          <w:p w14:paraId="275B08DD" w14:textId="77777777" w:rsidR="009306B2" w:rsidRPr="00DB6B68" w:rsidRDefault="009306B2">
            <w:pPr>
              <w:pStyle w:val="Tabletext"/>
            </w:pPr>
          </w:p>
        </w:tc>
      </w:tr>
      <w:tr w:rsidR="009306B2" w:rsidRPr="00DB6B68" w14:paraId="7431AA7E" w14:textId="77777777">
        <w:trPr>
          <w:trHeight w:val="25"/>
        </w:trPr>
        <w:tc>
          <w:tcPr>
            <w:tcW w:w="2547" w:type="dxa"/>
          </w:tcPr>
          <w:p w14:paraId="5E74FA23" w14:textId="77777777" w:rsidR="009306B2" w:rsidRPr="00DB6B68" w:rsidRDefault="009306B2">
            <w:pPr>
              <w:pStyle w:val="Tabletext"/>
            </w:pPr>
          </w:p>
        </w:tc>
        <w:tc>
          <w:tcPr>
            <w:tcW w:w="1276" w:type="dxa"/>
          </w:tcPr>
          <w:p w14:paraId="48ACE861" w14:textId="77777777" w:rsidR="009306B2" w:rsidRPr="00DB6B68" w:rsidRDefault="009306B2">
            <w:pPr>
              <w:pStyle w:val="Tabletext"/>
            </w:pPr>
          </w:p>
        </w:tc>
        <w:tc>
          <w:tcPr>
            <w:tcW w:w="4112" w:type="dxa"/>
          </w:tcPr>
          <w:p w14:paraId="2C5BBF02" w14:textId="77777777" w:rsidR="009306B2" w:rsidRPr="00DB6B68" w:rsidRDefault="009306B2">
            <w:pPr>
              <w:pStyle w:val="Tabletext"/>
            </w:pPr>
          </w:p>
        </w:tc>
        <w:tc>
          <w:tcPr>
            <w:tcW w:w="1699" w:type="dxa"/>
          </w:tcPr>
          <w:p w14:paraId="56BB8D89" w14:textId="77777777" w:rsidR="009306B2" w:rsidRPr="00DB6B68" w:rsidRDefault="009306B2">
            <w:pPr>
              <w:pStyle w:val="Tabletext"/>
            </w:pPr>
          </w:p>
        </w:tc>
      </w:tr>
      <w:tr w:rsidR="009306B2" w:rsidRPr="00DB6B68" w14:paraId="0A22B000" w14:textId="77777777">
        <w:trPr>
          <w:trHeight w:val="25"/>
        </w:trPr>
        <w:tc>
          <w:tcPr>
            <w:tcW w:w="2547" w:type="dxa"/>
          </w:tcPr>
          <w:p w14:paraId="306688EE" w14:textId="77777777" w:rsidR="009306B2" w:rsidRPr="00DB6B68" w:rsidRDefault="009306B2">
            <w:pPr>
              <w:pStyle w:val="Tabletext"/>
            </w:pPr>
          </w:p>
        </w:tc>
        <w:tc>
          <w:tcPr>
            <w:tcW w:w="1276" w:type="dxa"/>
          </w:tcPr>
          <w:p w14:paraId="689FCE54" w14:textId="77777777" w:rsidR="009306B2" w:rsidRPr="00DB6B68" w:rsidRDefault="009306B2">
            <w:pPr>
              <w:pStyle w:val="Tabletext"/>
            </w:pPr>
          </w:p>
        </w:tc>
        <w:tc>
          <w:tcPr>
            <w:tcW w:w="4112" w:type="dxa"/>
          </w:tcPr>
          <w:p w14:paraId="55BB4B60" w14:textId="77777777" w:rsidR="009306B2" w:rsidRPr="00DB6B68" w:rsidRDefault="009306B2">
            <w:pPr>
              <w:pStyle w:val="Tabletext"/>
            </w:pPr>
          </w:p>
        </w:tc>
        <w:tc>
          <w:tcPr>
            <w:tcW w:w="1699" w:type="dxa"/>
          </w:tcPr>
          <w:p w14:paraId="0D477A12" w14:textId="77777777" w:rsidR="009306B2" w:rsidRPr="00DB6B68" w:rsidRDefault="009306B2">
            <w:pPr>
              <w:pStyle w:val="Tabletext"/>
            </w:pPr>
          </w:p>
        </w:tc>
      </w:tr>
      <w:tr w:rsidR="009306B2" w:rsidRPr="00DB6B68" w14:paraId="6F2A1D7F" w14:textId="77777777">
        <w:trPr>
          <w:trHeight w:val="25"/>
        </w:trPr>
        <w:tc>
          <w:tcPr>
            <w:tcW w:w="2547" w:type="dxa"/>
          </w:tcPr>
          <w:p w14:paraId="6FC6B0F6" w14:textId="77777777" w:rsidR="009306B2" w:rsidRPr="00DB6B68" w:rsidRDefault="009306B2">
            <w:pPr>
              <w:pStyle w:val="Tabletext"/>
            </w:pPr>
          </w:p>
        </w:tc>
        <w:tc>
          <w:tcPr>
            <w:tcW w:w="1276" w:type="dxa"/>
          </w:tcPr>
          <w:p w14:paraId="347FB9B7" w14:textId="77777777" w:rsidR="009306B2" w:rsidRPr="00DB6B68" w:rsidRDefault="009306B2">
            <w:pPr>
              <w:pStyle w:val="Tabletext"/>
            </w:pPr>
          </w:p>
        </w:tc>
        <w:tc>
          <w:tcPr>
            <w:tcW w:w="4112" w:type="dxa"/>
          </w:tcPr>
          <w:p w14:paraId="23046E22" w14:textId="77777777" w:rsidR="009306B2" w:rsidRPr="00DB6B68" w:rsidRDefault="009306B2">
            <w:pPr>
              <w:pStyle w:val="Tabletext"/>
            </w:pPr>
          </w:p>
        </w:tc>
        <w:tc>
          <w:tcPr>
            <w:tcW w:w="1699" w:type="dxa"/>
          </w:tcPr>
          <w:p w14:paraId="7C01E138" w14:textId="77777777" w:rsidR="009306B2" w:rsidRPr="00DB6B68" w:rsidRDefault="009306B2">
            <w:pPr>
              <w:pStyle w:val="Tabletext"/>
            </w:pPr>
          </w:p>
        </w:tc>
      </w:tr>
      <w:tr w:rsidR="009306B2" w:rsidRPr="00DB6B68" w14:paraId="5582DE3D" w14:textId="77777777">
        <w:trPr>
          <w:trHeight w:val="25"/>
        </w:trPr>
        <w:tc>
          <w:tcPr>
            <w:tcW w:w="2547" w:type="dxa"/>
          </w:tcPr>
          <w:p w14:paraId="3DBA9097" w14:textId="77777777" w:rsidR="009306B2" w:rsidRPr="00DB6B68" w:rsidRDefault="009306B2">
            <w:pPr>
              <w:pStyle w:val="Tabletext"/>
            </w:pPr>
          </w:p>
        </w:tc>
        <w:tc>
          <w:tcPr>
            <w:tcW w:w="1276" w:type="dxa"/>
          </w:tcPr>
          <w:p w14:paraId="3949C9A5" w14:textId="77777777" w:rsidR="009306B2" w:rsidRPr="00DB6B68" w:rsidRDefault="009306B2">
            <w:pPr>
              <w:pStyle w:val="Tabletext"/>
            </w:pPr>
          </w:p>
        </w:tc>
        <w:tc>
          <w:tcPr>
            <w:tcW w:w="4112" w:type="dxa"/>
          </w:tcPr>
          <w:p w14:paraId="5EC9A225" w14:textId="77777777" w:rsidR="009306B2" w:rsidRPr="00DB6B68" w:rsidRDefault="009306B2">
            <w:pPr>
              <w:pStyle w:val="Tabletext"/>
            </w:pPr>
          </w:p>
        </w:tc>
        <w:tc>
          <w:tcPr>
            <w:tcW w:w="1699" w:type="dxa"/>
          </w:tcPr>
          <w:p w14:paraId="785E5229" w14:textId="77777777" w:rsidR="009306B2" w:rsidRPr="00DB6B68" w:rsidRDefault="009306B2">
            <w:pPr>
              <w:pStyle w:val="Tabletext"/>
            </w:pPr>
          </w:p>
        </w:tc>
      </w:tr>
      <w:tr w:rsidR="009306B2" w:rsidRPr="00DB6B68" w14:paraId="76888BF0" w14:textId="77777777">
        <w:trPr>
          <w:trHeight w:val="25"/>
        </w:trPr>
        <w:tc>
          <w:tcPr>
            <w:tcW w:w="2547" w:type="dxa"/>
          </w:tcPr>
          <w:p w14:paraId="1894A101" w14:textId="77777777" w:rsidR="009306B2" w:rsidRPr="00DB6B68" w:rsidRDefault="009306B2">
            <w:pPr>
              <w:pStyle w:val="Tabletext"/>
            </w:pPr>
          </w:p>
        </w:tc>
        <w:tc>
          <w:tcPr>
            <w:tcW w:w="1276" w:type="dxa"/>
          </w:tcPr>
          <w:p w14:paraId="18F16AD9" w14:textId="77777777" w:rsidR="009306B2" w:rsidRPr="00DB6B68" w:rsidRDefault="009306B2">
            <w:pPr>
              <w:pStyle w:val="Tabletext"/>
            </w:pPr>
          </w:p>
        </w:tc>
        <w:tc>
          <w:tcPr>
            <w:tcW w:w="4112" w:type="dxa"/>
          </w:tcPr>
          <w:p w14:paraId="009CC540" w14:textId="77777777" w:rsidR="009306B2" w:rsidRPr="00DB6B68" w:rsidRDefault="009306B2">
            <w:pPr>
              <w:pStyle w:val="Tabletext"/>
            </w:pPr>
          </w:p>
        </w:tc>
        <w:tc>
          <w:tcPr>
            <w:tcW w:w="1699" w:type="dxa"/>
          </w:tcPr>
          <w:p w14:paraId="1947E77E" w14:textId="77777777" w:rsidR="009306B2" w:rsidRPr="00DB6B68" w:rsidRDefault="009306B2">
            <w:pPr>
              <w:pStyle w:val="Tabletext"/>
            </w:pPr>
          </w:p>
        </w:tc>
      </w:tr>
      <w:tr w:rsidR="009306B2" w:rsidRPr="00DB6B68" w14:paraId="0B182ACC" w14:textId="77777777">
        <w:trPr>
          <w:trHeight w:val="25"/>
        </w:trPr>
        <w:tc>
          <w:tcPr>
            <w:tcW w:w="2547" w:type="dxa"/>
          </w:tcPr>
          <w:p w14:paraId="6F6D603F" w14:textId="77777777" w:rsidR="009306B2" w:rsidRPr="00DB6B68" w:rsidRDefault="009306B2">
            <w:pPr>
              <w:pStyle w:val="Tabletext"/>
            </w:pPr>
          </w:p>
        </w:tc>
        <w:tc>
          <w:tcPr>
            <w:tcW w:w="1276" w:type="dxa"/>
          </w:tcPr>
          <w:p w14:paraId="52124241" w14:textId="77777777" w:rsidR="009306B2" w:rsidRPr="00DB6B68" w:rsidRDefault="009306B2">
            <w:pPr>
              <w:pStyle w:val="Tabletext"/>
            </w:pPr>
          </w:p>
        </w:tc>
        <w:tc>
          <w:tcPr>
            <w:tcW w:w="4112" w:type="dxa"/>
          </w:tcPr>
          <w:p w14:paraId="21848AB6" w14:textId="77777777" w:rsidR="009306B2" w:rsidRPr="00DB6B68" w:rsidRDefault="009306B2">
            <w:pPr>
              <w:pStyle w:val="Tabletext"/>
            </w:pPr>
          </w:p>
        </w:tc>
        <w:tc>
          <w:tcPr>
            <w:tcW w:w="1699" w:type="dxa"/>
          </w:tcPr>
          <w:p w14:paraId="74CA2C73" w14:textId="77777777" w:rsidR="009306B2" w:rsidRPr="00DB6B68" w:rsidRDefault="009306B2">
            <w:pPr>
              <w:pStyle w:val="Tabletext"/>
            </w:pPr>
          </w:p>
        </w:tc>
      </w:tr>
      <w:tr w:rsidR="009306B2" w:rsidRPr="00DB6B68" w14:paraId="73D0F435" w14:textId="77777777">
        <w:trPr>
          <w:trHeight w:val="25"/>
        </w:trPr>
        <w:tc>
          <w:tcPr>
            <w:tcW w:w="2547" w:type="dxa"/>
          </w:tcPr>
          <w:p w14:paraId="392E80B1" w14:textId="77777777" w:rsidR="009306B2" w:rsidRPr="00DB6B68" w:rsidRDefault="009306B2">
            <w:pPr>
              <w:pStyle w:val="Tabletext"/>
            </w:pPr>
          </w:p>
        </w:tc>
        <w:tc>
          <w:tcPr>
            <w:tcW w:w="1276" w:type="dxa"/>
          </w:tcPr>
          <w:p w14:paraId="480BE310" w14:textId="77777777" w:rsidR="009306B2" w:rsidRPr="00DB6B68" w:rsidRDefault="009306B2">
            <w:pPr>
              <w:pStyle w:val="Tabletext"/>
            </w:pPr>
          </w:p>
        </w:tc>
        <w:tc>
          <w:tcPr>
            <w:tcW w:w="4112" w:type="dxa"/>
          </w:tcPr>
          <w:p w14:paraId="0B12B1B6" w14:textId="77777777" w:rsidR="009306B2" w:rsidRPr="00DB6B68" w:rsidRDefault="009306B2">
            <w:pPr>
              <w:pStyle w:val="Tabletext"/>
            </w:pPr>
          </w:p>
        </w:tc>
        <w:tc>
          <w:tcPr>
            <w:tcW w:w="1699" w:type="dxa"/>
          </w:tcPr>
          <w:p w14:paraId="67383EE0" w14:textId="77777777" w:rsidR="009306B2" w:rsidRPr="00DB6B68" w:rsidRDefault="009306B2">
            <w:pPr>
              <w:pStyle w:val="Tabletext"/>
            </w:pPr>
          </w:p>
        </w:tc>
      </w:tr>
      <w:tr w:rsidR="009306B2" w:rsidRPr="00DB6B68" w14:paraId="47E4BD96" w14:textId="77777777">
        <w:trPr>
          <w:trHeight w:val="25"/>
        </w:trPr>
        <w:tc>
          <w:tcPr>
            <w:tcW w:w="2547" w:type="dxa"/>
          </w:tcPr>
          <w:p w14:paraId="3235977B" w14:textId="77777777" w:rsidR="009306B2" w:rsidRPr="00DB6B68" w:rsidRDefault="009306B2">
            <w:pPr>
              <w:pStyle w:val="Tabletext"/>
            </w:pPr>
          </w:p>
        </w:tc>
        <w:tc>
          <w:tcPr>
            <w:tcW w:w="1276" w:type="dxa"/>
          </w:tcPr>
          <w:p w14:paraId="4D0117D5" w14:textId="77777777" w:rsidR="009306B2" w:rsidRPr="00DB6B68" w:rsidRDefault="009306B2">
            <w:pPr>
              <w:pStyle w:val="Tabletext"/>
            </w:pPr>
          </w:p>
        </w:tc>
        <w:tc>
          <w:tcPr>
            <w:tcW w:w="4112" w:type="dxa"/>
          </w:tcPr>
          <w:p w14:paraId="3DFC3187" w14:textId="77777777" w:rsidR="009306B2" w:rsidRPr="00DB6B68" w:rsidRDefault="009306B2">
            <w:pPr>
              <w:pStyle w:val="Tabletext"/>
            </w:pPr>
          </w:p>
        </w:tc>
        <w:tc>
          <w:tcPr>
            <w:tcW w:w="1699" w:type="dxa"/>
          </w:tcPr>
          <w:p w14:paraId="0F04D825" w14:textId="77777777" w:rsidR="009306B2" w:rsidRPr="00DB6B68" w:rsidRDefault="009306B2">
            <w:pPr>
              <w:pStyle w:val="Tabletext"/>
            </w:pPr>
          </w:p>
        </w:tc>
      </w:tr>
      <w:tr w:rsidR="009306B2" w:rsidRPr="00DB6B68" w14:paraId="0CB5233D" w14:textId="77777777">
        <w:trPr>
          <w:trHeight w:val="25"/>
        </w:trPr>
        <w:tc>
          <w:tcPr>
            <w:tcW w:w="2547" w:type="dxa"/>
          </w:tcPr>
          <w:p w14:paraId="2D49FB89" w14:textId="77777777" w:rsidR="009306B2" w:rsidRPr="00DB6B68" w:rsidRDefault="009306B2">
            <w:pPr>
              <w:pStyle w:val="Tabletext"/>
            </w:pPr>
          </w:p>
        </w:tc>
        <w:tc>
          <w:tcPr>
            <w:tcW w:w="1276" w:type="dxa"/>
          </w:tcPr>
          <w:p w14:paraId="0A437AA8" w14:textId="77777777" w:rsidR="009306B2" w:rsidRPr="00DB6B68" w:rsidRDefault="009306B2">
            <w:pPr>
              <w:pStyle w:val="Tabletext"/>
            </w:pPr>
          </w:p>
        </w:tc>
        <w:tc>
          <w:tcPr>
            <w:tcW w:w="4112" w:type="dxa"/>
          </w:tcPr>
          <w:p w14:paraId="59C5483C" w14:textId="77777777" w:rsidR="009306B2" w:rsidRPr="00DB6B68" w:rsidRDefault="009306B2">
            <w:pPr>
              <w:pStyle w:val="Tabletext"/>
            </w:pPr>
          </w:p>
        </w:tc>
        <w:tc>
          <w:tcPr>
            <w:tcW w:w="1699" w:type="dxa"/>
          </w:tcPr>
          <w:p w14:paraId="00711166" w14:textId="77777777" w:rsidR="009306B2" w:rsidRPr="00DB6B68" w:rsidRDefault="009306B2">
            <w:pPr>
              <w:pStyle w:val="Tabletext"/>
            </w:pPr>
          </w:p>
        </w:tc>
      </w:tr>
      <w:tr w:rsidR="009306B2" w:rsidRPr="00DB6B68" w14:paraId="66B76AE4" w14:textId="77777777">
        <w:trPr>
          <w:trHeight w:val="25"/>
        </w:trPr>
        <w:tc>
          <w:tcPr>
            <w:tcW w:w="2547" w:type="dxa"/>
          </w:tcPr>
          <w:p w14:paraId="1C15A2F2" w14:textId="77777777" w:rsidR="009306B2" w:rsidRPr="00DB6B68" w:rsidRDefault="009306B2">
            <w:pPr>
              <w:pStyle w:val="Tabletext"/>
            </w:pPr>
          </w:p>
        </w:tc>
        <w:tc>
          <w:tcPr>
            <w:tcW w:w="1276" w:type="dxa"/>
          </w:tcPr>
          <w:p w14:paraId="0518DD58" w14:textId="77777777" w:rsidR="009306B2" w:rsidRPr="00DB6B68" w:rsidRDefault="009306B2">
            <w:pPr>
              <w:pStyle w:val="Tabletext"/>
            </w:pPr>
          </w:p>
        </w:tc>
        <w:tc>
          <w:tcPr>
            <w:tcW w:w="4112" w:type="dxa"/>
          </w:tcPr>
          <w:p w14:paraId="25F03660" w14:textId="77777777" w:rsidR="009306B2" w:rsidRPr="00DB6B68" w:rsidRDefault="009306B2">
            <w:pPr>
              <w:pStyle w:val="Tabletext"/>
            </w:pPr>
          </w:p>
        </w:tc>
        <w:tc>
          <w:tcPr>
            <w:tcW w:w="1699" w:type="dxa"/>
          </w:tcPr>
          <w:p w14:paraId="0B62C1F4" w14:textId="77777777" w:rsidR="009306B2" w:rsidRPr="00DB6B68" w:rsidRDefault="009306B2">
            <w:pPr>
              <w:pStyle w:val="Tabletext"/>
            </w:pPr>
          </w:p>
        </w:tc>
      </w:tr>
      <w:tr w:rsidR="009306B2" w:rsidRPr="00DB6B68" w14:paraId="6A9E2951" w14:textId="77777777">
        <w:trPr>
          <w:trHeight w:val="25"/>
        </w:trPr>
        <w:tc>
          <w:tcPr>
            <w:tcW w:w="2547" w:type="dxa"/>
          </w:tcPr>
          <w:p w14:paraId="258CACB2" w14:textId="77777777" w:rsidR="009306B2" w:rsidRPr="00DB6B68" w:rsidRDefault="009306B2">
            <w:pPr>
              <w:pStyle w:val="Tabletext"/>
            </w:pPr>
          </w:p>
        </w:tc>
        <w:tc>
          <w:tcPr>
            <w:tcW w:w="1276" w:type="dxa"/>
          </w:tcPr>
          <w:p w14:paraId="20C9EE33" w14:textId="77777777" w:rsidR="009306B2" w:rsidRPr="00DB6B68" w:rsidRDefault="009306B2">
            <w:pPr>
              <w:pStyle w:val="Tabletext"/>
            </w:pPr>
          </w:p>
        </w:tc>
        <w:tc>
          <w:tcPr>
            <w:tcW w:w="4112" w:type="dxa"/>
          </w:tcPr>
          <w:p w14:paraId="7DC3E394" w14:textId="77777777" w:rsidR="009306B2" w:rsidRPr="00DB6B68" w:rsidRDefault="009306B2">
            <w:pPr>
              <w:pStyle w:val="Tabletext"/>
            </w:pPr>
          </w:p>
        </w:tc>
        <w:tc>
          <w:tcPr>
            <w:tcW w:w="1699" w:type="dxa"/>
          </w:tcPr>
          <w:p w14:paraId="5EFEA8CA" w14:textId="77777777" w:rsidR="009306B2" w:rsidRPr="00DB6B68" w:rsidRDefault="009306B2">
            <w:pPr>
              <w:pStyle w:val="Tabletext"/>
            </w:pPr>
          </w:p>
        </w:tc>
      </w:tr>
      <w:tr w:rsidR="009306B2" w:rsidRPr="00DB6B68" w14:paraId="43817228" w14:textId="77777777">
        <w:trPr>
          <w:trHeight w:val="25"/>
        </w:trPr>
        <w:tc>
          <w:tcPr>
            <w:tcW w:w="2547" w:type="dxa"/>
          </w:tcPr>
          <w:p w14:paraId="50A403C2" w14:textId="77777777" w:rsidR="009306B2" w:rsidRPr="00DB6B68" w:rsidRDefault="009306B2">
            <w:pPr>
              <w:pStyle w:val="Tabletext"/>
            </w:pPr>
          </w:p>
        </w:tc>
        <w:tc>
          <w:tcPr>
            <w:tcW w:w="1276" w:type="dxa"/>
          </w:tcPr>
          <w:p w14:paraId="3F310291" w14:textId="77777777" w:rsidR="009306B2" w:rsidRPr="00DB6B68" w:rsidRDefault="009306B2">
            <w:pPr>
              <w:pStyle w:val="Tabletext"/>
            </w:pPr>
          </w:p>
        </w:tc>
        <w:tc>
          <w:tcPr>
            <w:tcW w:w="4112" w:type="dxa"/>
          </w:tcPr>
          <w:p w14:paraId="563C4D64" w14:textId="77777777" w:rsidR="009306B2" w:rsidRPr="00DB6B68" w:rsidRDefault="009306B2">
            <w:pPr>
              <w:pStyle w:val="Tabletext"/>
            </w:pPr>
          </w:p>
        </w:tc>
        <w:tc>
          <w:tcPr>
            <w:tcW w:w="1699" w:type="dxa"/>
          </w:tcPr>
          <w:p w14:paraId="6271D190" w14:textId="77777777" w:rsidR="009306B2" w:rsidRPr="00DB6B68" w:rsidRDefault="009306B2">
            <w:pPr>
              <w:pStyle w:val="Tabletext"/>
            </w:pPr>
          </w:p>
        </w:tc>
      </w:tr>
      <w:tr w:rsidR="009306B2" w:rsidRPr="00DB6B68" w14:paraId="09323864" w14:textId="77777777">
        <w:trPr>
          <w:trHeight w:val="25"/>
        </w:trPr>
        <w:tc>
          <w:tcPr>
            <w:tcW w:w="2547" w:type="dxa"/>
          </w:tcPr>
          <w:p w14:paraId="58053123" w14:textId="77777777" w:rsidR="009306B2" w:rsidRPr="00DB6B68" w:rsidRDefault="009306B2">
            <w:pPr>
              <w:pStyle w:val="Tabletext"/>
            </w:pPr>
          </w:p>
        </w:tc>
        <w:tc>
          <w:tcPr>
            <w:tcW w:w="1276" w:type="dxa"/>
          </w:tcPr>
          <w:p w14:paraId="5A3AE5ED" w14:textId="77777777" w:rsidR="009306B2" w:rsidRPr="00DB6B68" w:rsidRDefault="009306B2">
            <w:pPr>
              <w:pStyle w:val="Tabletext"/>
            </w:pPr>
          </w:p>
        </w:tc>
        <w:tc>
          <w:tcPr>
            <w:tcW w:w="4112" w:type="dxa"/>
          </w:tcPr>
          <w:p w14:paraId="2093A99D" w14:textId="77777777" w:rsidR="009306B2" w:rsidRPr="00DB6B68" w:rsidRDefault="009306B2">
            <w:pPr>
              <w:pStyle w:val="Tabletext"/>
            </w:pPr>
          </w:p>
        </w:tc>
        <w:tc>
          <w:tcPr>
            <w:tcW w:w="1699" w:type="dxa"/>
          </w:tcPr>
          <w:p w14:paraId="5BDEB0D1" w14:textId="77777777" w:rsidR="009306B2" w:rsidRPr="00DB6B68" w:rsidRDefault="009306B2">
            <w:pPr>
              <w:pStyle w:val="Tabletext"/>
            </w:pPr>
          </w:p>
        </w:tc>
      </w:tr>
      <w:tr w:rsidR="009306B2" w:rsidRPr="00DB6B68" w14:paraId="58F36FB8" w14:textId="77777777">
        <w:trPr>
          <w:trHeight w:val="25"/>
        </w:trPr>
        <w:tc>
          <w:tcPr>
            <w:tcW w:w="2547" w:type="dxa"/>
          </w:tcPr>
          <w:p w14:paraId="66AA0E78" w14:textId="77777777" w:rsidR="009306B2" w:rsidRPr="00DB6B68" w:rsidRDefault="009306B2">
            <w:pPr>
              <w:pStyle w:val="Tabletext"/>
            </w:pPr>
          </w:p>
        </w:tc>
        <w:tc>
          <w:tcPr>
            <w:tcW w:w="1276" w:type="dxa"/>
          </w:tcPr>
          <w:p w14:paraId="24FA1000" w14:textId="77777777" w:rsidR="009306B2" w:rsidRPr="00DB6B68" w:rsidRDefault="009306B2">
            <w:pPr>
              <w:pStyle w:val="Tabletext"/>
            </w:pPr>
          </w:p>
        </w:tc>
        <w:tc>
          <w:tcPr>
            <w:tcW w:w="4112" w:type="dxa"/>
          </w:tcPr>
          <w:p w14:paraId="284493E3" w14:textId="77777777" w:rsidR="009306B2" w:rsidRPr="00DB6B68" w:rsidRDefault="009306B2">
            <w:pPr>
              <w:pStyle w:val="Tabletext"/>
            </w:pPr>
          </w:p>
        </w:tc>
        <w:tc>
          <w:tcPr>
            <w:tcW w:w="1699" w:type="dxa"/>
          </w:tcPr>
          <w:p w14:paraId="69EA34AB" w14:textId="77777777" w:rsidR="009306B2" w:rsidRPr="00DB6B68" w:rsidRDefault="009306B2">
            <w:pPr>
              <w:pStyle w:val="Tabletext"/>
            </w:pPr>
          </w:p>
        </w:tc>
      </w:tr>
      <w:tr w:rsidR="009306B2" w:rsidRPr="00DB6B68" w14:paraId="498A8A93" w14:textId="77777777">
        <w:trPr>
          <w:trHeight w:val="25"/>
        </w:trPr>
        <w:tc>
          <w:tcPr>
            <w:tcW w:w="2547" w:type="dxa"/>
          </w:tcPr>
          <w:p w14:paraId="0E11B964" w14:textId="77777777" w:rsidR="009306B2" w:rsidRPr="00DB6B68" w:rsidRDefault="009306B2">
            <w:pPr>
              <w:pStyle w:val="Tabletext"/>
            </w:pPr>
          </w:p>
        </w:tc>
        <w:tc>
          <w:tcPr>
            <w:tcW w:w="1276" w:type="dxa"/>
          </w:tcPr>
          <w:p w14:paraId="5901F91C" w14:textId="77777777" w:rsidR="009306B2" w:rsidRPr="00DB6B68" w:rsidRDefault="009306B2">
            <w:pPr>
              <w:pStyle w:val="Tabletext"/>
            </w:pPr>
          </w:p>
        </w:tc>
        <w:tc>
          <w:tcPr>
            <w:tcW w:w="4112" w:type="dxa"/>
          </w:tcPr>
          <w:p w14:paraId="3BBE8176" w14:textId="77777777" w:rsidR="009306B2" w:rsidRPr="00DB6B68" w:rsidRDefault="009306B2">
            <w:pPr>
              <w:pStyle w:val="Tabletext"/>
            </w:pPr>
          </w:p>
        </w:tc>
        <w:tc>
          <w:tcPr>
            <w:tcW w:w="1699" w:type="dxa"/>
          </w:tcPr>
          <w:p w14:paraId="167960FD" w14:textId="77777777" w:rsidR="009306B2" w:rsidRPr="00DB6B68" w:rsidRDefault="009306B2">
            <w:pPr>
              <w:pStyle w:val="Tabletext"/>
            </w:pPr>
          </w:p>
        </w:tc>
      </w:tr>
    </w:tbl>
    <w:p w14:paraId="233437B4" w14:textId="12C0C8E8" w:rsidR="009306B2" w:rsidRDefault="009306B2" w:rsidP="00B40E24"/>
    <w:p w14:paraId="08E83A6F" w14:textId="77777777" w:rsidR="009306B2" w:rsidRDefault="009306B2">
      <w:pPr>
        <w:suppressAutoHyphens w:val="0"/>
      </w:pPr>
      <w:r>
        <w:br w:type="page"/>
      </w:r>
    </w:p>
    <w:p w14:paraId="7F08BE9C" w14:textId="77777777" w:rsidR="007A0A55" w:rsidRDefault="007A0A55" w:rsidP="002D4956">
      <w:pPr>
        <w:pStyle w:val="Caption"/>
        <w:rPr>
          <w:rStyle w:val="Strong"/>
          <w:b/>
          <w:bCs w:val="0"/>
        </w:rPr>
      </w:pPr>
      <w:bookmarkStart w:id="174" w:name="_Toc131591636"/>
      <w:r w:rsidRPr="002D4956">
        <w:rPr>
          <w:rStyle w:val="Strong"/>
          <w:rFonts w:hint="eastAsia"/>
          <w:b/>
          <w:bCs w:val="0"/>
        </w:rPr>
        <w:lastRenderedPageBreak/>
        <w:t xml:space="preserve">Form TC07B </w:t>
      </w:r>
      <w:r w:rsidRPr="002D4956">
        <w:rPr>
          <w:rStyle w:val="Strong"/>
          <w:b/>
          <w:bCs w:val="0"/>
        </w:rPr>
        <w:t>–</w:t>
      </w:r>
      <w:r w:rsidRPr="002D4956">
        <w:rPr>
          <w:rStyle w:val="Strong"/>
          <w:rFonts w:hint="eastAsia"/>
          <w:b/>
          <w:bCs w:val="0"/>
        </w:rPr>
        <w:t xml:space="preserve"> Part 142 listed contracted training and checking organisation</w:t>
      </w:r>
      <w:r w:rsidRPr="002D4956">
        <w:rPr>
          <w:rStyle w:val="Strong"/>
          <w:b/>
          <w:bCs w:val="0"/>
        </w:rPr>
        <w:t xml:space="preserve"> record</w:t>
      </w:r>
      <w:bookmarkEnd w:id="174"/>
    </w:p>
    <w:tbl>
      <w:tblPr>
        <w:tblStyle w:val="SD-MOStable"/>
        <w:tblW w:w="9634" w:type="dxa"/>
        <w:tblLook w:val="0620" w:firstRow="1" w:lastRow="0" w:firstColumn="0" w:lastColumn="0" w:noHBand="1" w:noVBand="1"/>
      </w:tblPr>
      <w:tblGrid>
        <w:gridCol w:w="2658"/>
        <w:gridCol w:w="1165"/>
        <w:gridCol w:w="2675"/>
        <w:gridCol w:w="1568"/>
        <w:gridCol w:w="1568"/>
      </w:tblGrid>
      <w:tr w:rsidR="00F766C6" w:rsidRPr="00F86B35" w14:paraId="418B0064" w14:textId="77777777">
        <w:trPr>
          <w:cnfStyle w:val="100000000000" w:firstRow="1" w:lastRow="0" w:firstColumn="0" w:lastColumn="0" w:oddVBand="0" w:evenVBand="0" w:oddHBand="0" w:evenHBand="0" w:firstRowFirstColumn="0" w:firstRowLastColumn="0" w:lastRowFirstColumn="0" w:lastRowLastColumn="0"/>
          <w:trHeight w:val="411"/>
        </w:trPr>
        <w:tc>
          <w:tcPr>
            <w:tcW w:w="2658" w:type="dxa"/>
          </w:tcPr>
          <w:p w14:paraId="2BA08F7F" w14:textId="77777777" w:rsidR="00F766C6" w:rsidRPr="00F86B35" w:rsidRDefault="00F766C6">
            <w:r w:rsidRPr="00F86B35">
              <w:t>Part 142 organisation</w:t>
            </w:r>
          </w:p>
        </w:tc>
        <w:tc>
          <w:tcPr>
            <w:tcW w:w="1165" w:type="dxa"/>
          </w:tcPr>
          <w:p w14:paraId="49ADBAE7" w14:textId="77777777" w:rsidR="00F766C6" w:rsidRPr="00F86B35" w:rsidRDefault="00F766C6">
            <w:r w:rsidRPr="00F86B35">
              <w:t>ARN</w:t>
            </w:r>
          </w:p>
        </w:tc>
        <w:tc>
          <w:tcPr>
            <w:tcW w:w="2675" w:type="dxa"/>
          </w:tcPr>
          <w:p w14:paraId="28E7F980" w14:textId="77777777" w:rsidR="00F766C6" w:rsidRPr="00F86B35" w:rsidRDefault="00F766C6">
            <w:r w:rsidRPr="00F86B35">
              <w:t>Training and checking events authorised</w:t>
            </w:r>
          </w:p>
        </w:tc>
        <w:tc>
          <w:tcPr>
            <w:tcW w:w="1568" w:type="dxa"/>
          </w:tcPr>
          <w:p w14:paraId="665B6536" w14:textId="77777777" w:rsidR="00F766C6" w:rsidRPr="00F86B35" w:rsidRDefault="00F766C6">
            <w:r w:rsidRPr="00F86B35">
              <w:t>HOTC acceptance</w:t>
            </w:r>
          </w:p>
        </w:tc>
        <w:tc>
          <w:tcPr>
            <w:tcW w:w="1568" w:type="dxa"/>
          </w:tcPr>
          <w:p w14:paraId="5B46ADEB" w14:textId="77777777" w:rsidR="00F766C6" w:rsidRPr="00F86B35" w:rsidRDefault="00F766C6">
            <w:r w:rsidRPr="00F86B35">
              <w:t>Audit date</w:t>
            </w:r>
          </w:p>
        </w:tc>
      </w:tr>
      <w:tr w:rsidR="00F766C6" w:rsidRPr="00916430" w14:paraId="76BBF53C" w14:textId="77777777">
        <w:trPr>
          <w:trHeight w:val="25"/>
        </w:trPr>
        <w:tc>
          <w:tcPr>
            <w:tcW w:w="2658" w:type="dxa"/>
          </w:tcPr>
          <w:p w14:paraId="0C9AC503" w14:textId="77777777" w:rsidR="00F766C6" w:rsidRPr="00916430" w:rsidRDefault="00F766C6">
            <w:pPr>
              <w:pStyle w:val="Tabletext"/>
            </w:pPr>
          </w:p>
        </w:tc>
        <w:tc>
          <w:tcPr>
            <w:tcW w:w="1165" w:type="dxa"/>
          </w:tcPr>
          <w:p w14:paraId="2884BEE9" w14:textId="77777777" w:rsidR="00F766C6" w:rsidRPr="00916430" w:rsidRDefault="00F766C6">
            <w:pPr>
              <w:pStyle w:val="Tabletext"/>
            </w:pPr>
          </w:p>
        </w:tc>
        <w:tc>
          <w:tcPr>
            <w:tcW w:w="2675" w:type="dxa"/>
          </w:tcPr>
          <w:p w14:paraId="079CBAAD" w14:textId="77777777" w:rsidR="00F766C6" w:rsidRPr="00916430" w:rsidRDefault="00F766C6">
            <w:pPr>
              <w:pStyle w:val="Tabletext"/>
            </w:pPr>
          </w:p>
        </w:tc>
        <w:tc>
          <w:tcPr>
            <w:tcW w:w="1568" w:type="dxa"/>
          </w:tcPr>
          <w:p w14:paraId="22B24402" w14:textId="77777777" w:rsidR="00F766C6" w:rsidRPr="00916430" w:rsidRDefault="00F766C6">
            <w:pPr>
              <w:pStyle w:val="Tabletext"/>
            </w:pPr>
          </w:p>
        </w:tc>
        <w:tc>
          <w:tcPr>
            <w:tcW w:w="1568" w:type="dxa"/>
          </w:tcPr>
          <w:p w14:paraId="2BE7CD4E" w14:textId="77777777" w:rsidR="00F766C6" w:rsidRPr="00916430" w:rsidRDefault="00F766C6">
            <w:pPr>
              <w:pStyle w:val="Tabletext"/>
            </w:pPr>
          </w:p>
        </w:tc>
      </w:tr>
      <w:tr w:rsidR="00F766C6" w:rsidRPr="00916430" w14:paraId="789E1EB0" w14:textId="77777777">
        <w:trPr>
          <w:trHeight w:val="25"/>
        </w:trPr>
        <w:tc>
          <w:tcPr>
            <w:tcW w:w="2658" w:type="dxa"/>
          </w:tcPr>
          <w:p w14:paraId="23BBFF13" w14:textId="77777777" w:rsidR="00F766C6" w:rsidRPr="00916430" w:rsidRDefault="00F766C6">
            <w:pPr>
              <w:pStyle w:val="Tabletext"/>
            </w:pPr>
          </w:p>
        </w:tc>
        <w:tc>
          <w:tcPr>
            <w:tcW w:w="1165" w:type="dxa"/>
          </w:tcPr>
          <w:p w14:paraId="7E35548A" w14:textId="77777777" w:rsidR="00F766C6" w:rsidRPr="00916430" w:rsidRDefault="00F766C6">
            <w:pPr>
              <w:pStyle w:val="Tabletext"/>
            </w:pPr>
          </w:p>
        </w:tc>
        <w:tc>
          <w:tcPr>
            <w:tcW w:w="2675" w:type="dxa"/>
          </w:tcPr>
          <w:p w14:paraId="5EF92DC3" w14:textId="77777777" w:rsidR="00F766C6" w:rsidRPr="00916430" w:rsidRDefault="00F766C6">
            <w:pPr>
              <w:pStyle w:val="Tabletext"/>
            </w:pPr>
          </w:p>
        </w:tc>
        <w:tc>
          <w:tcPr>
            <w:tcW w:w="1568" w:type="dxa"/>
          </w:tcPr>
          <w:p w14:paraId="185D86F5" w14:textId="77777777" w:rsidR="00F766C6" w:rsidRPr="00916430" w:rsidRDefault="00F766C6">
            <w:pPr>
              <w:pStyle w:val="Tabletext"/>
            </w:pPr>
          </w:p>
        </w:tc>
        <w:tc>
          <w:tcPr>
            <w:tcW w:w="1568" w:type="dxa"/>
          </w:tcPr>
          <w:p w14:paraId="570F14CF" w14:textId="77777777" w:rsidR="00F766C6" w:rsidRPr="00916430" w:rsidRDefault="00F766C6">
            <w:pPr>
              <w:pStyle w:val="Tabletext"/>
            </w:pPr>
          </w:p>
        </w:tc>
      </w:tr>
      <w:tr w:rsidR="00F766C6" w:rsidRPr="00916430" w14:paraId="393B0B44" w14:textId="77777777">
        <w:trPr>
          <w:trHeight w:val="25"/>
        </w:trPr>
        <w:tc>
          <w:tcPr>
            <w:tcW w:w="2658" w:type="dxa"/>
          </w:tcPr>
          <w:p w14:paraId="650C4FCE" w14:textId="77777777" w:rsidR="00F766C6" w:rsidRPr="00916430" w:rsidRDefault="00F766C6">
            <w:pPr>
              <w:pStyle w:val="Tabletext"/>
            </w:pPr>
          </w:p>
        </w:tc>
        <w:tc>
          <w:tcPr>
            <w:tcW w:w="1165" w:type="dxa"/>
          </w:tcPr>
          <w:p w14:paraId="245E7412" w14:textId="77777777" w:rsidR="00F766C6" w:rsidRPr="00916430" w:rsidRDefault="00F766C6">
            <w:pPr>
              <w:pStyle w:val="Tabletext"/>
            </w:pPr>
          </w:p>
        </w:tc>
        <w:tc>
          <w:tcPr>
            <w:tcW w:w="2675" w:type="dxa"/>
          </w:tcPr>
          <w:p w14:paraId="56978F09" w14:textId="77777777" w:rsidR="00F766C6" w:rsidRPr="00916430" w:rsidRDefault="00F766C6">
            <w:pPr>
              <w:pStyle w:val="Tabletext"/>
            </w:pPr>
          </w:p>
        </w:tc>
        <w:tc>
          <w:tcPr>
            <w:tcW w:w="1568" w:type="dxa"/>
          </w:tcPr>
          <w:p w14:paraId="0F572477" w14:textId="77777777" w:rsidR="00F766C6" w:rsidRPr="00916430" w:rsidRDefault="00F766C6">
            <w:pPr>
              <w:pStyle w:val="Tabletext"/>
            </w:pPr>
          </w:p>
        </w:tc>
        <w:tc>
          <w:tcPr>
            <w:tcW w:w="1568" w:type="dxa"/>
          </w:tcPr>
          <w:p w14:paraId="1D1E94B1" w14:textId="77777777" w:rsidR="00F766C6" w:rsidRPr="00916430" w:rsidRDefault="00F766C6">
            <w:pPr>
              <w:pStyle w:val="Tabletext"/>
            </w:pPr>
          </w:p>
        </w:tc>
      </w:tr>
      <w:tr w:rsidR="00F766C6" w:rsidRPr="00916430" w14:paraId="27C19C7C" w14:textId="77777777">
        <w:trPr>
          <w:trHeight w:val="25"/>
        </w:trPr>
        <w:tc>
          <w:tcPr>
            <w:tcW w:w="2658" w:type="dxa"/>
          </w:tcPr>
          <w:p w14:paraId="292BF5B0" w14:textId="77777777" w:rsidR="00F766C6" w:rsidRPr="00916430" w:rsidRDefault="00F766C6">
            <w:pPr>
              <w:pStyle w:val="Tabletext"/>
            </w:pPr>
          </w:p>
        </w:tc>
        <w:tc>
          <w:tcPr>
            <w:tcW w:w="1165" w:type="dxa"/>
          </w:tcPr>
          <w:p w14:paraId="167D2D71" w14:textId="77777777" w:rsidR="00F766C6" w:rsidRPr="00916430" w:rsidRDefault="00F766C6">
            <w:pPr>
              <w:pStyle w:val="Tabletext"/>
            </w:pPr>
          </w:p>
        </w:tc>
        <w:tc>
          <w:tcPr>
            <w:tcW w:w="2675" w:type="dxa"/>
          </w:tcPr>
          <w:p w14:paraId="5B450CFC" w14:textId="77777777" w:rsidR="00F766C6" w:rsidRPr="00916430" w:rsidRDefault="00F766C6">
            <w:pPr>
              <w:pStyle w:val="Tabletext"/>
            </w:pPr>
          </w:p>
        </w:tc>
        <w:tc>
          <w:tcPr>
            <w:tcW w:w="1568" w:type="dxa"/>
          </w:tcPr>
          <w:p w14:paraId="030FFD96" w14:textId="77777777" w:rsidR="00F766C6" w:rsidRPr="00916430" w:rsidRDefault="00F766C6">
            <w:pPr>
              <w:pStyle w:val="Tabletext"/>
            </w:pPr>
          </w:p>
        </w:tc>
        <w:tc>
          <w:tcPr>
            <w:tcW w:w="1568" w:type="dxa"/>
          </w:tcPr>
          <w:p w14:paraId="17801566" w14:textId="77777777" w:rsidR="00F766C6" w:rsidRPr="00916430" w:rsidRDefault="00F766C6">
            <w:pPr>
              <w:pStyle w:val="Tabletext"/>
            </w:pPr>
          </w:p>
        </w:tc>
      </w:tr>
      <w:tr w:rsidR="00F766C6" w:rsidRPr="00916430" w14:paraId="2CE1A4A5" w14:textId="77777777">
        <w:trPr>
          <w:trHeight w:val="25"/>
        </w:trPr>
        <w:tc>
          <w:tcPr>
            <w:tcW w:w="2658" w:type="dxa"/>
          </w:tcPr>
          <w:p w14:paraId="499D14E4" w14:textId="77777777" w:rsidR="00F766C6" w:rsidRPr="00916430" w:rsidRDefault="00F766C6">
            <w:pPr>
              <w:pStyle w:val="Tabletext"/>
            </w:pPr>
          </w:p>
        </w:tc>
        <w:tc>
          <w:tcPr>
            <w:tcW w:w="1165" w:type="dxa"/>
          </w:tcPr>
          <w:p w14:paraId="2A37527C" w14:textId="77777777" w:rsidR="00F766C6" w:rsidRPr="00916430" w:rsidRDefault="00F766C6">
            <w:pPr>
              <w:pStyle w:val="Tabletext"/>
            </w:pPr>
          </w:p>
        </w:tc>
        <w:tc>
          <w:tcPr>
            <w:tcW w:w="2675" w:type="dxa"/>
          </w:tcPr>
          <w:p w14:paraId="276428DA" w14:textId="77777777" w:rsidR="00F766C6" w:rsidRPr="00916430" w:rsidRDefault="00F766C6">
            <w:pPr>
              <w:pStyle w:val="Tabletext"/>
            </w:pPr>
          </w:p>
        </w:tc>
        <w:tc>
          <w:tcPr>
            <w:tcW w:w="1568" w:type="dxa"/>
          </w:tcPr>
          <w:p w14:paraId="488009D0" w14:textId="77777777" w:rsidR="00F766C6" w:rsidRPr="00916430" w:rsidRDefault="00F766C6">
            <w:pPr>
              <w:pStyle w:val="Tabletext"/>
            </w:pPr>
          </w:p>
        </w:tc>
        <w:tc>
          <w:tcPr>
            <w:tcW w:w="1568" w:type="dxa"/>
          </w:tcPr>
          <w:p w14:paraId="73054980" w14:textId="77777777" w:rsidR="00F766C6" w:rsidRPr="00916430" w:rsidRDefault="00F766C6">
            <w:pPr>
              <w:pStyle w:val="Tabletext"/>
            </w:pPr>
          </w:p>
        </w:tc>
      </w:tr>
      <w:tr w:rsidR="00F766C6" w:rsidRPr="00916430" w14:paraId="29E57B98" w14:textId="77777777">
        <w:trPr>
          <w:trHeight w:val="25"/>
        </w:trPr>
        <w:tc>
          <w:tcPr>
            <w:tcW w:w="2658" w:type="dxa"/>
          </w:tcPr>
          <w:p w14:paraId="67760C34" w14:textId="77777777" w:rsidR="00F766C6" w:rsidRPr="00916430" w:rsidRDefault="00F766C6">
            <w:pPr>
              <w:pStyle w:val="Tabletext"/>
            </w:pPr>
          </w:p>
        </w:tc>
        <w:tc>
          <w:tcPr>
            <w:tcW w:w="1165" w:type="dxa"/>
          </w:tcPr>
          <w:p w14:paraId="36BF24EC" w14:textId="77777777" w:rsidR="00F766C6" w:rsidRPr="00916430" w:rsidRDefault="00F766C6">
            <w:pPr>
              <w:pStyle w:val="Tabletext"/>
            </w:pPr>
          </w:p>
        </w:tc>
        <w:tc>
          <w:tcPr>
            <w:tcW w:w="2675" w:type="dxa"/>
          </w:tcPr>
          <w:p w14:paraId="5DF83924" w14:textId="77777777" w:rsidR="00F766C6" w:rsidRPr="00916430" w:rsidRDefault="00F766C6">
            <w:pPr>
              <w:pStyle w:val="Tabletext"/>
            </w:pPr>
          </w:p>
        </w:tc>
        <w:tc>
          <w:tcPr>
            <w:tcW w:w="1568" w:type="dxa"/>
          </w:tcPr>
          <w:p w14:paraId="16B4F7E4" w14:textId="77777777" w:rsidR="00F766C6" w:rsidRPr="00916430" w:rsidRDefault="00F766C6">
            <w:pPr>
              <w:pStyle w:val="Tabletext"/>
            </w:pPr>
          </w:p>
        </w:tc>
        <w:tc>
          <w:tcPr>
            <w:tcW w:w="1568" w:type="dxa"/>
          </w:tcPr>
          <w:p w14:paraId="3796A931" w14:textId="77777777" w:rsidR="00F766C6" w:rsidRPr="00916430" w:rsidRDefault="00F766C6">
            <w:pPr>
              <w:pStyle w:val="Tabletext"/>
            </w:pPr>
          </w:p>
        </w:tc>
      </w:tr>
      <w:tr w:rsidR="00F766C6" w:rsidRPr="00916430" w14:paraId="30950681" w14:textId="77777777">
        <w:trPr>
          <w:trHeight w:val="25"/>
        </w:trPr>
        <w:tc>
          <w:tcPr>
            <w:tcW w:w="2658" w:type="dxa"/>
          </w:tcPr>
          <w:p w14:paraId="63C331EF" w14:textId="77777777" w:rsidR="00F766C6" w:rsidRPr="00916430" w:rsidRDefault="00F766C6">
            <w:pPr>
              <w:pStyle w:val="Tabletext"/>
            </w:pPr>
          </w:p>
        </w:tc>
        <w:tc>
          <w:tcPr>
            <w:tcW w:w="1165" w:type="dxa"/>
          </w:tcPr>
          <w:p w14:paraId="525F951C" w14:textId="77777777" w:rsidR="00F766C6" w:rsidRPr="00916430" w:rsidRDefault="00F766C6">
            <w:pPr>
              <w:pStyle w:val="Tabletext"/>
            </w:pPr>
          </w:p>
        </w:tc>
        <w:tc>
          <w:tcPr>
            <w:tcW w:w="2675" w:type="dxa"/>
          </w:tcPr>
          <w:p w14:paraId="37E8339B" w14:textId="77777777" w:rsidR="00F766C6" w:rsidRPr="00916430" w:rsidRDefault="00F766C6">
            <w:pPr>
              <w:pStyle w:val="Tabletext"/>
            </w:pPr>
          </w:p>
        </w:tc>
        <w:tc>
          <w:tcPr>
            <w:tcW w:w="1568" w:type="dxa"/>
          </w:tcPr>
          <w:p w14:paraId="62109261" w14:textId="77777777" w:rsidR="00F766C6" w:rsidRPr="00916430" w:rsidRDefault="00F766C6">
            <w:pPr>
              <w:pStyle w:val="Tabletext"/>
            </w:pPr>
          </w:p>
        </w:tc>
        <w:tc>
          <w:tcPr>
            <w:tcW w:w="1568" w:type="dxa"/>
          </w:tcPr>
          <w:p w14:paraId="30CC819C" w14:textId="77777777" w:rsidR="00F766C6" w:rsidRPr="00916430" w:rsidRDefault="00F766C6">
            <w:pPr>
              <w:pStyle w:val="Tabletext"/>
            </w:pPr>
          </w:p>
        </w:tc>
      </w:tr>
      <w:tr w:rsidR="00F766C6" w:rsidRPr="00916430" w14:paraId="052560FB" w14:textId="77777777">
        <w:trPr>
          <w:trHeight w:val="25"/>
        </w:trPr>
        <w:tc>
          <w:tcPr>
            <w:tcW w:w="2658" w:type="dxa"/>
          </w:tcPr>
          <w:p w14:paraId="60274B9E" w14:textId="77777777" w:rsidR="00F766C6" w:rsidRPr="00916430" w:rsidRDefault="00F766C6">
            <w:pPr>
              <w:pStyle w:val="Tabletext"/>
            </w:pPr>
          </w:p>
        </w:tc>
        <w:tc>
          <w:tcPr>
            <w:tcW w:w="1165" w:type="dxa"/>
          </w:tcPr>
          <w:p w14:paraId="5E8CD48C" w14:textId="77777777" w:rsidR="00F766C6" w:rsidRPr="00916430" w:rsidRDefault="00F766C6">
            <w:pPr>
              <w:pStyle w:val="Tabletext"/>
            </w:pPr>
          </w:p>
        </w:tc>
        <w:tc>
          <w:tcPr>
            <w:tcW w:w="2675" w:type="dxa"/>
          </w:tcPr>
          <w:p w14:paraId="5BC2EB21" w14:textId="77777777" w:rsidR="00F766C6" w:rsidRPr="00916430" w:rsidRDefault="00F766C6">
            <w:pPr>
              <w:pStyle w:val="Tabletext"/>
            </w:pPr>
          </w:p>
        </w:tc>
        <w:tc>
          <w:tcPr>
            <w:tcW w:w="1568" w:type="dxa"/>
          </w:tcPr>
          <w:p w14:paraId="5FC33CE2" w14:textId="77777777" w:rsidR="00F766C6" w:rsidRPr="00916430" w:rsidRDefault="00F766C6">
            <w:pPr>
              <w:pStyle w:val="Tabletext"/>
            </w:pPr>
          </w:p>
        </w:tc>
        <w:tc>
          <w:tcPr>
            <w:tcW w:w="1568" w:type="dxa"/>
          </w:tcPr>
          <w:p w14:paraId="60039985" w14:textId="77777777" w:rsidR="00F766C6" w:rsidRPr="00916430" w:rsidRDefault="00F766C6">
            <w:pPr>
              <w:pStyle w:val="Tabletext"/>
            </w:pPr>
          </w:p>
        </w:tc>
      </w:tr>
      <w:tr w:rsidR="00F766C6" w:rsidRPr="00916430" w14:paraId="5319A8C5" w14:textId="77777777">
        <w:trPr>
          <w:trHeight w:val="25"/>
        </w:trPr>
        <w:tc>
          <w:tcPr>
            <w:tcW w:w="2658" w:type="dxa"/>
          </w:tcPr>
          <w:p w14:paraId="0606329D" w14:textId="77777777" w:rsidR="00F766C6" w:rsidRPr="00916430" w:rsidRDefault="00F766C6">
            <w:pPr>
              <w:pStyle w:val="Tabletext"/>
            </w:pPr>
          </w:p>
        </w:tc>
        <w:tc>
          <w:tcPr>
            <w:tcW w:w="1165" w:type="dxa"/>
          </w:tcPr>
          <w:p w14:paraId="36D051B4" w14:textId="77777777" w:rsidR="00F766C6" w:rsidRPr="00916430" w:rsidRDefault="00F766C6">
            <w:pPr>
              <w:pStyle w:val="Tabletext"/>
            </w:pPr>
          </w:p>
        </w:tc>
        <w:tc>
          <w:tcPr>
            <w:tcW w:w="2675" w:type="dxa"/>
          </w:tcPr>
          <w:p w14:paraId="70DB47B8" w14:textId="77777777" w:rsidR="00F766C6" w:rsidRPr="00916430" w:rsidRDefault="00F766C6">
            <w:pPr>
              <w:pStyle w:val="Tabletext"/>
            </w:pPr>
          </w:p>
        </w:tc>
        <w:tc>
          <w:tcPr>
            <w:tcW w:w="1568" w:type="dxa"/>
          </w:tcPr>
          <w:p w14:paraId="275B5C2D" w14:textId="77777777" w:rsidR="00F766C6" w:rsidRPr="00916430" w:rsidRDefault="00F766C6">
            <w:pPr>
              <w:pStyle w:val="Tabletext"/>
            </w:pPr>
          </w:p>
        </w:tc>
        <w:tc>
          <w:tcPr>
            <w:tcW w:w="1568" w:type="dxa"/>
          </w:tcPr>
          <w:p w14:paraId="76EBE769" w14:textId="77777777" w:rsidR="00F766C6" w:rsidRPr="00916430" w:rsidRDefault="00F766C6">
            <w:pPr>
              <w:pStyle w:val="Tabletext"/>
            </w:pPr>
          </w:p>
        </w:tc>
      </w:tr>
      <w:tr w:rsidR="00F766C6" w:rsidRPr="00916430" w14:paraId="31E078B0" w14:textId="77777777">
        <w:trPr>
          <w:trHeight w:val="25"/>
        </w:trPr>
        <w:tc>
          <w:tcPr>
            <w:tcW w:w="2658" w:type="dxa"/>
          </w:tcPr>
          <w:p w14:paraId="1A6C70B3" w14:textId="77777777" w:rsidR="00F766C6" w:rsidRPr="00916430" w:rsidRDefault="00F766C6">
            <w:pPr>
              <w:pStyle w:val="Tabletext"/>
            </w:pPr>
          </w:p>
        </w:tc>
        <w:tc>
          <w:tcPr>
            <w:tcW w:w="1165" w:type="dxa"/>
          </w:tcPr>
          <w:p w14:paraId="4D2C426B" w14:textId="77777777" w:rsidR="00F766C6" w:rsidRPr="00916430" w:rsidRDefault="00F766C6">
            <w:pPr>
              <w:pStyle w:val="Tabletext"/>
            </w:pPr>
          </w:p>
        </w:tc>
        <w:tc>
          <w:tcPr>
            <w:tcW w:w="2675" w:type="dxa"/>
          </w:tcPr>
          <w:p w14:paraId="35FCCFF9" w14:textId="77777777" w:rsidR="00F766C6" w:rsidRPr="00916430" w:rsidRDefault="00F766C6">
            <w:pPr>
              <w:pStyle w:val="Tabletext"/>
            </w:pPr>
          </w:p>
        </w:tc>
        <w:tc>
          <w:tcPr>
            <w:tcW w:w="1568" w:type="dxa"/>
          </w:tcPr>
          <w:p w14:paraId="3EC359C6" w14:textId="77777777" w:rsidR="00F766C6" w:rsidRPr="00916430" w:rsidRDefault="00F766C6">
            <w:pPr>
              <w:pStyle w:val="Tabletext"/>
            </w:pPr>
          </w:p>
        </w:tc>
        <w:tc>
          <w:tcPr>
            <w:tcW w:w="1568" w:type="dxa"/>
          </w:tcPr>
          <w:p w14:paraId="6757E45C" w14:textId="77777777" w:rsidR="00F766C6" w:rsidRPr="00916430" w:rsidRDefault="00F766C6">
            <w:pPr>
              <w:pStyle w:val="Tabletext"/>
            </w:pPr>
          </w:p>
        </w:tc>
      </w:tr>
      <w:tr w:rsidR="00F766C6" w:rsidRPr="00916430" w14:paraId="67FE60CC" w14:textId="77777777">
        <w:trPr>
          <w:trHeight w:val="25"/>
        </w:trPr>
        <w:tc>
          <w:tcPr>
            <w:tcW w:w="2658" w:type="dxa"/>
          </w:tcPr>
          <w:p w14:paraId="0B82B48F" w14:textId="77777777" w:rsidR="00F766C6" w:rsidRPr="00916430" w:rsidRDefault="00F766C6">
            <w:pPr>
              <w:pStyle w:val="Tabletext"/>
            </w:pPr>
          </w:p>
        </w:tc>
        <w:tc>
          <w:tcPr>
            <w:tcW w:w="1165" w:type="dxa"/>
          </w:tcPr>
          <w:p w14:paraId="30558367" w14:textId="77777777" w:rsidR="00F766C6" w:rsidRPr="00916430" w:rsidRDefault="00F766C6">
            <w:pPr>
              <w:pStyle w:val="Tabletext"/>
            </w:pPr>
          </w:p>
        </w:tc>
        <w:tc>
          <w:tcPr>
            <w:tcW w:w="2675" w:type="dxa"/>
          </w:tcPr>
          <w:p w14:paraId="5B9EDBC3" w14:textId="77777777" w:rsidR="00F766C6" w:rsidRPr="00916430" w:rsidRDefault="00F766C6">
            <w:pPr>
              <w:pStyle w:val="Tabletext"/>
            </w:pPr>
          </w:p>
        </w:tc>
        <w:tc>
          <w:tcPr>
            <w:tcW w:w="1568" w:type="dxa"/>
          </w:tcPr>
          <w:p w14:paraId="78619D68" w14:textId="77777777" w:rsidR="00F766C6" w:rsidRPr="00916430" w:rsidRDefault="00F766C6">
            <w:pPr>
              <w:pStyle w:val="Tabletext"/>
            </w:pPr>
          </w:p>
        </w:tc>
        <w:tc>
          <w:tcPr>
            <w:tcW w:w="1568" w:type="dxa"/>
          </w:tcPr>
          <w:p w14:paraId="53E08941" w14:textId="77777777" w:rsidR="00F766C6" w:rsidRPr="00916430" w:rsidRDefault="00F766C6">
            <w:pPr>
              <w:pStyle w:val="Tabletext"/>
            </w:pPr>
          </w:p>
        </w:tc>
      </w:tr>
      <w:tr w:rsidR="00F766C6" w:rsidRPr="00916430" w14:paraId="5B7D647C" w14:textId="77777777">
        <w:trPr>
          <w:trHeight w:val="25"/>
        </w:trPr>
        <w:tc>
          <w:tcPr>
            <w:tcW w:w="2658" w:type="dxa"/>
          </w:tcPr>
          <w:p w14:paraId="24D45850" w14:textId="77777777" w:rsidR="00F766C6" w:rsidRPr="00916430" w:rsidRDefault="00F766C6">
            <w:pPr>
              <w:pStyle w:val="Tabletext"/>
            </w:pPr>
          </w:p>
        </w:tc>
        <w:tc>
          <w:tcPr>
            <w:tcW w:w="1165" w:type="dxa"/>
          </w:tcPr>
          <w:p w14:paraId="014CC59D" w14:textId="77777777" w:rsidR="00F766C6" w:rsidRPr="00916430" w:rsidRDefault="00F766C6">
            <w:pPr>
              <w:pStyle w:val="Tabletext"/>
            </w:pPr>
          </w:p>
        </w:tc>
        <w:tc>
          <w:tcPr>
            <w:tcW w:w="2675" w:type="dxa"/>
          </w:tcPr>
          <w:p w14:paraId="7945D59F" w14:textId="77777777" w:rsidR="00F766C6" w:rsidRPr="00916430" w:rsidRDefault="00F766C6">
            <w:pPr>
              <w:pStyle w:val="Tabletext"/>
            </w:pPr>
          </w:p>
        </w:tc>
        <w:tc>
          <w:tcPr>
            <w:tcW w:w="1568" w:type="dxa"/>
          </w:tcPr>
          <w:p w14:paraId="072140CF" w14:textId="77777777" w:rsidR="00F766C6" w:rsidRPr="00916430" w:rsidRDefault="00F766C6">
            <w:pPr>
              <w:pStyle w:val="Tabletext"/>
            </w:pPr>
          </w:p>
        </w:tc>
        <w:tc>
          <w:tcPr>
            <w:tcW w:w="1568" w:type="dxa"/>
          </w:tcPr>
          <w:p w14:paraId="21BFF096" w14:textId="77777777" w:rsidR="00F766C6" w:rsidRPr="00916430" w:rsidRDefault="00F766C6">
            <w:pPr>
              <w:pStyle w:val="Tabletext"/>
            </w:pPr>
          </w:p>
        </w:tc>
      </w:tr>
      <w:tr w:rsidR="00F766C6" w:rsidRPr="00916430" w14:paraId="3D5002FA" w14:textId="77777777">
        <w:trPr>
          <w:trHeight w:val="25"/>
        </w:trPr>
        <w:tc>
          <w:tcPr>
            <w:tcW w:w="2658" w:type="dxa"/>
          </w:tcPr>
          <w:p w14:paraId="7484D983" w14:textId="77777777" w:rsidR="00F766C6" w:rsidRPr="00916430" w:rsidRDefault="00F766C6">
            <w:pPr>
              <w:pStyle w:val="Tabletext"/>
            </w:pPr>
          </w:p>
        </w:tc>
        <w:tc>
          <w:tcPr>
            <w:tcW w:w="1165" w:type="dxa"/>
          </w:tcPr>
          <w:p w14:paraId="27996915" w14:textId="77777777" w:rsidR="00F766C6" w:rsidRPr="00916430" w:rsidRDefault="00F766C6">
            <w:pPr>
              <w:pStyle w:val="Tabletext"/>
            </w:pPr>
          </w:p>
        </w:tc>
        <w:tc>
          <w:tcPr>
            <w:tcW w:w="2675" w:type="dxa"/>
          </w:tcPr>
          <w:p w14:paraId="43611316" w14:textId="77777777" w:rsidR="00F766C6" w:rsidRPr="00916430" w:rsidRDefault="00F766C6">
            <w:pPr>
              <w:pStyle w:val="Tabletext"/>
            </w:pPr>
          </w:p>
        </w:tc>
        <w:tc>
          <w:tcPr>
            <w:tcW w:w="1568" w:type="dxa"/>
          </w:tcPr>
          <w:p w14:paraId="7E25FF44" w14:textId="77777777" w:rsidR="00F766C6" w:rsidRPr="00916430" w:rsidRDefault="00F766C6">
            <w:pPr>
              <w:pStyle w:val="Tabletext"/>
            </w:pPr>
          </w:p>
        </w:tc>
        <w:tc>
          <w:tcPr>
            <w:tcW w:w="1568" w:type="dxa"/>
          </w:tcPr>
          <w:p w14:paraId="12BED076" w14:textId="77777777" w:rsidR="00F766C6" w:rsidRPr="00916430" w:rsidRDefault="00F766C6">
            <w:pPr>
              <w:pStyle w:val="Tabletext"/>
            </w:pPr>
          </w:p>
        </w:tc>
      </w:tr>
      <w:tr w:rsidR="00F766C6" w:rsidRPr="00916430" w14:paraId="613FD521" w14:textId="77777777">
        <w:trPr>
          <w:trHeight w:val="25"/>
        </w:trPr>
        <w:tc>
          <w:tcPr>
            <w:tcW w:w="2658" w:type="dxa"/>
          </w:tcPr>
          <w:p w14:paraId="418F0EEE" w14:textId="77777777" w:rsidR="00F766C6" w:rsidRPr="00916430" w:rsidRDefault="00F766C6">
            <w:pPr>
              <w:pStyle w:val="Tabletext"/>
            </w:pPr>
          </w:p>
        </w:tc>
        <w:tc>
          <w:tcPr>
            <w:tcW w:w="1165" w:type="dxa"/>
          </w:tcPr>
          <w:p w14:paraId="283C9FB2" w14:textId="77777777" w:rsidR="00F766C6" w:rsidRPr="00916430" w:rsidRDefault="00F766C6">
            <w:pPr>
              <w:pStyle w:val="Tabletext"/>
            </w:pPr>
          </w:p>
        </w:tc>
        <w:tc>
          <w:tcPr>
            <w:tcW w:w="2675" w:type="dxa"/>
          </w:tcPr>
          <w:p w14:paraId="38C74455" w14:textId="77777777" w:rsidR="00F766C6" w:rsidRPr="00916430" w:rsidRDefault="00F766C6">
            <w:pPr>
              <w:pStyle w:val="Tabletext"/>
            </w:pPr>
          </w:p>
        </w:tc>
        <w:tc>
          <w:tcPr>
            <w:tcW w:w="1568" w:type="dxa"/>
          </w:tcPr>
          <w:p w14:paraId="4F955475" w14:textId="77777777" w:rsidR="00F766C6" w:rsidRPr="00916430" w:rsidRDefault="00F766C6">
            <w:pPr>
              <w:pStyle w:val="Tabletext"/>
            </w:pPr>
          </w:p>
        </w:tc>
        <w:tc>
          <w:tcPr>
            <w:tcW w:w="1568" w:type="dxa"/>
          </w:tcPr>
          <w:p w14:paraId="2ED5F5B4" w14:textId="77777777" w:rsidR="00F766C6" w:rsidRPr="00916430" w:rsidRDefault="00F766C6">
            <w:pPr>
              <w:pStyle w:val="Tabletext"/>
            </w:pPr>
          </w:p>
        </w:tc>
      </w:tr>
      <w:tr w:rsidR="00F766C6" w:rsidRPr="00916430" w14:paraId="132193BC" w14:textId="77777777">
        <w:trPr>
          <w:trHeight w:val="25"/>
        </w:trPr>
        <w:tc>
          <w:tcPr>
            <w:tcW w:w="2658" w:type="dxa"/>
          </w:tcPr>
          <w:p w14:paraId="68E02B8D" w14:textId="77777777" w:rsidR="00F766C6" w:rsidRPr="00916430" w:rsidRDefault="00F766C6">
            <w:pPr>
              <w:pStyle w:val="Tabletext"/>
            </w:pPr>
          </w:p>
        </w:tc>
        <w:tc>
          <w:tcPr>
            <w:tcW w:w="1165" w:type="dxa"/>
          </w:tcPr>
          <w:p w14:paraId="7AF3B4E2" w14:textId="77777777" w:rsidR="00F766C6" w:rsidRPr="00916430" w:rsidRDefault="00F766C6">
            <w:pPr>
              <w:pStyle w:val="Tabletext"/>
            </w:pPr>
          </w:p>
        </w:tc>
        <w:tc>
          <w:tcPr>
            <w:tcW w:w="2675" w:type="dxa"/>
          </w:tcPr>
          <w:p w14:paraId="726F3B2F" w14:textId="77777777" w:rsidR="00F766C6" w:rsidRPr="00916430" w:rsidRDefault="00F766C6">
            <w:pPr>
              <w:pStyle w:val="Tabletext"/>
            </w:pPr>
          </w:p>
        </w:tc>
        <w:tc>
          <w:tcPr>
            <w:tcW w:w="1568" w:type="dxa"/>
          </w:tcPr>
          <w:p w14:paraId="303E684C" w14:textId="77777777" w:rsidR="00F766C6" w:rsidRPr="00916430" w:rsidRDefault="00F766C6">
            <w:pPr>
              <w:pStyle w:val="Tabletext"/>
            </w:pPr>
          </w:p>
        </w:tc>
        <w:tc>
          <w:tcPr>
            <w:tcW w:w="1568" w:type="dxa"/>
          </w:tcPr>
          <w:p w14:paraId="6533E693" w14:textId="77777777" w:rsidR="00F766C6" w:rsidRPr="00916430" w:rsidRDefault="00F766C6">
            <w:pPr>
              <w:pStyle w:val="Tabletext"/>
            </w:pPr>
          </w:p>
        </w:tc>
      </w:tr>
      <w:tr w:rsidR="00F766C6" w:rsidRPr="00916430" w14:paraId="0C28D086" w14:textId="77777777">
        <w:trPr>
          <w:trHeight w:val="25"/>
        </w:trPr>
        <w:tc>
          <w:tcPr>
            <w:tcW w:w="2658" w:type="dxa"/>
          </w:tcPr>
          <w:p w14:paraId="0A2D5038" w14:textId="77777777" w:rsidR="00F766C6" w:rsidRPr="00916430" w:rsidRDefault="00F766C6">
            <w:pPr>
              <w:pStyle w:val="Tabletext"/>
            </w:pPr>
          </w:p>
        </w:tc>
        <w:tc>
          <w:tcPr>
            <w:tcW w:w="1165" w:type="dxa"/>
          </w:tcPr>
          <w:p w14:paraId="076B1B4F" w14:textId="77777777" w:rsidR="00F766C6" w:rsidRPr="00916430" w:rsidRDefault="00F766C6">
            <w:pPr>
              <w:pStyle w:val="Tabletext"/>
            </w:pPr>
          </w:p>
        </w:tc>
        <w:tc>
          <w:tcPr>
            <w:tcW w:w="2675" w:type="dxa"/>
          </w:tcPr>
          <w:p w14:paraId="33036A8F" w14:textId="77777777" w:rsidR="00F766C6" w:rsidRPr="00916430" w:rsidRDefault="00F766C6">
            <w:pPr>
              <w:pStyle w:val="Tabletext"/>
            </w:pPr>
          </w:p>
        </w:tc>
        <w:tc>
          <w:tcPr>
            <w:tcW w:w="1568" w:type="dxa"/>
          </w:tcPr>
          <w:p w14:paraId="251BC705" w14:textId="77777777" w:rsidR="00F766C6" w:rsidRPr="00916430" w:rsidRDefault="00F766C6">
            <w:pPr>
              <w:pStyle w:val="Tabletext"/>
            </w:pPr>
          </w:p>
        </w:tc>
        <w:tc>
          <w:tcPr>
            <w:tcW w:w="1568" w:type="dxa"/>
          </w:tcPr>
          <w:p w14:paraId="35AEC0D7" w14:textId="77777777" w:rsidR="00F766C6" w:rsidRPr="00916430" w:rsidRDefault="00F766C6">
            <w:pPr>
              <w:pStyle w:val="Tabletext"/>
            </w:pPr>
          </w:p>
        </w:tc>
      </w:tr>
      <w:tr w:rsidR="00F766C6" w:rsidRPr="00916430" w14:paraId="4E93E5F1" w14:textId="77777777">
        <w:trPr>
          <w:trHeight w:val="25"/>
        </w:trPr>
        <w:tc>
          <w:tcPr>
            <w:tcW w:w="2658" w:type="dxa"/>
          </w:tcPr>
          <w:p w14:paraId="14D4650C" w14:textId="77777777" w:rsidR="00F766C6" w:rsidRPr="00916430" w:rsidRDefault="00F766C6">
            <w:pPr>
              <w:pStyle w:val="Tabletext"/>
            </w:pPr>
          </w:p>
        </w:tc>
        <w:tc>
          <w:tcPr>
            <w:tcW w:w="1165" w:type="dxa"/>
          </w:tcPr>
          <w:p w14:paraId="333531F6" w14:textId="77777777" w:rsidR="00F766C6" w:rsidRPr="00916430" w:rsidRDefault="00F766C6">
            <w:pPr>
              <w:pStyle w:val="Tabletext"/>
            </w:pPr>
          </w:p>
        </w:tc>
        <w:tc>
          <w:tcPr>
            <w:tcW w:w="2675" w:type="dxa"/>
          </w:tcPr>
          <w:p w14:paraId="1ACA717A" w14:textId="77777777" w:rsidR="00F766C6" w:rsidRPr="00916430" w:rsidRDefault="00F766C6">
            <w:pPr>
              <w:pStyle w:val="Tabletext"/>
            </w:pPr>
          </w:p>
        </w:tc>
        <w:tc>
          <w:tcPr>
            <w:tcW w:w="1568" w:type="dxa"/>
          </w:tcPr>
          <w:p w14:paraId="63701741" w14:textId="77777777" w:rsidR="00F766C6" w:rsidRPr="00916430" w:rsidRDefault="00F766C6">
            <w:pPr>
              <w:pStyle w:val="Tabletext"/>
            </w:pPr>
          </w:p>
        </w:tc>
        <w:tc>
          <w:tcPr>
            <w:tcW w:w="1568" w:type="dxa"/>
          </w:tcPr>
          <w:p w14:paraId="5E3912D2" w14:textId="77777777" w:rsidR="00F766C6" w:rsidRPr="00916430" w:rsidRDefault="00F766C6">
            <w:pPr>
              <w:pStyle w:val="Tabletext"/>
            </w:pPr>
          </w:p>
        </w:tc>
      </w:tr>
      <w:tr w:rsidR="00F766C6" w:rsidRPr="00916430" w14:paraId="219AE7E4" w14:textId="77777777">
        <w:trPr>
          <w:trHeight w:val="25"/>
        </w:trPr>
        <w:tc>
          <w:tcPr>
            <w:tcW w:w="2658" w:type="dxa"/>
          </w:tcPr>
          <w:p w14:paraId="1AE93EB9" w14:textId="77777777" w:rsidR="00F766C6" w:rsidRPr="00916430" w:rsidRDefault="00F766C6">
            <w:pPr>
              <w:pStyle w:val="Tabletext"/>
            </w:pPr>
          </w:p>
        </w:tc>
        <w:tc>
          <w:tcPr>
            <w:tcW w:w="1165" w:type="dxa"/>
          </w:tcPr>
          <w:p w14:paraId="0117EF77" w14:textId="77777777" w:rsidR="00F766C6" w:rsidRPr="00916430" w:rsidRDefault="00F766C6">
            <w:pPr>
              <w:pStyle w:val="Tabletext"/>
            </w:pPr>
          </w:p>
        </w:tc>
        <w:tc>
          <w:tcPr>
            <w:tcW w:w="2675" w:type="dxa"/>
          </w:tcPr>
          <w:p w14:paraId="0E4A5ACF" w14:textId="77777777" w:rsidR="00F766C6" w:rsidRPr="00916430" w:rsidRDefault="00F766C6">
            <w:pPr>
              <w:pStyle w:val="Tabletext"/>
            </w:pPr>
          </w:p>
        </w:tc>
        <w:tc>
          <w:tcPr>
            <w:tcW w:w="1568" w:type="dxa"/>
          </w:tcPr>
          <w:p w14:paraId="558A81FA" w14:textId="77777777" w:rsidR="00F766C6" w:rsidRPr="00916430" w:rsidRDefault="00F766C6">
            <w:pPr>
              <w:pStyle w:val="Tabletext"/>
            </w:pPr>
          </w:p>
        </w:tc>
        <w:tc>
          <w:tcPr>
            <w:tcW w:w="1568" w:type="dxa"/>
          </w:tcPr>
          <w:p w14:paraId="3DA943CD" w14:textId="77777777" w:rsidR="00F766C6" w:rsidRPr="00916430" w:rsidRDefault="00F766C6">
            <w:pPr>
              <w:pStyle w:val="Tabletext"/>
            </w:pPr>
          </w:p>
        </w:tc>
      </w:tr>
      <w:tr w:rsidR="00F766C6" w:rsidRPr="00916430" w14:paraId="258A8E20" w14:textId="77777777">
        <w:trPr>
          <w:trHeight w:val="25"/>
        </w:trPr>
        <w:tc>
          <w:tcPr>
            <w:tcW w:w="2658" w:type="dxa"/>
          </w:tcPr>
          <w:p w14:paraId="4EBED631" w14:textId="77777777" w:rsidR="00F766C6" w:rsidRPr="00916430" w:rsidRDefault="00F766C6">
            <w:pPr>
              <w:pStyle w:val="Tabletext"/>
            </w:pPr>
          </w:p>
        </w:tc>
        <w:tc>
          <w:tcPr>
            <w:tcW w:w="1165" w:type="dxa"/>
          </w:tcPr>
          <w:p w14:paraId="0A2BF0C4" w14:textId="77777777" w:rsidR="00F766C6" w:rsidRPr="00916430" w:rsidRDefault="00F766C6">
            <w:pPr>
              <w:pStyle w:val="Tabletext"/>
            </w:pPr>
          </w:p>
        </w:tc>
        <w:tc>
          <w:tcPr>
            <w:tcW w:w="2675" w:type="dxa"/>
          </w:tcPr>
          <w:p w14:paraId="52C0564F" w14:textId="77777777" w:rsidR="00F766C6" w:rsidRPr="00916430" w:rsidRDefault="00F766C6">
            <w:pPr>
              <w:pStyle w:val="Tabletext"/>
            </w:pPr>
          </w:p>
        </w:tc>
        <w:tc>
          <w:tcPr>
            <w:tcW w:w="1568" w:type="dxa"/>
          </w:tcPr>
          <w:p w14:paraId="37BBFD00" w14:textId="77777777" w:rsidR="00F766C6" w:rsidRPr="00916430" w:rsidRDefault="00F766C6">
            <w:pPr>
              <w:pStyle w:val="Tabletext"/>
            </w:pPr>
          </w:p>
        </w:tc>
        <w:tc>
          <w:tcPr>
            <w:tcW w:w="1568" w:type="dxa"/>
          </w:tcPr>
          <w:p w14:paraId="41E5BCD8" w14:textId="77777777" w:rsidR="00F766C6" w:rsidRPr="00916430" w:rsidRDefault="00F766C6">
            <w:pPr>
              <w:pStyle w:val="Tabletext"/>
            </w:pPr>
          </w:p>
        </w:tc>
      </w:tr>
      <w:tr w:rsidR="00F766C6" w:rsidRPr="00916430" w14:paraId="0E837846" w14:textId="77777777">
        <w:trPr>
          <w:trHeight w:val="25"/>
        </w:trPr>
        <w:tc>
          <w:tcPr>
            <w:tcW w:w="2658" w:type="dxa"/>
          </w:tcPr>
          <w:p w14:paraId="4F7B2B6E" w14:textId="77777777" w:rsidR="00F766C6" w:rsidRPr="00916430" w:rsidRDefault="00F766C6">
            <w:pPr>
              <w:pStyle w:val="Tabletext"/>
            </w:pPr>
          </w:p>
        </w:tc>
        <w:tc>
          <w:tcPr>
            <w:tcW w:w="1165" w:type="dxa"/>
          </w:tcPr>
          <w:p w14:paraId="433DF194" w14:textId="77777777" w:rsidR="00F766C6" w:rsidRPr="00916430" w:rsidRDefault="00F766C6">
            <w:pPr>
              <w:pStyle w:val="Tabletext"/>
            </w:pPr>
          </w:p>
        </w:tc>
        <w:tc>
          <w:tcPr>
            <w:tcW w:w="2675" w:type="dxa"/>
          </w:tcPr>
          <w:p w14:paraId="3A6993B5" w14:textId="77777777" w:rsidR="00F766C6" w:rsidRPr="00916430" w:rsidRDefault="00F766C6">
            <w:pPr>
              <w:pStyle w:val="Tabletext"/>
            </w:pPr>
          </w:p>
        </w:tc>
        <w:tc>
          <w:tcPr>
            <w:tcW w:w="1568" w:type="dxa"/>
          </w:tcPr>
          <w:p w14:paraId="7F545187" w14:textId="77777777" w:rsidR="00F766C6" w:rsidRPr="00916430" w:rsidRDefault="00F766C6">
            <w:pPr>
              <w:pStyle w:val="Tabletext"/>
            </w:pPr>
          </w:p>
        </w:tc>
        <w:tc>
          <w:tcPr>
            <w:tcW w:w="1568" w:type="dxa"/>
          </w:tcPr>
          <w:p w14:paraId="60C8B2E2" w14:textId="77777777" w:rsidR="00F766C6" w:rsidRPr="00916430" w:rsidRDefault="00F766C6">
            <w:pPr>
              <w:pStyle w:val="Tabletext"/>
            </w:pPr>
          </w:p>
        </w:tc>
      </w:tr>
      <w:tr w:rsidR="00F766C6" w:rsidRPr="00916430" w14:paraId="0A9816D0" w14:textId="77777777">
        <w:trPr>
          <w:trHeight w:val="25"/>
        </w:trPr>
        <w:tc>
          <w:tcPr>
            <w:tcW w:w="2658" w:type="dxa"/>
          </w:tcPr>
          <w:p w14:paraId="64A9C5AE" w14:textId="77777777" w:rsidR="00F766C6" w:rsidRPr="00916430" w:rsidRDefault="00F766C6">
            <w:pPr>
              <w:pStyle w:val="Tabletext"/>
            </w:pPr>
          </w:p>
        </w:tc>
        <w:tc>
          <w:tcPr>
            <w:tcW w:w="1165" w:type="dxa"/>
          </w:tcPr>
          <w:p w14:paraId="6011A383" w14:textId="77777777" w:rsidR="00F766C6" w:rsidRPr="00916430" w:rsidRDefault="00F766C6">
            <w:pPr>
              <w:pStyle w:val="Tabletext"/>
            </w:pPr>
          </w:p>
        </w:tc>
        <w:tc>
          <w:tcPr>
            <w:tcW w:w="2675" w:type="dxa"/>
          </w:tcPr>
          <w:p w14:paraId="1FBAC9BC" w14:textId="77777777" w:rsidR="00F766C6" w:rsidRPr="00916430" w:rsidRDefault="00F766C6">
            <w:pPr>
              <w:pStyle w:val="Tabletext"/>
            </w:pPr>
          </w:p>
        </w:tc>
        <w:tc>
          <w:tcPr>
            <w:tcW w:w="1568" w:type="dxa"/>
          </w:tcPr>
          <w:p w14:paraId="5BD9EF69" w14:textId="77777777" w:rsidR="00F766C6" w:rsidRPr="00916430" w:rsidRDefault="00F766C6">
            <w:pPr>
              <w:pStyle w:val="Tabletext"/>
            </w:pPr>
          </w:p>
        </w:tc>
        <w:tc>
          <w:tcPr>
            <w:tcW w:w="1568" w:type="dxa"/>
          </w:tcPr>
          <w:p w14:paraId="52C27F3D" w14:textId="77777777" w:rsidR="00F766C6" w:rsidRPr="00916430" w:rsidRDefault="00F766C6">
            <w:pPr>
              <w:pStyle w:val="Tabletext"/>
            </w:pPr>
          </w:p>
        </w:tc>
      </w:tr>
      <w:tr w:rsidR="00F766C6" w:rsidRPr="00916430" w14:paraId="132FF875" w14:textId="77777777">
        <w:trPr>
          <w:trHeight w:val="25"/>
        </w:trPr>
        <w:tc>
          <w:tcPr>
            <w:tcW w:w="2658" w:type="dxa"/>
          </w:tcPr>
          <w:p w14:paraId="07AFE044" w14:textId="77777777" w:rsidR="00F766C6" w:rsidRPr="00916430" w:rsidRDefault="00F766C6">
            <w:pPr>
              <w:pStyle w:val="Tabletext"/>
            </w:pPr>
          </w:p>
        </w:tc>
        <w:tc>
          <w:tcPr>
            <w:tcW w:w="1165" w:type="dxa"/>
          </w:tcPr>
          <w:p w14:paraId="013B34BF" w14:textId="77777777" w:rsidR="00F766C6" w:rsidRPr="00916430" w:rsidRDefault="00F766C6">
            <w:pPr>
              <w:pStyle w:val="Tabletext"/>
            </w:pPr>
          </w:p>
        </w:tc>
        <w:tc>
          <w:tcPr>
            <w:tcW w:w="2675" w:type="dxa"/>
          </w:tcPr>
          <w:p w14:paraId="57634506" w14:textId="77777777" w:rsidR="00F766C6" w:rsidRPr="00916430" w:rsidRDefault="00F766C6">
            <w:pPr>
              <w:pStyle w:val="Tabletext"/>
            </w:pPr>
          </w:p>
        </w:tc>
        <w:tc>
          <w:tcPr>
            <w:tcW w:w="1568" w:type="dxa"/>
          </w:tcPr>
          <w:p w14:paraId="165BD585" w14:textId="77777777" w:rsidR="00F766C6" w:rsidRPr="00916430" w:rsidRDefault="00F766C6">
            <w:pPr>
              <w:pStyle w:val="Tabletext"/>
            </w:pPr>
          </w:p>
        </w:tc>
        <w:tc>
          <w:tcPr>
            <w:tcW w:w="1568" w:type="dxa"/>
          </w:tcPr>
          <w:p w14:paraId="5C1B0231" w14:textId="77777777" w:rsidR="00F766C6" w:rsidRPr="00916430" w:rsidRDefault="00F766C6">
            <w:pPr>
              <w:pStyle w:val="Tabletext"/>
            </w:pPr>
          </w:p>
        </w:tc>
      </w:tr>
      <w:tr w:rsidR="00F766C6" w:rsidRPr="00916430" w14:paraId="3C4D0F91" w14:textId="77777777">
        <w:trPr>
          <w:trHeight w:val="25"/>
        </w:trPr>
        <w:tc>
          <w:tcPr>
            <w:tcW w:w="2658" w:type="dxa"/>
          </w:tcPr>
          <w:p w14:paraId="325B4E23" w14:textId="77777777" w:rsidR="00F766C6" w:rsidRPr="00916430" w:rsidRDefault="00F766C6">
            <w:pPr>
              <w:pStyle w:val="Tabletext"/>
            </w:pPr>
          </w:p>
        </w:tc>
        <w:tc>
          <w:tcPr>
            <w:tcW w:w="1165" w:type="dxa"/>
          </w:tcPr>
          <w:p w14:paraId="73D15FF1" w14:textId="77777777" w:rsidR="00F766C6" w:rsidRPr="00916430" w:rsidRDefault="00F766C6">
            <w:pPr>
              <w:pStyle w:val="Tabletext"/>
            </w:pPr>
          </w:p>
        </w:tc>
        <w:tc>
          <w:tcPr>
            <w:tcW w:w="2675" w:type="dxa"/>
          </w:tcPr>
          <w:p w14:paraId="425A887A" w14:textId="77777777" w:rsidR="00F766C6" w:rsidRPr="00916430" w:rsidRDefault="00F766C6">
            <w:pPr>
              <w:pStyle w:val="Tabletext"/>
            </w:pPr>
          </w:p>
        </w:tc>
        <w:tc>
          <w:tcPr>
            <w:tcW w:w="1568" w:type="dxa"/>
          </w:tcPr>
          <w:p w14:paraId="263287C3" w14:textId="77777777" w:rsidR="00F766C6" w:rsidRPr="00916430" w:rsidRDefault="00F766C6">
            <w:pPr>
              <w:pStyle w:val="Tabletext"/>
            </w:pPr>
          </w:p>
        </w:tc>
        <w:tc>
          <w:tcPr>
            <w:tcW w:w="1568" w:type="dxa"/>
          </w:tcPr>
          <w:p w14:paraId="7B8F1CB4" w14:textId="77777777" w:rsidR="00F766C6" w:rsidRPr="00916430" w:rsidRDefault="00F766C6">
            <w:pPr>
              <w:pStyle w:val="Tabletext"/>
            </w:pPr>
          </w:p>
        </w:tc>
      </w:tr>
      <w:tr w:rsidR="00F766C6" w:rsidRPr="00916430" w14:paraId="57E2E5E6" w14:textId="77777777">
        <w:trPr>
          <w:trHeight w:val="25"/>
        </w:trPr>
        <w:tc>
          <w:tcPr>
            <w:tcW w:w="2658" w:type="dxa"/>
          </w:tcPr>
          <w:p w14:paraId="735AEFFC" w14:textId="77777777" w:rsidR="00F766C6" w:rsidRPr="00916430" w:rsidRDefault="00F766C6">
            <w:pPr>
              <w:pStyle w:val="Tabletext"/>
            </w:pPr>
          </w:p>
        </w:tc>
        <w:tc>
          <w:tcPr>
            <w:tcW w:w="1165" w:type="dxa"/>
          </w:tcPr>
          <w:p w14:paraId="02B58D3D" w14:textId="77777777" w:rsidR="00F766C6" w:rsidRPr="00916430" w:rsidRDefault="00F766C6">
            <w:pPr>
              <w:pStyle w:val="Tabletext"/>
            </w:pPr>
          </w:p>
        </w:tc>
        <w:tc>
          <w:tcPr>
            <w:tcW w:w="2675" w:type="dxa"/>
          </w:tcPr>
          <w:p w14:paraId="09F805DA" w14:textId="77777777" w:rsidR="00F766C6" w:rsidRPr="00916430" w:rsidRDefault="00F766C6">
            <w:pPr>
              <w:pStyle w:val="Tabletext"/>
            </w:pPr>
          </w:p>
        </w:tc>
        <w:tc>
          <w:tcPr>
            <w:tcW w:w="1568" w:type="dxa"/>
          </w:tcPr>
          <w:p w14:paraId="0B052184" w14:textId="77777777" w:rsidR="00F766C6" w:rsidRPr="00916430" w:rsidRDefault="00F766C6">
            <w:pPr>
              <w:pStyle w:val="Tabletext"/>
            </w:pPr>
          </w:p>
        </w:tc>
        <w:tc>
          <w:tcPr>
            <w:tcW w:w="1568" w:type="dxa"/>
          </w:tcPr>
          <w:p w14:paraId="5EE37A97" w14:textId="77777777" w:rsidR="00F766C6" w:rsidRPr="00916430" w:rsidRDefault="00F766C6">
            <w:pPr>
              <w:pStyle w:val="Tabletext"/>
            </w:pPr>
          </w:p>
        </w:tc>
      </w:tr>
      <w:tr w:rsidR="00F766C6" w:rsidRPr="00916430" w14:paraId="5A3469F2" w14:textId="77777777">
        <w:trPr>
          <w:trHeight w:val="25"/>
        </w:trPr>
        <w:tc>
          <w:tcPr>
            <w:tcW w:w="2658" w:type="dxa"/>
          </w:tcPr>
          <w:p w14:paraId="369A82D8" w14:textId="77777777" w:rsidR="00F766C6" w:rsidRPr="00916430" w:rsidRDefault="00F766C6">
            <w:pPr>
              <w:pStyle w:val="Tabletext"/>
            </w:pPr>
          </w:p>
        </w:tc>
        <w:tc>
          <w:tcPr>
            <w:tcW w:w="1165" w:type="dxa"/>
          </w:tcPr>
          <w:p w14:paraId="609A6D96" w14:textId="77777777" w:rsidR="00F766C6" w:rsidRPr="00916430" w:rsidRDefault="00F766C6">
            <w:pPr>
              <w:pStyle w:val="Tabletext"/>
            </w:pPr>
          </w:p>
        </w:tc>
        <w:tc>
          <w:tcPr>
            <w:tcW w:w="2675" w:type="dxa"/>
          </w:tcPr>
          <w:p w14:paraId="1F6AFA85" w14:textId="77777777" w:rsidR="00F766C6" w:rsidRPr="00916430" w:rsidRDefault="00F766C6">
            <w:pPr>
              <w:pStyle w:val="Tabletext"/>
            </w:pPr>
          </w:p>
        </w:tc>
        <w:tc>
          <w:tcPr>
            <w:tcW w:w="1568" w:type="dxa"/>
          </w:tcPr>
          <w:p w14:paraId="661990CA" w14:textId="77777777" w:rsidR="00F766C6" w:rsidRPr="00916430" w:rsidRDefault="00F766C6">
            <w:pPr>
              <w:pStyle w:val="Tabletext"/>
            </w:pPr>
          </w:p>
        </w:tc>
        <w:tc>
          <w:tcPr>
            <w:tcW w:w="1568" w:type="dxa"/>
          </w:tcPr>
          <w:p w14:paraId="7DD4725E" w14:textId="77777777" w:rsidR="00F766C6" w:rsidRPr="00916430" w:rsidRDefault="00F766C6">
            <w:pPr>
              <w:pStyle w:val="Tabletext"/>
            </w:pPr>
          </w:p>
        </w:tc>
      </w:tr>
      <w:tr w:rsidR="00F766C6" w:rsidRPr="00916430" w14:paraId="48C242DA" w14:textId="77777777">
        <w:trPr>
          <w:trHeight w:val="25"/>
        </w:trPr>
        <w:tc>
          <w:tcPr>
            <w:tcW w:w="2658" w:type="dxa"/>
          </w:tcPr>
          <w:p w14:paraId="27D1550A" w14:textId="77777777" w:rsidR="00F766C6" w:rsidRPr="00916430" w:rsidRDefault="00F766C6">
            <w:pPr>
              <w:pStyle w:val="Tabletext"/>
            </w:pPr>
          </w:p>
        </w:tc>
        <w:tc>
          <w:tcPr>
            <w:tcW w:w="1165" w:type="dxa"/>
          </w:tcPr>
          <w:p w14:paraId="24B8183B" w14:textId="77777777" w:rsidR="00F766C6" w:rsidRPr="00916430" w:rsidRDefault="00F766C6">
            <w:pPr>
              <w:pStyle w:val="Tabletext"/>
            </w:pPr>
          </w:p>
        </w:tc>
        <w:tc>
          <w:tcPr>
            <w:tcW w:w="2675" w:type="dxa"/>
          </w:tcPr>
          <w:p w14:paraId="458660BB" w14:textId="77777777" w:rsidR="00F766C6" w:rsidRPr="00916430" w:rsidRDefault="00F766C6">
            <w:pPr>
              <w:pStyle w:val="Tabletext"/>
            </w:pPr>
          </w:p>
        </w:tc>
        <w:tc>
          <w:tcPr>
            <w:tcW w:w="1568" w:type="dxa"/>
          </w:tcPr>
          <w:p w14:paraId="4F39C2D8" w14:textId="77777777" w:rsidR="00F766C6" w:rsidRPr="00916430" w:rsidRDefault="00F766C6">
            <w:pPr>
              <w:pStyle w:val="Tabletext"/>
            </w:pPr>
          </w:p>
        </w:tc>
        <w:tc>
          <w:tcPr>
            <w:tcW w:w="1568" w:type="dxa"/>
          </w:tcPr>
          <w:p w14:paraId="75F4BB4C" w14:textId="77777777" w:rsidR="00F766C6" w:rsidRPr="00916430" w:rsidRDefault="00F766C6">
            <w:pPr>
              <w:pStyle w:val="Tabletext"/>
            </w:pPr>
          </w:p>
        </w:tc>
      </w:tr>
    </w:tbl>
    <w:p w14:paraId="361C73C2" w14:textId="137BECEB" w:rsidR="00F766C6" w:rsidRDefault="00F766C6" w:rsidP="00D120CD"/>
    <w:p w14:paraId="143CB3AA" w14:textId="77777777" w:rsidR="00F766C6" w:rsidRDefault="00F766C6">
      <w:pPr>
        <w:suppressAutoHyphens w:val="0"/>
      </w:pPr>
      <w:r>
        <w:br w:type="page"/>
      </w:r>
    </w:p>
    <w:p w14:paraId="3E0F4BB3" w14:textId="77777777" w:rsidR="007A0A55" w:rsidRDefault="007A0A55" w:rsidP="002D4956">
      <w:pPr>
        <w:pStyle w:val="Caption"/>
        <w:rPr>
          <w:rStyle w:val="Strong"/>
          <w:b/>
          <w:bCs w:val="0"/>
        </w:rPr>
      </w:pPr>
      <w:bookmarkStart w:id="175" w:name="_Toc131591638"/>
      <w:r w:rsidRPr="002D4956">
        <w:rPr>
          <w:rStyle w:val="Strong"/>
          <w:rFonts w:hint="eastAsia"/>
          <w:b/>
          <w:bCs w:val="0"/>
        </w:rPr>
        <w:lastRenderedPageBreak/>
        <w:t xml:space="preserve">Form TC08 </w:t>
      </w:r>
      <w:r w:rsidRPr="002D4956">
        <w:rPr>
          <w:rStyle w:val="Strong"/>
          <w:b/>
          <w:bCs w:val="0"/>
        </w:rPr>
        <w:t>–</w:t>
      </w:r>
      <w:r w:rsidRPr="002D4956">
        <w:rPr>
          <w:rStyle w:val="Strong"/>
          <w:rFonts w:hint="eastAsia"/>
          <w:b/>
          <w:bCs w:val="0"/>
        </w:rPr>
        <w:t xml:space="preserve"> ACM/MTS </w:t>
      </w:r>
      <w:r w:rsidRPr="002D4956">
        <w:rPr>
          <w:rStyle w:val="Strong"/>
          <w:b/>
          <w:bCs w:val="0"/>
        </w:rPr>
        <w:t>m</w:t>
      </w:r>
      <w:r w:rsidRPr="002D4956">
        <w:rPr>
          <w:rStyle w:val="Strong"/>
          <w:rFonts w:hint="eastAsia"/>
          <w:b/>
          <w:bCs w:val="0"/>
        </w:rPr>
        <w:t xml:space="preserve">ember </w:t>
      </w:r>
      <w:r w:rsidRPr="002D4956">
        <w:rPr>
          <w:rStyle w:val="Strong"/>
          <w:b/>
          <w:bCs w:val="0"/>
        </w:rPr>
        <w:t>i</w:t>
      </w:r>
      <w:r w:rsidRPr="002D4956">
        <w:rPr>
          <w:rStyle w:val="Strong"/>
          <w:rFonts w:hint="eastAsia"/>
          <w:b/>
          <w:bCs w:val="0"/>
        </w:rPr>
        <w:t xml:space="preserve">nduction </w:t>
      </w:r>
      <w:r w:rsidRPr="002D4956">
        <w:rPr>
          <w:rStyle w:val="Strong"/>
          <w:b/>
          <w:bCs w:val="0"/>
        </w:rPr>
        <w:t>c</w:t>
      </w:r>
      <w:r w:rsidRPr="002D4956">
        <w:rPr>
          <w:rStyle w:val="Strong"/>
          <w:rFonts w:hint="eastAsia"/>
          <w:b/>
          <w:bCs w:val="0"/>
        </w:rPr>
        <w:t>hecklist</w:t>
      </w:r>
      <w:bookmarkEnd w:id="175"/>
    </w:p>
    <w:p w14:paraId="2BD6DA96" w14:textId="77777777" w:rsidR="00EB18AC" w:rsidRPr="00F86B35" w:rsidRDefault="00EB18AC" w:rsidP="00EB18AC">
      <w:pPr>
        <w:pStyle w:val="normalafterlisttable"/>
        <w:rPr>
          <w:rStyle w:val="bold"/>
        </w:rPr>
      </w:pPr>
      <w:r w:rsidRPr="00F86B35">
        <w:rPr>
          <w:rStyle w:val="bold"/>
        </w:rPr>
        <w:t>Details</w:t>
      </w:r>
    </w:p>
    <w:p w14:paraId="6C8C6BA8" w14:textId="77777777" w:rsidR="00EB18AC" w:rsidRPr="003C2B3F" w:rsidRDefault="00EB18AC" w:rsidP="00EB18AC">
      <w:r w:rsidRPr="00916430">
        <w:t>Crew member name:</w:t>
      </w:r>
      <w:r>
        <w:tab/>
      </w:r>
      <w:r>
        <w:tab/>
      </w:r>
      <w:r>
        <w:tab/>
      </w:r>
      <w:r>
        <w:tab/>
      </w:r>
      <w:r w:rsidRPr="00916430">
        <w:t>ARN:</w:t>
      </w:r>
    </w:p>
    <w:p w14:paraId="620AEA97" w14:textId="77777777" w:rsidR="00EB18AC" w:rsidRPr="003C2B3F" w:rsidDel="008F072A" w:rsidRDefault="00EB18AC" w:rsidP="00EB18AC">
      <w:pPr>
        <w:pStyle w:val="normalafterlisttable"/>
      </w:pPr>
      <w:r w:rsidRPr="003C2B3F">
        <w:t>Crew position</w:t>
      </w:r>
      <w:r>
        <w:t>:</w:t>
      </w:r>
    </w:p>
    <w:p w14:paraId="57D685AF" w14:textId="0BEBA456" w:rsidR="00EB18AC" w:rsidRDefault="005368FD" w:rsidP="00EB18AC">
      <w:sdt>
        <w:sdtPr>
          <w:id w:val="1347670811"/>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EB18AC" w:rsidRPr="003C2B3F">
        <w:t xml:space="preserve"> Aircrew member</w:t>
      </w:r>
      <w:r w:rsidR="00EB18AC">
        <w:tab/>
      </w:r>
      <w:sdt>
        <w:sdtPr>
          <w:id w:val="642544071"/>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EB18AC" w:rsidRPr="003C2B3F">
        <w:t xml:space="preserve">  Medical transport specialist</w:t>
      </w:r>
    </w:p>
    <w:tbl>
      <w:tblPr>
        <w:tblStyle w:val="SD-MOStable"/>
        <w:tblW w:w="9634" w:type="dxa"/>
        <w:tblLayout w:type="fixed"/>
        <w:tblLook w:val="0620" w:firstRow="1" w:lastRow="0" w:firstColumn="0" w:lastColumn="0" w:noHBand="1" w:noVBand="1"/>
        <w:tblCaption w:val="4B5 Instructor Induction Training – Course IT1"/>
        <w:tblDescription w:val="4B5 Instructor Induction Training – Course IT1"/>
      </w:tblPr>
      <w:tblGrid>
        <w:gridCol w:w="7652"/>
        <w:gridCol w:w="1982"/>
      </w:tblGrid>
      <w:tr w:rsidR="00EB18AC" w:rsidRPr="00916430" w14:paraId="49445369" w14:textId="77777777">
        <w:trPr>
          <w:cnfStyle w:val="100000000000" w:firstRow="1" w:lastRow="0" w:firstColumn="0" w:lastColumn="0" w:oddVBand="0" w:evenVBand="0" w:oddHBand="0" w:evenHBand="0" w:firstRowFirstColumn="0" w:firstRowLastColumn="0" w:lastRowFirstColumn="0" w:lastRowLastColumn="0"/>
          <w:trHeight w:val="127"/>
        </w:trPr>
        <w:tc>
          <w:tcPr>
            <w:tcW w:w="7652" w:type="dxa"/>
          </w:tcPr>
          <w:p w14:paraId="5BD37AD1" w14:textId="77777777" w:rsidR="00EB18AC" w:rsidRPr="003C2B3F" w:rsidRDefault="00EB18AC">
            <w:r w:rsidRPr="003C2B3F">
              <w:t>Topics</w:t>
            </w:r>
          </w:p>
        </w:tc>
        <w:tc>
          <w:tcPr>
            <w:tcW w:w="1982" w:type="dxa"/>
          </w:tcPr>
          <w:p w14:paraId="5B1B8183" w14:textId="77777777" w:rsidR="00EB18AC" w:rsidRPr="003C2B3F" w:rsidRDefault="00EB18AC">
            <w:r w:rsidRPr="003C2B3F">
              <w:t>Complete</w:t>
            </w:r>
            <w:r w:rsidRPr="003C2B3F">
              <w:br/>
            </w:r>
            <w:r>
              <w:t>Y</w:t>
            </w:r>
            <w:r w:rsidRPr="003C2B3F">
              <w:t xml:space="preserve">es / </w:t>
            </w:r>
            <w:r>
              <w:t>N</w:t>
            </w:r>
            <w:r w:rsidRPr="003C2B3F">
              <w:t>o / NA</w:t>
            </w:r>
          </w:p>
        </w:tc>
      </w:tr>
      <w:tr w:rsidR="00EB18AC" w:rsidRPr="00916430" w14:paraId="5749E82A" w14:textId="77777777">
        <w:trPr>
          <w:trHeight w:val="25"/>
        </w:trPr>
        <w:tc>
          <w:tcPr>
            <w:tcW w:w="7652" w:type="dxa"/>
          </w:tcPr>
          <w:p w14:paraId="5D40AE4C" w14:textId="77777777" w:rsidR="00EB18AC" w:rsidRPr="003C2B3F" w:rsidRDefault="00EB18AC">
            <w:r w:rsidRPr="00916430">
              <w:t>HR and admin processes</w:t>
            </w:r>
          </w:p>
        </w:tc>
        <w:tc>
          <w:tcPr>
            <w:tcW w:w="1982" w:type="dxa"/>
          </w:tcPr>
          <w:p w14:paraId="156B7A92" w14:textId="77777777" w:rsidR="00EB18AC" w:rsidRPr="00916430" w:rsidRDefault="00EB18AC"/>
        </w:tc>
      </w:tr>
      <w:tr w:rsidR="00EB18AC" w:rsidRPr="00916430" w14:paraId="3E10C0A4" w14:textId="77777777">
        <w:trPr>
          <w:trHeight w:val="140"/>
        </w:trPr>
        <w:tc>
          <w:tcPr>
            <w:tcW w:w="7652" w:type="dxa"/>
          </w:tcPr>
          <w:p w14:paraId="495C64C8" w14:textId="77777777" w:rsidR="00EB18AC" w:rsidRPr="003C2B3F" w:rsidRDefault="00EB18AC">
            <w:r w:rsidRPr="00916430">
              <w:t>ASIC</w:t>
            </w:r>
          </w:p>
        </w:tc>
        <w:tc>
          <w:tcPr>
            <w:tcW w:w="1982" w:type="dxa"/>
          </w:tcPr>
          <w:p w14:paraId="7893181B" w14:textId="77777777" w:rsidR="00EB18AC" w:rsidRPr="00916430" w:rsidRDefault="00EB18AC"/>
        </w:tc>
      </w:tr>
      <w:tr w:rsidR="00EB18AC" w:rsidRPr="00916430" w14:paraId="203F2251" w14:textId="77777777">
        <w:trPr>
          <w:trHeight w:val="140"/>
        </w:trPr>
        <w:tc>
          <w:tcPr>
            <w:tcW w:w="7652" w:type="dxa"/>
          </w:tcPr>
          <w:p w14:paraId="23BB1EBC" w14:textId="77777777" w:rsidR="00EB18AC" w:rsidRPr="003C2B3F" w:rsidRDefault="00EB18AC">
            <w:r w:rsidRPr="00916430">
              <w:t>English proficiency check</w:t>
            </w:r>
          </w:p>
        </w:tc>
        <w:tc>
          <w:tcPr>
            <w:tcW w:w="1982" w:type="dxa"/>
          </w:tcPr>
          <w:p w14:paraId="5C96CCE4" w14:textId="77777777" w:rsidR="00EB18AC" w:rsidRPr="00916430" w:rsidRDefault="00EB18AC"/>
        </w:tc>
      </w:tr>
      <w:tr w:rsidR="00EB18AC" w:rsidRPr="00916430" w14:paraId="026E5B68" w14:textId="77777777">
        <w:trPr>
          <w:trHeight w:val="160"/>
        </w:trPr>
        <w:tc>
          <w:tcPr>
            <w:tcW w:w="7652" w:type="dxa"/>
          </w:tcPr>
          <w:p w14:paraId="31144EF3" w14:textId="77777777" w:rsidR="00EB18AC" w:rsidRPr="003C2B3F" w:rsidRDefault="00EB18AC">
            <w:r w:rsidRPr="00916430">
              <w:t>Outline of organisation’s structure and governance</w:t>
            </w:r>
          </w:p>
        </w:tc>
        <w:tc>
          <w:tcPr>
            <w:tcW w:w="1982" w:type="dxa"/>
          </w:tcPr>
          <w:p w14:paraId="73258BBA" w14:textId="77777777" w:rsidR="00EB18AC" w:rsidRPr="00916430" w:rsidRDefault="00EB18AC"/>
        </w:tc>
      </w:tr>
      <w:tr w:rsidR="00EB18AC" w:rsidRPr="00916430" w14:paraId="49B49720" w14:textId="77777777">
        <w:trPr>
          <w:trHeight w:val="180"/>
        </w:trPr>
        <w:tc>
          <w:tcPr>
            <w:tcW w:w="7652" w:type="dxa"/>
          </w:tcPr>
          <w:p w14:paraId="5EB54992" w14:textId="77777777" w:rsidR="00EB18AC" w:rsidRPr="003C2B3F" w:rsidRDefault="00EB18AC">
            <w:r w:rsidRPr="00916430">
              <w:t xml:space="preserve">Authorised activities </w:t>
            </w:r>
            <w:r w:rsidRPr="003C2B3F">
              <w:t>conducted by the company</w:t>
            </w:r>
          </w:p>
        </w:tc>
        <w:tc>
          <w:tcPr>
            <w:tcW w:w="1982" w:type="dxa"/>
          </w:tcPr>
          <w:p w14:paraId="6BD446FF" w14:textId="77777777" w:rsidR="00EB18AC" w:rsidRPr="00916430" w:rsidRDefault="00EB18AC"/>
        </w:tc>
      </w:tr>
      <w:tr w:rsidR="00EB18AC" w:rsidRPr="00916430" w14:paraId="7D2416B1" w14:textId="77777777">
        <w:trPr>
          <w:trHeight w:val="180"/>
        </w:trPr>
        <w:tc>
          <w:tcPr>
            <w:tcW w:w="7652" w:type="dxa"/>
          </w:tcPr>
          <w:p w14:paraId="30169572" w14:textId="77777777" w:rsidR="00EB18AC" w:rsidRPr="003C2B3F" w:rsidRDefault="00EB18AC">
            <w:r w:rsidRPr="00916430">
              <w:t>Company-specific approvals or exemptions</w:t>
            </w:r>
          </w:p>
        </w:tc>
        <w:tc>
          <w:tcPr>
            <w:tcW w:w="1982" w:type="dxa"/>
          </w:tcPr>
          <w:p w14:paraId="6D7002B0" w14:textId="77777777" w:rsidR="00EB18AC" w:rsidRPr="00916430" w:rsidRDefault="00EB18AC"/>
        </w:tc>
      </w:tr>
      <w:tr w:rsidR="00EB18AC" w:rsidRPr="00916430" w14:paraId="0E8CBED1" w14:textId="77777777">
        <w:trPr>
          <w:trHeight w:val="44"/>
        </w:trPr>
        <w:tc>
          <w:tcPr>
            <w:tcW w:w="7652" w:type="dxa"/>
          </w:tcPr>
          <w:p w14:paraId="6C876EC6" w14:textId="77777777" w:rsidR="00EB18AC" w:rsidRPr="003C2B3F" w:rsidRDefault="00EB18AC">
            <w:r w:rsidRPr="00916430">
              <w:t>Exposition/operations manual access, content, structure and amendment processes</w:t>
            </w:r>
          </w:p>
        </w:tc>
        <w:tc>
          <w:tcPr>
            <w:tcW w:w="1982" w:type="dxa"/>
          </w:tcPr>
          <w:p w14:paraId="22B1801E" w14:textId="77777777" w:rsidR="00EB18AC" w:rsidRPr="00916430" w:rsidRDefault="00EB18AC"/>
        </w:tc>
      </w:tr>
      <w:tr w:rsidR="00EB18AC" w:rsidRPr="00916430" w14:paraId="32E3B923" w14:textId="77777777">
        <w:trPr>
          <w:trHeight w:val="44"/>
        </w:trPr>
        <w:tc>
          <w:tcPr>
            <w:tcW w:w="7652" w:type="dxa"/>
          </w:tcPr>
          <w:p w14:paraId="48810914" w14:textId="77777777" w:rsidR="00EB18AC" w:rsidRPr="003C2B3F" w:rsidRDefault="00EB18AC">
            <w:r w:rsidRPr="00916430">
              <w:t xml:space="preserve">Safety policy and safety management principles (SMS) - Not required until CASA determined </w:t>
            </w:r>
            <w:r w:rsidRPr="003C2B3F">
              <w:t>implementation date</w:t>
            </w:r>
          </w:p>
        </w:tc>
        <w:tc>
          <w:tcPr>
            <w:tcW w:w="1982" w:type="dxa"/>
          </w:tcPr>
          <w:p w14:paraId="1946241A" w14:textId="77777777" w:rsidR="00EB18AC" w:rsidRPr="00916430" w:rsidRDefault="00EB18AC"/>
        </w:tc>
      </w:tr>
      <w:tr w:rsidR="00EB18AC" w:rsidRPr="00916430" w14:paraId="63D30D42" w14:textId="77777777">
        <w:trPr>
          <w:trHeight w:val="44"/>
        </w:trPr>
        <w:tc>
          <w:tcPr>
            <w:tcW w:w="7652" w:type="dxa"/>
          </w:tcPr>
          <w:p w14:paraId="65423653" w14:textId="77777777" w:rsidR="00EB18AC" w:rsidRPr="003C2B3F" w:rsidRDefault="00EB18AC">
            <w:r w:rsidRPr="00916430">
              <w:t>Hazard and incident and accident reporting procedures</w:t>
            </w:r>
          </w:p>
        </w:tc>
        <w:tc>
          <w:tcPr>
            <w:tcW w:w="1982" w:type="dxa"/>
          </w:tcPr>
          <w:p w14:paraId="382AFA59" w14:textId="77777777" w:rsidR="00EB18AC" w:rsidRPr="00916430" w:rsidRDefault="00EB18AC"/>
        </w:tc>
      </w:tr>
      <w:tr w:rsidR="00EB18AC" w:rsidRPr="00916430" w14:paraId="65610478" w14:textId="77777777">
        <w:trPr>
          <w:trHeight w:val="44"/>
        </w:trPr>
        <w:tc>
          <w:tcPr>
            <w:tcW w:w="7652" w:type="dxa"/>
          </w:tcPr>
          <w:p w14:paraId="32B09084" w14:textId="77777777" w:rsidR="00EB18AC" w:rsidRPr="003C2B3F" w:rsidRDefault="00EB18AC">
            <w:r w:rsidRPr="00916430">
              <w:t>Continuing competence and fitness to operate</w:t>
            </w:r>
          </w:p>
        </w:tc>
        <w:tc>
          <w:tcPr>
            <w:tcW w:w="1982" w:type="dxa"/>
          </w:tcPr>
          <w:p w14:paraId="3AA4F53D" w14:textId="77777777" w:rsidR="00EB18AC" w:rsidRPr="00916430" w:rsidRDefault="00EB18AC"/>
        </w:tc>
      </w:tr>
      <w:tr w:rsidR="00EB18AC" w:rsidRPr="00916430" w14:paraId="360D1567" w14:textId="77777777">
        <w:trPr>
          <w:trHeight w:val="64"/>
        </w:trPr>
        <w:tc>
          <w:tcPr>
            <w:tcW w:w="7652" w:type="dxa"/>
          </w:tcPr>
          <w:p w14:paraId="55F54B3B" w14:textId="77777777" w:rsidR="00EB18AC" w:rsidRPr="003C2B3F" w:rsidRDefault="00EB18AC">
            <w:r w:rsidRPr="00916430">
              <w:t>Rostering and fatigue management</w:t>
            </w:r>
          </w:p>
        </w:tc>
        <w:tc>
          <w:tcPr>
            <w:tcW w:w="1982" w:type="dxa"/>
          </w:tcPr>
          <w:p w14:paraId="3E53F5E5" w14:textId="77777777" w:rsidR="00EB18AC" w:rsidRPr="00916430" w:rsidRDefault="00EB18AC"/>
        </w:tc>
      </w:tr>
      <w:tr w:rsidR="00EB18AC" w:rsidRPr="00916430" w14:paraId="7566BA85" w14:textId="77777777">
        <w:trPr>
          <w:trHeight w:val="64"/>
        </w:trPr>
        <w:tc>
          <w:tcPr>
            <w:tcW w:w="7652" w:type="dxa"/>
          </w:tcPr>
          <w:p w14:paraId="2EFAE7A3" w14:textId="77777777" w:rsidR="00EB18AC" w:rsidRPr="003C2B3F" w:rsidRDefault="00EB18AC">
            <w:r w:rsidRPr="00916430">
              <w:t>Workplace Health and Safety (WHS)</w:t>
            </w:r>
          </w:p>
        </w:tc>
        <w:tc>
          <w:tcPr>
            <w:tcW w:w="1982" w:type="dxa"/>
          </w:tcPr>
          <w:p w14:paraId="6A951C2C" w14:textId="77777777" w:rsidR="00EB18AC" w:rsidRPr="00916430" w:rsidRDefault="00EB18AC"/>
        </w:tc>
      </w:tr>
      <w:tr w:rsidR="00EB18AC" w:rsidRPr="00916430" w14:paraId="34930641" w14:textId="77777777">
        <w:trPr>
          <w:trHeight w:val="64"/>
        </w:trPr>
        <w:tc>
          <w:tcPr>
            <w:tcW w:w="7652" w:type="dxa"/>
          </w:tcPr>
          <w:p w14:paraId="010E67CC" w14:textId="77777777" w:rsidR="00EB18AC" w:rsidRPr="003C2B3F" w:rsidRDefault="00EB18AC">
            <w:r w:rsidRPr="00916430">
              <w:t xml:space="preserve">HFP and NTS - Not required until CASA determined </w:t>
            </w:r>
            <w:r w:rsidRPr="003C2B3F">
              <w:t>implementation date</w:t>
            </w:r>
          </w:p>
        </w:tc>
        <w:tc>
          <w:tcPr>
            <w:tcW w:w="1982" w:type="dxa"/>
          </w:tcPr>
          <w:p w14:paraId="20B0AABE" w14:textId="77777777" w:rsidR="00EB18AC" w:rsidRPr="00916430" w:rsidRDefault="00EB18AC"/>
        </w:tc>
      </w:tr>
      <w:tr w:rsidR="00EB18AC" w:rsidRPr="00916430" w14:paraId="6F97B297" w14:textId="77777777">
        <w:trPr>
          <w:trHeight w:val="25"/>
        </w:trPr>
        <w:tc>
          <w:tcPr>
            <w:tcW w:w="7652" w:type="dxa"/>
          </w:tcPr>
          <w:p w14:paraId="0763B8AE" w14:textId="77777777" w:rsidR="00EB18AC" w:rsidRPr="003C2B3F" w:rsidRDefault="00EB18AC">
            <w:r w:rsidRPr="00916430">
              <w:t xml:space="preserve">DAMP training and induction </w:t>
            </w:r>
          </w:p>
        </w:tc>
        <w:tc>
          <w:tcPr>
            <w:tcW w:w="1982" w:type="dxa"/>
          </w:tcPr>
          <w:p w14:paraId="17B0AADE" w14:textId="77777777" w:rsidR="00EB18AC" w:rsidRPr="00916430" w:rsidRDefault="00EB18AC"/>
        </w:tc>
      </w:tr>
      <w:tr w:rsidR="00EB18AC" w:rsidRPr="00916430" w14:paraId="6A78D1C8" w14:textId="77777777">
        <w:trPr>
          <w:trHeight w:val="90"/>
        </w:trPr>
        <w:tc>
          <w:tcPr>
            <w:tcW w:w="7652" w:type="dxa"/>
          </w:tcPr>
          <w:p w14:paraId="29AB4C4C" w14:textId="77777777" w:rsidR="00EB18AC" w:rsidRPr="003C2B3F" w:rsidRDefault="00EB18AC">
            <w:r w:rsidRPr="00916430">
              <w:t>CASA ‘Alcohol and other Drugs’ eLearning</w:t>
            </w:r>
          </w:p>
        </w:tc>
        <w:tc>
          <w:tcPr>
            <w:tcW w:w="1982" w:type="dxa"/>
          </w:tcPr>
          <w:p w14:paraId="2B9ABE07" w14:textId="77777777" w:rsidR="00EB18AC" w:rsidRPr="00916430" w:rsidRDefault="00EB18AC"/>
        </w:tc>
      </w:tr>
      <w:tr w:rsidR="00EB18AC" w:rsidRPr="00916430" w14:paraId="3D293188" w14:textId="77777777">
        <w:trPr>
          <w:trHeight w:val="90"/>
        </w:trPr>
        <w:tc>
          <w:tcPr>
            <w:tcW w:w="7652" w:type="dxa"/>
          </w:tcPr>
          <w:p w14:paraId="3814CB2F" w14:textId="77777777" w:rsidR="00EB18AC" w:rsidRPr="003C2B3F" w:rsidRDefault="00EB18AC">
            <w:r w:rsidRPr="00916430">
              <w:t>Aviation indoctrination e.g. terminology, relevant civil aviation legislation</w:t>
            </w:r>
          </w:p>
        </w:tc>
        <w:tc>
          <w:tcPr>
            <w:tcW w:w="1982" w:type="dxa"/>
          </w:tcPr>
          <w:p w14:paraId="10C3A8A3" w14:textId="77777777" w:rsidR="00EB18AC" w:rsidRPr="00916430" w:rsidRDefault="00EB18AC"/>
        </w:tc>
      </w:tr>
    </w:tbl>
    <w:p w14:paraId="705E10B6" w14:textId="77777777" w:rsidR="00EB18AC" w:rsidRPr="00F86B35" w:rsidRDefault="00EB18AC" w:rsidP="00EB18AC">
      <w:pPr>
        <w:rPr>
          <w:rStyle w:val="bold"/>
        </w:rPr>
      </w:pPr>
      <w:r w:rsidRPr="00F86B35">
        <w:rPr>
          <w:rStyle w:val="bold"/>
        </w:rPr>
        <w:t>Completed:</w:t>
      </w:r>
    </w:p>
    <w:p w14:paraId="63B3FBF1" w14:textId="4F253276" w:rsidR="00EB18AC" w:rsidRPr="00F86B35" w:rsidRDefault="005368FD" w:rsidP="00EB18AC">
      <w:sdt>
        <w:sdtPr>
          <w:id w:val="309441188"/>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rsidRPr="00F86B35">
        <w:t xml:space="preserve"> </w:t>
      </w:r>
      <w:r w:rsidR="009C7F8A">
        <w:t xml:space="preserve"> </w:t>
      </w:r>
      <w:r w:rsidR="00EB18AC" w:rsidRPr="00F86B35">
        <w:t xml:space="preserve">Yes </w:t>
      </w:r>
      <w:r w:rsidR="009C7F8A">
        <w:tab/>
      </w:r>
      <w:r w:rsidR="009C7F8A">
        <w:tab/>
      </w:r>
      <w:sdt>
        <w:sdtPr>
          <w:id w:val="-299682781"/>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rsidRPr="00F86B35">
        <w:t xml:space="preserve"> </w:t>
      </w:r>
      <w:r w:rsidR="009C7F8A">
        <w:t xml:space="preserve"> </w:t>
      </w:r>
      <w:r w:rsidR="00EB18AC" w:rsidRPr="00F86B35">
        <w:t xml:space="preserve">No </w:t>
      </w:r>
    </w:p>
    <w:p w14:paraId="0AD54710" w14:textId="30BBB75C" w:rsidR="00EB18AC" w:rsidRPr="00F86B35" w:rsidRDefault="00EB18AC" w:rsidP="00EB18AC">
      <w:pPr>
        <w:pStyle w:val="normalafterlisttable"/>
      </w:pPr>
      <w:r w:rsidRPr="00F86B35">
        <w:t>HOTC signature:</w:t>
      </w:r>
      <w:r w:rsidRPr="00F86B35">
        <w:tab/>
      </w:r>
      <w:r w:rsidRPr="00F86B35">
        <w:tab/>
      </w:r>
      <w:r>
        <w:tab/>
      </w:r>
      <w:r w:rsidR="009C7F8A">
        <w:tab/>
      </w:r>
      <w:r w:rsidRPr="00F86B35">
        <w:t>HOTC name:</w:t>
      </w:r>
    </w:p>
    <w:p w14:paraId="3313E39D" w14:textId="1F08022C" w:rsidR="00EB18AC" w:rsidRPr="00F86B35" w:rsidRDefault="00EB18AC" w:rsidP="00EB18AC">
      <w:pPr>
        <w:pStyle w:val="normalafterlisttable"/>
      </w:pPr>
      <w:r w:rsidRPr="00F86B35">
        <w:t>Crew member signature:</w:t>
      </w:r>
      <w:r w:rsidRPr="00F86B35">
        <w:tab/>
      </w:r>
      <w:r w:rsidRPr="00F86B35">
        <w:tab/>
      </w:r>
      <w:r w:rsidR="009C7F8A">
        <w:tab/>
      </w:r>
      <w:r w:rsidRPr="00F86B35">
        <w:t>Date:</w:t>
      </w:r>
      <w:r>
        <w:t xml:space="preserve"> </w:t>
      </w:r>
    </w:p>
    <w:p w14:paraId="7CBEA8B3" w14:textId="77777777" w:rsidR="00EB18AC" w:rsidRDefault="00EB18AC">
      <w:pPr>
        <w:suppressAutoHyphens w:val="0"/>
      </w:pPr>
      <w:r>
        <w:br w:type="page"/>
      </w:r>
    </w:p>
    <w:p w14:paraId="1EF23590" w14:textId="77777777" w:rsidR="007A0A55" w:rsidRDefault="007A0A55" w:rsidP="002D4956">
      <w:pPr>
        <w:pStyle w:val="Caption"/>
        <w:rPr>
          <w:rStyle w:val="Strong"/>
          <w:b/>
          <w:bCs w:val="0"/>
        </w:rPr>
      </w:pPr>
      <w:bookmarkStart w:id="176" w:name="_Toc131591639"/>
      <w:r w:rsidRPr="002D4956">
        <w:rPr>
          <w:rStyle w:val="Strong"/>
          <w:rFonts w:hint="eastAsia"/>
          <w:b/>
          <w:bCs w:val="0"/>
        </w:rPr>
        <w:lastRenderedPageBreak/>
        <w:t xml:space="preserve">Form TC09A </w:t>
      </w:r>
      <w:r w:rsidRPr="002D4956">
        <w:rPr>
          <w:rStyle w:val="Strong"/>
          <w:b/>
          <w:bCs w:val="0"/>
        </w:rPr>
        <w:t>–</w:t>
      </w:r>
      <w:r w:rsidRPr="002D4956">
        <w:rPr>
          <w:rStyle w:val="Strong"/>
          <w:rFonts w:hint="eastAsia"/>
          <w:b/>
          <w:bCs w:val="0"/>
        </w:rPr>
        <w:t xml:space="preserve"> ACM/MTS </w:t>
      </w:r>
      <w:r w:rsidRPr="002D4956">
        <w:rPr>
          <w:rStyle w:val="Strong"/>
          <w:b/>
          <w:bCs w:val="0"/>
        </w:rPr>
        <w:t>c</w:t>
      </w:r>
      <w:r w:rsidRPr="002D4956">
        <w:rPr>
          <w:rStyle w:val="Strong"/>
          <w:rFonts w:hint="eastAsia"/>
          <w:b/>
          <w:bCs w:val="0"/>
        </w:rPr>
        <w:t xml:space="preserve">onversion </w:t>
      </w:r>
      <w:r w:rsidRPr="002D4956">
        <w:rPr>
          <w:rStyle w:val="Strong"/>
          <w:b/>
          <w:bCs w:val="0"/>
        </w:rPr>
        <w:t>t</w:t>
      </w:r>
      <w:r w:rsidRPr="002D4956">
        <w:rPr>
          <w:rStyle w:val="Strong"/>
          <w:rFonts w:hint="eastAsia"/>
          <w:b/>
          <w:bCs w:val="0"/>
        </w:rPr>
        <w:t>raining</w:t>
      </w:r>
      <w:bookmarkEnd w:id="176"/>
      <w:r w:rsidRPr="002D4956">
        <w:rPr>
          <w:rStyle w:val="Strong"/>
          <w:rFonts w:hint="eastAsia"/>
          <w:b/>
          <w:bCs w:val="0"/>
        </w:rPr>
        <w:t xml:space="preserve"> </w:t>
      </w:r>
      <w:r w:rsidRPr="002D4956">
        <w:rPr>
          <w:rStyle w:val="Strong"/>
          <w:b/>
          <w:bCs w:val="0"/>
        </w:rPr>
        <w:t>record</w:t>
      </w:r>
    </w:p>
    <w:p w14:paraId="514983D8" w14:textId="77777777" w:rsidR="000741CF" w:rsidRPr="00F86B35" w:rsidRDefault="000741CF" w:rsidP="000741CF">
      <w:pPr>
        <w:pStyle w:val="normalafterlisttable"/>
        <w:rPr>
          <w:rStyle w:val="bold"/>
        </w:rPr>
      </w:pPr>
      <w:r w:rsidRPr="00F86B35">
        <w:rPr>
          <w:rStyle w:val="bold"/>
        </w:rPr>
        <w:t>Details</w:t>
      </w:r>
    </w:p>
    <w:p w14:paraId="0C53DDEC" w14:textId="77777777" w:rsidR="000741CF" w:rsidRPr="003C2B3F" w:rsidRDefault="000741CF" w:rsidP="000741CF">
      <w:r w:rsidRPr="00916430">
        <w:t>Crew member name:</w:t>
      </w:r>
      <w:r>
        <w:tab/>
      </w:r>
      <w:r>
        <w:tab/>
      </w:r>
      <w:r>
        <w:tab/>
      </w:r>
      <w:r>
        <w:tab/>
      </w:r>
      <w:r w:rsidRPr="00916430">
        <w:t>ARN:</w:t>
      </w:r>
    </w:p>
    <w:p w14:paraId="08756228" w14:textId="77777777" w:rsidR="000741CF" w:rsidRPr="003C2B3F" w:rsidRDefault="000741CF" w:rsidP="000741CF">
      <w:pPr>
        <w:pStyle w:val="normalafterlisttable"/>
      </w:pPr>
      <w:r w:rsidRPr="003C2B3F">
        <w:t>Crew position</w:t>
      </w:r>
      <w:r>
        <w:t>:</w:t>
      </w:r>
    </w:p>
    <w:p w14:paraId="1A434D95" w14:textId="719D6446" w:rsidR="000741CF" w:rsidRPr="003C2B3F" w:rsidRDefault="005368FD" w:rsidP="000741CF">
      <w:sdt>
        <w:sdtPr>
          <w:id w:val="-1984755700"/>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0741CF" w:rsidRPr="003C2B3F">
        <w:t xml:space="preserve"> Aircrew member</w:t>
      </w:r>
      <w:r w:rsidR="000741CF">
        <w:tab/>
      </w:r>
      <w:sdt>
        <w:sdtPr>
          <w:id w:val="-87542068"/>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0741CF" w:rsidRPr="003C2B3F">
        <w:t xml:space="preserve"> Medical transport specialist</w:t>
      </w:r>
    </w:p>
    <w:p w14:paraId="230417AF" w14:textId="77777777" w:rsidR="000741CF" w:rsidRPr="003C2B3F" w:rsidRDefault="000741CF" w:rsidP="000741CF">
      <w:pPr>
        <w:pStyle w:val="normalafterlisttable"/>
      </w:pPr>
      <w:r w:rsidRPr="00916430">
        <w:t>Trainer name:</w:t>
      </w:r>
    </w:p>
    <w:p w14:paraId="6F0D6425" w14:textId="77777777" w:rsidR="000741CF" w:rsidRPr="003C2B3F" w:rsidRDefault="000741CF" w:rsidP="000741CF">
      <w:r w:rsidRPr="00916430">
        <w:t>Aircraft type:</w:t>
      </w:r>
    </w:p>
    <w:tbl>
      <w:tblPr>
        <w:tblStyle w:val="SD-MOStable"/>
        <w:tblW w:w="9413" w:type="dxa"/>
        <w:tblLayout w:type="fixed"/>
        <w:tblLook w:val="0620" w:firstRow="1" w:lastRow="0" w:firstColumn="0" w:lastColumn="0" w:noHBand="1" w:noVBand="1"/>
        <w:tblCaption w:val="4B5 Instructor Induction Training – Course IT1"/>
        <w:tblDescription w:val="4B5 Instructor Induction Training – Course IT1"/>
      </w:tblPr>
      <w:tblGrid>
        <w:gridCol w:w="7650"/>
        <w:gridCol w:w="1763"/>
      </w:tblGrid>
      <w:tr w:rsidR="000741CF" w:rsidRPr="00F86B35" w14:paraId="062E2173" w14:textId="77777777">
        <w:trPr>
          <w:cnfStyle w:val="100000000000" w:firstRow="1" w:lastRow="0" w:firstColumn="0" w:lastColumn="0" w:oddVBand="0" w:evenVBand="0" w:oddHBand="0" w:evenHBand="0" w:firstRowFirstColumn="0" w:firstRowLastColumn="0" w:lastRowFirstColumn="0" w:lastRowLastColumn="0"/>
          <w:trHeight w:val="49"/>
        </w:trPr>
        <w:tc>
          <w:tcPr>
            <w:tcW w:w="7650" w:type="dxa"/>
            <w:tcBorders>
              <w:bottom w:val="single" w:sz="4" w:space="0" w:color="0080A2"/>
            </w:tcBorders>
          </w:tcPr>
          <w:p w14:paraId="6FC7DBE5" w14:textId="77777777" w:rsidR="000741CF" w:rsidRPr="00F86B35" w:rsidRDefault="000741CF">
            <w:r w:rsidRPr="00F86B35">
              <w:t>Training items</w:t>
            </w:r>
          </w:p>
        </w:tc>
        <w:tc>
          <w:tcPr>
            <w:tcW w:w="1763" w:type="dxa"/>
          </w:tcPr>
          <w:p w14:paraId="614BD527" w14:textId="77777777" w:rsidR="000741CF" w:rsidRPr="00F86B35" w:rsidRDefault="000741CF">
            <w:r w:rsidRPr="00F86B35">
              <w:t>Completed</w:t>
            </w:r>
          </w:p>
          <w:p w14:paraId="353D27D7" w14:textId="77777777" w:rsidR="000741CF" w:rsidRPr="00F86B35" w:rsidRDefault="000741CF">
            <w:r>
              <w:t>Y</w:t>
            </w:r>
            <w:r w:rsidRPr="00F86B35">
              <w:t xml:space="preserve">es / </w:t>
            </w:r>
            <w:r>
              <w:t>N</w:t>
            </w:r>
            <w:r w:rsidRPr="00F86B35">
              <w:t>o / NA</w:t>
            </w:r>
          </w:p>
        </w:tc>
      </w:tr>
      <w:tr w:rsidR="000741CF" w:rsidRPr="00F86B35" w14:paraId="6DC081E9" w14:textId="77777777">
        <w:trPr>
          <w:trHeight w:val="17"/>
        </w:trPr>
        <w:tc>
          <w:tcPr>
            <w:tcW w:w="7650" w:type="dxa"/>
            <w:tcBorders>
              <w:right w:val="nil"/>
            </w:tcBorders>
          </w:tcPr>
          <w:p w14:paraId="32C5F10D" w14:textId="77777777" w:rsidR="000741CF" w:rsidRPr="00F86B35" w:rsidRDefault="000741CF">
            <w:pPr>
              <w:pStyle w:val="Tabletext"/>
              <w:rPr>
                <w:rStyle w:val="bold"/>
              </w:rPr>
            </w:pPr>
            <w:r w:rsidRPr="00F86B35">
              <w:rPr>
                <w:rStyle w:val="bold"/>
              </w:rPr>
              <w:t xml:space="preserve">Aircraft </w:t>
            </w:r>
          </w:p>
        </w:tc>
        <w:tc>
          <w:tcPr>
            <w:tcW w:w="1763" w:type="dxa"/>
            <w:tcBorders>
              <w:left w:val="nil"/>
            </w:tcBorders>
          </w:tcPr>
          <w:p w14:paraId="6EBD4301" w14:textId="77777777" w:rsidR="000741CF" w:rsidRPr="00F86B35" w:rsidRDefault="000741CF">
            <w:pPr>
              <w:pStyle w:val="Tabletext"/>
              <w:rPr>
                <w:rStyle w:val="bold"/>
              </w:rPr>
            </w:pPr>
          </w:p>
        </w:tc>
      </w:tr>
      <w:tr w:rsidR="000741CF" w:rsidRPr="00916430" w14:paraId="551F6CF4" w14:textId="77777777">
        <w:trPr>
          <w:trHeight w:val="25"/>
        </w:trPr>
        <w:tc>
          <w:tcPr>
            <w:tcW w:w="7650" w:type="dxa"/>
          </w:tcPr>
          <w:p w14:paraId="0D44ADED" w14:textId="77777777" w:rsidR="000741CF" w:rsidRPr="003C2B3F" w:rsidRDefault="000741CF">
            <w:pPr>
              <w:pStyle w:val="Tablebullet"/>
            </w:pPr>
            <w:r w:rsidRPr="00916430">
              <w:t xml:space="preserve">exits </w:t>
            </w:r>
          </w:p>
        </w:tc>
        <w:tc>
          <w:tcPr>
            <w:tcW w:w="1763" w:type="dxa"/>
          </w:tcPr>
          <w:p w14:paraId="1ED10E54" w14:textId="1826D67C" w:rsidR="000741CF" w:rsidRPr="00916430" w:rsidRDefault="000741CF">
            <w:pPr>
              <w:pStyle w:val="Tabletext"/>
            </w:pPr>
          </w:p>
        </w:tc>
      </w:tr>
      <w:tr w:rsidR="000741CF" w:rsidRPr="00916430" w14:paraId="43B4BEA4" w14:textId="77777777">
        <w:trPr>
          <w:trHeight w:val="25"/>
        </w:trPr>
        <w:tc>
          <w:tcPr>
            <w:tcW w:w="7650" w:type="dxa"/>
          </w:tcPr>
          <w:p w14:paraId="31A3AE93" w14:textId="77777777" w:rsidR="000741CF" w:rsidRPr="003C2B3F" w:rsidRDefault="000741CF">
            <w:pPr>
              <w:pStyle w:val="Tablebullet"/>
            </w:pPr>
            <w:r w:rsidRPr="00916430">
              <w:t>aircraft systems</w:t>
            </w:r>
          </w:p>
        </w:tc>
        <w:tc>
          <w:tcPr>
            <w:tcW w:w="1763" w:type="dxa"/>
          </w:tcPr>
          <w:p w14:paraId="6F6D0063" w14:textId="77777777" w:rsidR="000741CF" w:rsidRPr="00916430" w:rsidRDefault="000741CF">
            <w:pPr>
              <w:pStyle w:val="Tabletext"/>
            </w:pPr>
          </w:p>
        </w:tc>
      </w:tr>
      <w:tr w:rsidR="000741CF" w:rsidRPr="00916430" w14:paraId="5C240CA9" w14:textId="77777777">
        <w:trPr>
          <w:trHeight w:val="25"/>
        </w:trPr>
        <w:tc>
          <w:tcPr>
            <w:tcW w:w="7650" w:type="dxa"/>
            <w:tcBorders>
              <w:bottom w:val="single" w:sz="4" w:space="0" w:color="0080A2"/>
            </w:tcBorders>
          </w:tcPr>
          <w:p w14:paraId="080269FB" w14:textId="77777777" w:rsidR="000741CF" w:rsidRPr="003C2B3F" w:rsidRDefault="000741CF">
            <w:pPr>
              <w:pStyle w:val="Tablebullet"/>
            </w:pPr>
            <w:r w:rsidRPr="00916430">
              <w:t>specialist equipment</w:t>
            </w:r>
          </w:p>
        </w:tc>
        <w:tc>
          <w:tcPr>
            <w:tcW w:w="1763" w:type="dxa"/>
          </w:tcPr>
          <w:p w14:paraId="5FA871D6" w14:textId="77777777" w:rsidR="000741CF" w:rsidRPr="00916430" w:rsidRDefault="000741CF">
            <w:pPr>
              <w:pStyle w:val="Tabletext"/>
            </w:pPr>
          </w:p>
        </w:tc>
      </w:tr>
      <w:tr w:rsidR="000741CF" w:rsidRPr="00916430" w14:paraId="0FC874EE" w14:textId="77777777">
        <w:trPr>
          <w:trHeight w:val="25"/>
        </w:trPr>
        <w:tc>
          <w:tcPr>
            <w:tcW w:w="7650" w:type="dxa"/>
            <w:tcBorders>
              <w:right w:val="nil"/>
            </w:tcBorders>
          </w:tcPr>
          <w:p w14:paraId="6E069B24" w14:textId="77777777" w:rsidR="000741CF" w:rsidRPr="00F86B35" w:rsidRDefault="000741CF">
            <w:pPr>
              <w:pStyle w:val="Tabletext"/>
              <w:rPr>
                <w:rStyle w:val="bold"/>
              </w:rPr>
            </w:pPr>
            <w:r w:rsidRPr="00F86B35">
              <w:rPr>
                <w:rStyle w:val="bold"/>
              </w:rPr>
              <w:t>Standard operating procedures</w:t>
            </w:r>
          </w:p>
        </w:tc>
        <w:tc>
          <w:tcPr>
            <w:tcW w:w="1763" w:type="dxa"/>
            <w:tcBorders>
              <w:left w:val="nil"/>
            </w:tcBorders>
          </w:tcPr>
          <w:p w14:paraId="0E7A9590" w14:textId="77777777" w:rsidR="000741CF" w:rsidRPr="00F86B35" w:rsidRDefault="000741CF">
            <w:pPr>
              <w:pStyle w:val="Tabletext"/>
              <w:rPr>
                <w:rStyle w:val="bold"/>
              </w:rPr>
            </w:pPr>
          </w:p>
        </w:tc>
      </w:tr>
      <w:tr w:rsidR="000741CF" w:rsidRPr="00916430" w14:paraId="23BDD865" w14:textId="77777777">
        <w:trPr>
          <w:trHeight w:val="25"/>
        </w:trPr>
        <w:tc>
          <w:tcPr>
            <w:tcW w:w="7650" w:type="dxa"/>
          </w:tcPr>
          <w:p w14:paraId="183A8A1B" w14:textId="77777777" w:rsidR="000741CF" w:rsidRPr="003C2B3F" w:rsidRDefault="000741CF">
            <w:pPr>
              <w:pStyle w:val="Tablebullet"/>
            </w:pPr>
            <w:r w:rsidRPr="00916430">
              <w:t>ground handling</w:t>
            </w:r>
          </w:p>
        </w:tc>
        <w:tc>
          <w:tcPr>
            <w:tcW w:w="1763" w:type="dxa"/>
          </w:tcPr>
          <w:p w14:paraId="18D0F7C4" w14:textId="77777777" w:rsidR="000741CF" w:rsidRPr="00916430" w:rsidRDefault="000741CF">
            <w:pPr>
              <w:pStyle w:val="Tabletext"/>
            </w:pPr>
          </w:p>
        </w:tc>
      </w:tr>
      <w:tr w:rsidR="000741CF" w:rsidRPr="00916430" w14:paraId="579CFCFE" w14:textId="77777777">
        <w:trPr>
          <w:trHeight w:val="25"/>
        </w:trPr>
        <w:tc>
          <w:tcPr>
            <w:tcW w:w="7650" w:type="dxa"/>
          </w:tcPr>
          <w:p w14:paraId="45236B64" w14:textId="77777777" w:rsidR="000741CF" w:rsidRPr="003C2B3F" w:rsidRDefault="000741CF">
            <w:pPr>
              <w:pStyle w:val="Tablebullet"/>
            </w:pPr>
            <w:r w:rsidRPr="00916430">
              <w:t xml:space="preserve">pre-flight </w:t>
            </w:r>
          </w:p>
        </w:tc>
        <w:tc>
          <w:tcPr>
            <w:tcW w:w="1763" w:type="dxa"/>
          </w:tcPr>
          <w:p w14:paraId="7ADBA6DA" w14:textId="77777777" w:rsidR="000741CF" w:rsidRPr="00916430" w:rsidRDefault="000741CF">
            <w:pPr>
              <w:pStyle w:val="Tabletext"/>
            </w:pPr>
          </w:p>
        </w:tc>
      </w:tr>
      <w:tr w:rsidR="000741CF" w:rsidRPr="00916430" w14:paraId="12BD3E38" w14:textId="77777777">
        <w:trPr>
          <w:trHeight w:val="25"/>
        </w:trPr>
        <w:tc>
          <w:tcPr>
            <w:tcW w:w="7650" w:type="dxa"/>
          </w:tcPr>
          <w:p w14:paraId="3CA28998" w14:textId="77777777" w:rsidR="000741CF" w:rsidRPr="003C2B3F" w:rsidRDefault="000741CF">
            <w:pPr>
              <w:pStyle w:val="Tablebullet"/>
            </w:pPr>
            <w:r w:rsidRPr="00916430">
              <w:t>safety briefings &amp; demonstrations</w:t>
            </w:r>
          </w:p>
        </w:tc>
        <w:tc>
          <w:tcPr>
            <w:tcW w:w="1763" w:type="dxa"/>
          </w:tcPr>
          <w:p w14:paraId="42856695" w14:textId="77777777" w:rsidR="000741CF" w:rsidRPr="00916430" w:rsidRDefault="000741CF">
            <w:pPr>
              <w:pStyle w:val="Tabletext"/>
            </w:pPr>
          </w:p>
        </w:tc>
      </w:tr>
      <w:tr w:rsidR="000741CF" w:rsidRPr="00916430" w14:paraId="7B128D86" w14:textId="77777777">
        <w:trPr>
          <w:trHeight w:val="25"/>
        </w:trPr>
        <w:tc>
          <w:tcPr>
            <w:tcW w:w="7650" w:type="dxa"/>
          </w:tcPr>
          <w:p w14:paraId="0108A6E4" w14:textId="77777777" w:rsidR="000741CF" w:rsidRPr="003C2B3F" w:rsidRDefault="000741CF">
            <w:pPr>
              <w:pStyle w:val="Tablebullet"/>
            </w:pPr>
            <w:r w:rsidRPr="00916430">
              <w:t>equipment serviceability checks</w:t>
            </w:r>
          </w:p>
        </w:tc>
        <w:tc>
          <w:tcPr>
            <w:tcW w:w="1763" w:type="dxa"/>
          </w:tcPr>
          <w:p w14:paraId="43F72350" w14:textId="77777777" w:rsidR="000741CF" w:rsidRPr="00916430" w:rsidRDefault="000741CF">
            <w:pPr>
              <w:pStyle w:val="Tabletext"/>
            </w:pPr>
          </w:p>
        </w:tc>
      </w:tr>
      <w:tr w:rsidR="000741CF" w:rsidRPr="00916430" w14:paraId="5D68F11C" w14:textId="77777777">
        <w:trPr>
          <w:trHeight w:val="25"/>
        </w:trPr>
        <w:tc>
          <w:tcPr>
            <w:tcW w:w="7650" w:type="dxa"/>
            <w:tcBorders>
              <w:bottom w:val="single" w:sz="4" w:space="0" w:color="0080A2"/>
            </w:tcBorders>
          </w:tcPr>
          <w:p w14:paraId="11CC54B4" w14:textId="77777777" w:rsidR="000741CF" w:rsidRPr="003C2B3F" w:rsidRDefault="000741CF">
            <w:pPr>
              <w:pStyle w:val="Tablebullet"/>
            </w:pPr>
            <w:r w:rsidRPr="00916430">
              <w:t xml:space="preserve">passenger </w:t>
            </w:r>
            <w:r w:rsidRPr="003C2B3F">
              <w:t>management</w:t>
            </w:r>
          </w:p>
        </w:tc>
        <w:tc>
          <w:tcPr>
            <w:tcW w:w="1763" w:type="dxa"/>
          </w:tcPr>
          <w:p w14:paraId="66DA3D27" w14:textId="77777777" w:rsidR="000741CF" w:rsidRPr="00916430" w:rsidRDefault="000741CF">
            <w:pPr>
              <w:pStyle w:val="Tabletext"/>
            </w:pPr>
          </w:p>
        </w:tc>
      </w:tr>
      <w:tr w:rsidR="000741CF" w:rsidRPr="00F86B35" w14:paraId="7BE97E74" w14:textId="77777777">
        <w:trPr>
          <w:trHeight w:val="25"/>
        </w:trPr>
        <w:tc>
          <w:tcPr>
            <w:tcW w:w="7650" w:type="dxa"/>
            <w:tcBorders>
              <w:right w:val="nil"/>
            </w:tcBorders>
          </w:tcPr>
          <w:p w14:paraId="1DF6A740" w14:textId="77777777" w:rsidR="000741CF" w:rsidRPr="00F86B35" w:rsidRDefault="000741CF">
            <w:pPr>
              <w:pStyle w:val="Tabletext"/>
              <w:rPr>
                <w:rStyle w:val="bold"/>
              </w:rPr>
            </w:pPr>
            <w:r w:rsidRPr="00F86B35">
              <w:rPr>
                <w:rStyle w:val="bold"/>
              </w:rPr>
              <w:t>Non-normal &amp; emergency procedures</w:t>
            </w:r>
          </w:p>
        </w:tc>
        <w:tc>
          <w:tcPr>
            <w:tcW w:w="1763" w:type="dxa"/>
            <w:tcBorders>
              <w:left w:val="nil"/>
            </w:tcBorders>
          </w:tcPr>
          <w:p w14:paraId="1A7B0131" w14:textId="77777777" w:rsidR="000741CF" w:rsidRPr="00F86B35" w:rsidRDefault="000741CF">
            <w:pPr>
              <w:pStyle w:val="Tabletext"/>
              <w:rPr>
                <w:rStyle w:val="bold"/>
              </w:rPr>
            </w:pPr>
          </w:p>
        </w:tc>
      </w:tr>
      <w:tr w:rsidR="000741CF" w:rsidRPr="00916430" w14:paraId="31FB38C0" w14:textId="77777777">
        <w:trPr>
          <w:trHeight w:val="25"/>
        </w:trPr>
        <w:tc>
          <w:tcPr>
            <w:tcW w:w="7650" w:type="dxa"/>
          </w:tcPr>
          <w:p w14:paraId="47A5172F" w14:textId="77777777" w:rsidR="000741CF" w:rsidRPr="003C2B3F" w:rsidRDefault="000741CF">
            <w:pPr>
              <w:pStyle w:val="Tablebullet"/>
            </w:pPr>
            <w:r w:rsidRPr="00916430">
              <w:t>fumes, fire &amp; smoke</w:t>
            </w:r>
          </w:p>
        </w:tc>
        <w:tc>
          <w:tcPr>
            <w:tcW w:w="1763" w:type="dxa"/>
          </w:tcPr>
          <w:p w14:paraId="23774768" w14:textId="77777777" w:rsidR="000741CF" w:rsidRPr="00916430" w:rsidRDefault="000741CF">
            <w:pPr>
              <w:pStyle w:val="Tabletext"/>
            </w:pPr>
          </w:p>
        </w:tc>
      </w:tr>
      <w:tr w:rsidR="000741CF" w:rsidRPr="00916430" w14:paraId="087AC3A4" w14:textId="77777777">
        <w:trPr>
          <w:trHeight w:val="25"/>
        </w:trPr>
        <w:tc>
          <w:tcPr>
            <w:tcW w:w="7650" w:type="dxa"/>
          </w:tcPr>
          <w:p w14:paraId="0DBCDAAC" w14:textId="77777777" w:rsidR="000741CF" w:rsidRPr="003C2B3F" w:rsidRDefault="000741CF">
            <w:pPr>
              <w:pStyle w:val="Tablebullet"/>
            </w:pPr>
            <w:r w:rsidRPr="00916430">
              <w:t>pressurisation problems &amp; decompression</w:t>
            </w:r>
          </w:p>
        </w:tc>
        <w:tc>
          <w:tcPr>
            <w:tcW w:w="1763" w:type="dxa"/>
          </w:tcPr>
          <w:p w14:paraId="211D9F73" w14:textId="77777777" w:rsidR="000741CF" w:rsidRPr="00916430" w:rsidRDefault="000741CF">
            <w:pPr>
              <w:pStyle w:val="Tabletext"/>
            </w:pPr>
          </w:p>
        </w:tc>
      </w:tr>
      <w:tr w:rsidR="000741CF" w:rsidRPr="00916430" w14:paraId="50912DE9" w14:textId="77777777">
        <w:trPr>
          <w:trHeight w:val="25"/>
        </w:trPr>
        <w:tc>
          <w:tcPr>
            <w:tcW w:w="7650" w:type="dxa"/>
          </w:tcPr>
          <w:p w14:paraId="68B01B48" w14:textId="77777777" w:rsidR="000741CF" w:rsidRPr="003C2B3F" w:rsidRDefault="000741CF">
            <w:pPr>
              <w:pStyle w:val="Tablebullet"/>
            </w:pPr>
            <w:r w:rsidRPr="00916430">
              <w:t>crew incapacitation</w:t>
            </w:r>
          </w:p>
        </w:tc>
        <w:tc>
          <w:tcPr>
            <w:tcW w:w="1763" w:type="dxa"/>
          </w:tcPr>
          <w:p w14:paraId="4713758B" w14:textId="77777777" w:rsidR="000741CF" w:rsidRPr="00916430" w:rsidRDefault="000741CF">
            <w:pPr>
              <w:pStyle w:val="Tabletext"/>
            </w:pPr>
          </w:p>
        </w:tc>
      </w:tr>
      <w:tr w:rsidR="000741CF" w:rsidRPr="00916430" w14:paraId="23366494" w14:textId="77777777">
        <w:trPr>
          <w:trHeight w:val="25"/>
        </w:trPr>
        <w:tc>
          <w:tcPr>
            <w:tcW w:w="7650" w:type="dxa"/>
          </w:tcPr>
          <w:p w14:paraId="6C9B2A5E" w14:textId="77777777" w:rsidR="000741CF" w:rsidRPr="003C2B3F" w:rsidRDefault="000741CF">
            <w:pPr>
              <w:pStyle w:val="Tablebullet"/>
            </w:pPr>
            <w:r w:rsidRPr="00916430">
              <w:t>evacuation</w:t>
            </w:r>
          </w:p>
        </w:tc>
        <w:tc>
          <w:tcPr>
            <w:tcW w:w="1763" w:type="dxa"/>
          </w:tcPr>
          <w:p w14:paraId="17B5597A" w14:textId="77777777" w:rsidR="000741CF" w:rsidRPr="00916430" w:rsidRDefault="000741CF">
            <w:pPr>
              <w:pStyle w:val="Tabletext"/>
            </w:pPr>
          </w:p>
        </w:tc>
      </w:tr>
      <w:tr w:rsidR="000741CF" w:rsidRPr="00916430" w14:paraId="0432E532" w14:textId="77777777">
        <w:trPr>
          <w:trHeight w:val="25"/>
        </w:trPr>
        <w:tc>
          <w:tcPr>
            <w:tcW w:w="7650" w:type="dxa"/>
            <w:tcBorders>
              <w:bottom w:val="single" w:sz="4" w:space="0" w:color="0080A2"/>
            </w:tcBorders>
          </w:tcPr>
          <w:p w14:paraId="78BD51A3" w14:textId="77777777" w:rsidR="000741CF" w:rsidRPr="003C2B3F" w:rsidRDefault="000741CF">
            <w:pPr>
              <w:pStyle w:val="Tablebullet"/>
            </w:pPr>
            <w:r w:rsidRPr="00916430">
              <w:t>ditching</w:t>
            </w:r>
          </w:p>
        </w:tc>
        <w:tc>
          <w:tcPr>
            <w:tcW w:w="1763" w:type="dxa"/>
          </w:tcPr>
          <w:p w14:paraId="11F1CC2F" w14:textId="77777777" w:rsidR="000741CF" w:rsidRPr="00916430" w:rsidRDefault="000741CF">
            <w:pPr>
              <w:pStyle w:val="Tabletext"/>
            </w:pPr>
          </w:p>
        </w:tc>
      </w:tr>
      <w:tr w:rsidR="000741CF" w:rsidRPr="00F86B35" w14:paraId="38752526" w14:textId="77777777">
        <w:trPr>
          <w:trHeight w:val="25"/>
        </w:trPr>
        <w:tc>
          <w:tcPr>
            <w:tcW w:w="7650" w:type="dxa"/>
            <w:tcBorders>
              <w:right w:val="nil"/>
            </w:tcBorders>
          </w:tcPr>
          <w:p w14:paraId="2F8F5288" w14:textId="77777777" w:rsidR="000741CF" w:rsidRPr="00F86B35" w:rsidRDefault="000741CF">
            <w:pPr>
              <w:pStyle w:val="Tabletext"/>
              <w:rPr>
                <w:rStyle w:val="bold"/>
              </w:rPr>
            </w:pPr>
            <w:r w:rsidRPr="00F86B35">
              <w:rPr>
                <w:rStyle w:val="bold"/>
              </w:rPr>
              <w:t xml:space="preserve">Operation specific procedures </w:t>
            </w:r>
          </w:p>
        </w:tc>
        <w:tc>
          <w:tcPr>
            <w:tcW w:w="1763" w:type="dxa"/>
            <w:tcBorders>
              <w:left w:val="nil"/>
            </w:tcBorders>
          </w:tcPr>
          <w:p w14:paraId="285DFB0F" w14:textId="77777777" w:rsidR="000741CF" w:rsidRPr="00F86B35" w:rsidRDefault="000741CF">
            <w:pPr>
              <w:pStyle w:val="Tabletext"/>
              <w:rPr>
                <w:rStyle w:val="bold"/>
              </w:rPr>
            </w:pPr>
          </w:p>
        </w:tc>
      </w:tr>
      <w:tr w:rsidR="000741CF" w:rsidRPr="00916430" w14:paraId="132085F4" w14:textId="77777777">
        <w:trPr>
          <w:trHeight w:val="229"/>
        </w:trPr>
        <w:tc>
          <w:tcPr>
            <w:tcW w:w="7650" w:type="dxa"/>
          </w:tcPr>
          <w:p w14:paraId="011EED36" w14:textId="77777777" w:rsidR="000741CF" w:rsidRPr="003C2B3F" w:rsidRDefault="000741CF">
            <w:pPr>
              <w:pStyle w:val="Tablebullet"/>
            </w:pPr>
            <w:r w:rsidRPr="00916430">
              <w:t>NVIS</w:t>
            </w:r>
          </w:p>
        </w:tc>
        <w:tc>
          <w:tcPr>
            <w:tcW w:w="1763" w:type="dxa"/>
          </w:tcPr>
          <w:p w14:paraId="1A7EF242" w14:textId="77777777" w:rsidR="000741CF" w:rsidRPr="00916430" w:rsidRDefault="000741CF">
            <w:pPr>
              <w:pStyle w:val="Tabletext"/>
            </w:pPr>
          </w:p>
        </w:tc>
      </w:tr>
      <w:tr w:rsidR="000741CF" w:rsidRPr="00916430" w14:paraId="22A9AD4A" w14:textId="77777777">
        <w:trPr>
          <w:trHeight w:val="229"/>
        </w:trPr>
        <w:tc>
          <w:tcPr>
            <w:tcW w:w="7650" w:type="dxa"/>
          </w:tcPr>
          <w:p w14:paraId="61BF948D" w14:textId="77777777" w:rsidR="000741CF" w:rsidRPr="003C2B3F" w:rsidRDefault="000741CF">
            <w:pPr>
              <w:pStyle w:val="Tablebullet"/>
            </w:pPr>
            <w:r w:rsidRPr="00916430">
              <w:t>winching/rappelling</w:t>
            </w:r>
          </w:p>
        </w:tc>
        <w:tc>
          <w:tcPr>
            <w:tcW w:w="1763" w:type="dxa"/>
          </w:tcPr>
          <w:p w14:paraId="0DB2E28B" w14:textId="77777777" w:rsidR="000741CF" w:rsidRPr="00916430" w:rsidRDefault="000741CF">
            <w:pPr>
              <w:pStyle w:val="Tabletext"/>
            </w:pPr>
          </w:p>
        </w:tc>
      </w:tr>
      <w:tr w:rsidR="000741CF" w:rsidRPr="00916430" w14:paraId="28463C15" w14:textId="77777777">
        <w:trPr>
          <w:trHeight w:val="229"/>
        </w:trPr>
        <w:tc>
          <w:tcPr>
            <w:tcW w:w="7650" w:type="dxa"/>
          </w:tcPr>
          <w:p w14:paraId="6269AB99" w14:textId="77777777" w:rsidR="000741CF" w:rsidRPr="003C2B3F" w:rsidRDefault="000741CF">
            <w:pPr>
              <w:pStyle w:val="Tablebullet"/>
            </w:pPr>
            <w:r w:rsidRPr="00916430">
              <w:t>sling load</w:t>
            </w:r>
          </w:p>
        </w:tc>
        <w:tc>
          <w:tcPr>
            <w:tcW w:w="1763" w:type="dxa"/>
          </w:tcPr>
          <w:p w14:paraId="0AE903DF" w14:textId="77777777" w:rsidR="000741CF" w:rsidRPr="00916430" w:rsidRDefault="000741CF">
            <w:pPr>
              <w:pStyle w:val="Tabletext"/>
            </w:pPr>
          </w:p>
        </w:tc>
      </w:tr>
    </w:tbl>
    <w:p w14:paraId="297BC2B4" w14:textId="15A2CDF4" w:rsidR="000741CF" w:rsidRDefault="000741CF" w:rsidP="000741CF"/>
    <w:p w14:paraId="21C3D2EC" w14:textId="77777777" w:rsidR="000741CF" w:rsidRDefault="000741CF">
      <w:pPr>
        <w:suppressAutoHyphens w:val="0"/>
      </w:pPr>
      <w:r>
        <w:br w:type="page"/>
      </w:r>
    </w:p>
    <w:tbl>
      <w:tblPr>
        <w:tblStyle w:val="SD-MOStable"/>
        <w:tblW w:w="9639" w:type="dxa"/>
        <w:tblLayout w:type="fixed"/>
        <w:tblLook w:val="0620" w:firstRow="1" w:lastRow="0" w:firstColumn="0" w:lastColumn="0" w:noHBand="1" w:noVBand="1"/>
      </w:tblPr>
      <w:tblGrid>
        <w:gridCol w:w="9639"/>
      </w:tblGrid>
      <w:tr w:rsidR="000741CF" w:rsidRPr="00DB6B68" w14:paraId="0D9880E3" w14:textId="77777777">
        <w:trPr>
          <w:cnfStyle w:val="100000000000" w:firstRow="1" w:lastRow="0" w:firstColumn="0" w:lastColumn="0" w:oddVBand="0" w:evenVBand="0" w:oddHBand="0" w:evenHBand="0" w:firstRowFirstColumn="0" w:firstRowLastColumn="0" w:lastRowFirstColumn="0" w:lastRowLastColumn="0"/>
        </w:trPr>
        <w:tc>
          <w:tcPr>
            <w:tcW w:w="9639" w:type="dxa"/>
          </w:tcPr>
          <w:p w14:paraId="0BE93B66" w14:textId="77777777" w:rsidR="000741CF" w:rsidRPr="00DB6B68" w:rsidRDefault="000741CF">
            <w:r>
              <w:lastRenderedPageBreak/>
              <w:t>Comments</w:t>
            </w:r>
          </w:p>
        </w:tc>
      </w:tr>
      <w:tr w:rsidR="000741CF" w14:paraId="30C0457F" w14:textId="77777777">
        <w:trPr>
          <w:trHeight w:val="2099"/>
        </w:trPr>
        <w:tc>
          <w:tcPr>
            <w:tcW w:w="9639" w:type="dxa"/>
          </w:tcPr>
          <w:p w14:paraId="2E954D39" w14:textId="77777777" w:rsidR="000741CF" w:rsidRDefault="000741CF"/>
        </w:tc>
      </w:tr>
    </w:tbl>
    <w:p w14:paraId="5B36DF0B" w14:textId="77777777" w:rsidR="000741CF" w:rsidRPr="00F86B35" w:rsidRDefault="000741CF" w:rsidP="000741CF">
      <w:pPr>
        <w:pStyle w:val="normalafterlisttable"/>
        <w:rPr>
          <w:rStyle w:val="bold"/>
        </w:rPr>
      </w:pPr>
      <w:r w:rsidRPr="00F86B35">
        <w:rPr>
          <w:rStyle w:val="bold"/>
        </w:rPr>
        <w:t>Trainer acknowledgement</w:t>
      </w:r>
    </w:p>
    <w:p w14:paraId="631794E4" w14:textId="31957509" w:rsidR="000741CF" w:rsidRPr="00F86B35" w:rsidRDefault="000741CF" w:rsidP="000741CF">
      <w:r w:rsidRPr="00F86B35">
        <w:t>Completed</w:t>
      </w:r>
      <w:r>
        <w:t>:</w:t>
      </w:r>
      <w:r w:rsidR="009C7F8A">
        <w:t xml:space="preserve"> </w:t>
      </w:r>
      <w:sdt>
        <w:sdtPr>
          <w:id w:val="-97871139"/>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tab/>
      </w:r>
      <w:r w:rsidRPr="00F86B35">
        <w:t xml:space="preserve">Yes </w:t>
      </w:r>
      <w:r>
        <w:tab/>
      </w:r>
      <w:sdt>
        <w:sdtPr>
          <w:id w:val="242075226"/>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rsidRPr="00F86B35">
        <w:t xml:space="preserve"> </w:t>
      </w:r>
      <w:r w:rsidRPr="00F86B35">
        <w:t xml:space="preserve">No </w:t>
      </w:r>
    </w:p>
    <w:p w14:paraId="1AB7DE40" w14:textId="30DFAC4E" w:rsidR="000741CF" w:rsidRPr="00F86B35" w:rsidRDefault="000741CF" w:rsidP="000741CF">
      <w:pPr>
        <w:pStyle w:val="normalafterlisttable"/>
      </w:pPr>
      <w:r w:rsidRPr="00F86B35">
        <w:t>Crew member signature:</w:t>
      </w:r>
      <w:r>
        <w:tab/>
      </w:r>
      <w:r>
        <w:tab/>
      </w:r>
      <w:r>
        <w:tab/>
      </w:r>
      <w:r w:rsidRPr="00F86B35">
        <w:t>Date:</w:t>
      </w:r>
      <w:r>
        <w:t xml:space="preserve"> </w:t>
      </w:r>
    </w:p>
    <w:p w14:paraId="1AD5F48D" w14:textId="023CA7BB" w:rsidR="000741CF" w:rsidRPr="00F86B35" w:rsidRDefault="000741CF" w:rsidP="000741CF">
      <w:pPr>
        <w:pStyle w:val="normalafterlisttable"/>
      </w:pPr>
      <w:r w:rsidRPr="00F86B35">
        <w:t>Trainer signature:</w:t>
      </w:r>
      <w:r>
        <w:tab/>
      </w:r>
      <w:r>
        <w:tab/>
      </w:r>
      <w:r>
        <w:tab/>
      </w:r>
      <w:r>
        <w:tab/>
      </w:r>
      <w:r w:rsidRPr="00F86B35">
        <w:t>Date:</w:t>
      </w:r>
      <w:r>
        <w:t xml:space="preserve"> </w:t>
      </w:r>
    </w:p>
    <w:p w14:paraId="1D137AA6" w14:textId="77777777" w:rsidR="000741CF" w:rsidRPr="003C2B3F" w:rsidRDefault="000741CF" w:rsidP="000741CF">
      <w:r w:rsidRPr="00916430">
        <w:br w:type="page"/>
      </w:r>
    </w:p>
    <w:p w14:paraId="60230ED7" w14:textId="77777777" w:rsidR="007A0A55" w:rsidRDefault="007A0A55" w:rsidP="002D4956">
      <w:pPr>
        <w:pStyle w:val="Caption"/>
        <w:rPr>
          <w:rStyle w:val="Strong"/>
          <w:b/>
          <w:bCs w:val="0"/>
        </w:rPr>
      </w:pPr>
      <w:bookmarkStart w:id="177" w:name="_Toc131591640"/>
      <w:r w:rsidRPr="002D4956">
        <w:rPr>
          <w:rStyle w:val="Strong"/>
          <w:rFonts w:hint="eastAsia"/>
          <w:b/>
          <w:bCs w:val="0"/>
        </w:rPr>
        <w:lastRenderedPageBreak/>
        <w:t xml:space="preserve">Form TC09B </w:t>
      </w:r>
      <w:r w:rsidRPr="002D4956">
        <w:rPr>
          <w:rStyle w:val="Strong"/>
          <w:b/>
          <w:bCs w:val="0"/>
        </w:rPr>
        <w:t>–</w:t>
      </w:r>
      <w:r w:rsidRPr="002D4956">
        <w:rPr>
          <w:rStyle w:val="Strong"/>
          <w:rFonts w:hint="eastAsia"/>
          <w:b/>
          <w:bCs w:val="0"/>
        </w:rPr>
        <w:t xml:space="preserve"> ACM/MTS </w:t>
      </w:r>
      <w:r w:rsidRPr="002D4956">
        <w:rPr>
          <w:rStyle w:val="Strong"/>
          <w:b/>
          <w:bCs w:val="0"/>
        </w:rPr>
        <w:t>c</w:t>
      </w:r>
      <w:r w:rsidRPr="002D4956">
        <w:rPr>
          <w:rStyle w:val="Strong"/>
          <w:rFonts w:hint="eastAsia"/>
          <w:b/>
          <w:bCs w:val="0"/>
        </w:rPr>
        <w:t xml:space="preserve">onversion </w:t>
      </w:r>
      <w:r w:rsidRPr="002D4956">
        <w:rPr>
          <w:rStyle w:val="Strong"/>
          <w:b/>
          <w:bCs w:val="0"/>
        </w:rPr>
        <w:t>p</w:t>
      </w:r>
      <w:r w:rsidRPr="002D4956">
        <w:rPr>
          <w:rStyle w:val="Strong"/>
          <w:rFonts w:hint="eastAsia"/>
          <w:b/>
          <w:bCs w:val="0"/>
        </w:rPr>
        <w:t xml:space="preserve">roficiency </w:t>
      </w:r>
      <w:r w:rsidRPr="002D4956">
        <w:rPr>
          <w:rStyle w:val="Strong"/>
          <w:b/>
          <w:bCs w:val="0"/>
        </w:rPr>
        <w:t>c</w:t>
      </w:r>
      <w:r w:rsidRPr="002D4956">
        <w:rPr>
          <w:rStyle w:val="Strong"/>
          <w:rFonts w:hint="eastAsia"/>
          <w:b/>
          <w:bCs w:val="0"/>
        </w:rPr>
        <w:t>heck</w:t>
      </w:r>
      <w:bookmarkEnd w:id="177"/>
      <w:r w:rsidRPr="002D4956">
        <w:rPr>
          <w:rStyle w:val="Strong"/>
          <w:b/>
          <w:bCs w:val="0"/>
        </w:rPr>
        <w:t xml:space="preserve"> report</w:t>
      </w:r>
    </w:p>
    <w:p w14:paraId="5E352336" w14:textId="77777777" w:rsidR="00E25DBB" w:rsidRPr="00F86B35" w:rsidRDefault="00E25DBB" w:rsidP="00E25DBB">
      <w:pPr>
        <w:pStyle w:val="normalafterlisttable"/>
        <w:rPr>
          <w:rStyle w:val="bold"/>
        </w:rPr>
      </w:pPr>
      <w:r w:rsidRPr="00F86B35">
        <w:rPr>
          <w:rStyle w:val="bold"/>
        </w:rPr>
        <w:t>Details</w:t>
      </w:r>
    </w:p>
    <w:p w14:paraId="3794B319" w14:textId="77777777" w:rsidR="00E25DBB" w:rsidRPr="003C2B3F" w:rsidRDefault="00E25DBB" w:rsidP="00E25DBB">
      <w:r w:rsidRPr="00916430">
        <w:t>Crew member name:</w:t>
      </w:r>
      <w:r>
        <w:tab/>
      </w:r>
      <w:r>
        <w:tab/>
      </w:r>
      <w:r>
        <w:tab/>
      </w:r>
      <w:r>
        <w:tab/>
      </w:r>
      <w:r w:rsidRPr="00916430">
        <w:t>ARN:</w:t>
      </w:r>
    </w:p>
    <w:p w14:paraId="5EA78FCF" w14:textId="77777777" w:rsidR="00E25DBB" w:rsidRPr="003C2B3F" w:rsidRDefault="00E25DBB" w:rsidP="00E25DBB">
      <w:pPr>
        <w:pStyle w:val="normalafterlisttable"/>
      </w:pPr>
      <w:r w:rsidRPr="003C2B3F">
        <w:t>Crew position</w:t>
      </w:r>
      <w:r>
        <w:t>:</w:t>
      </w:r>
    </w:p>
    <w:p w14:paraId="5D44EE36" w14:textId="75D32255" w:rsidR="00E25DBB" w:rsidRPr="003C2B3F" w:rsidRDefault="005368FD" w:rsidP="00E25DBB">
      <w:sdt>
        <w:sdtPr>
          <w:id w:val="319554016"/>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E25DBB" w:rsidRPr="003C2B3F">
        <w:t xml:space="preserve"> Aircrew member</w:t>
      </w:r>
      <w:r w:rsidR="00E25DBB">
        <w:tab/>
      </w:r>
      <w:sdt>
        <w:sdtPr>
          <w:id w:val="728581441"/>
          <w14:checkbox>
            <w14:checked w14:val="0"/>
            <w14:checkedState w14:val="2612" w14:font="MS Gothic"/>
            <w14:uncheckedState w14:val="2610" w14:font="MS Gothic"/>
          </w14:checkbox>
        </w:sdtPr>
        <w:sdtEndPr/>
        <w:sdtContent>
          <w:r w:rsidR="00E25DBB" w:rsidRPr="003C2B3F">
            <w:rPr>
              <w:rFonts w:ascii="Segoe UI Symbol" w:hAnsi="Segoe UI Symbol" w:cs="Segoe UI Symbol"/>
            </w:rPr>
            <w:t>☐</w:t>
          </w:r>
        </w:sdtContent>
      </w:sdt>
      <w:r w:rsidR="00E25DBB" w:rsidRPr="003C2B3F">
        <w:t xml:space="preserve"> Medical transport specialist</w:t>
      </w:r>
    </w:p>
    <w:p w14:paraId="38736AAE" w14:textId="77777777" w:rsidR="00E25DBB" w:rsidRPr="003C2B3F" w:rsidRDefault="00E25DBB" w:rsidP="00E25DBB">
      <w:pPr>
        <w:pStyle w:val="normalafterlisttable"/>
      </w:pPr>
      <w:r w:rsidRPr="00916430">
        <w:t>Trainer name:</w:t>
      </w:r>
    </w:p>
    <w:p w14:paraId="3ED05F9D" w14:textId="77777777" w:rsidR="00E25DBB" w:rsidRPr="003C2B3F" w:rsidRDefault="00E25DBB" w:rsidP="00E25DBB">
      <w:r w:rsidRPr="00916430">
        <w:t>Aircraft type:</w:t>
      </w:r>
    </w:p>
    <w:tbl>
      <w:tblPr>
        <w:tblStyle w:val="SD-MOStable"/>
        <w:tblW w:w="9413" w:type="dxa"/>
        <w:tblLayout w:type="fixed"/>
        <w:tblLook w:val="0620" w:firstRow="1" w:lastRow="0" w:firstColumn="0" w:lastColumn="0" w:noHBand="1" w:noVBand="1"/>
        <w:tblCaption w:val="4B5 Instructor Induction Training – Course IT1"/>
        <w:tblDescription w:val="4B5 Instructor Induction Training – Course IT1"/>
      </w:tblPr>
      <w:tblGrid>
        <w:gridCol w:w="7932"/>
        <w:gridCol w:w="1481"/>
      </w:tblGrid>
      <w:tr w:rsidR="00E25DBB" w:rsidRPr="00916430" w14:paraId="63500515" w14:textId="77777777">
        <w:trPr>
          <w:cnfStyle w:val="100000000000" w:firstRow="1" w:lastRow="0" w:firstColumn="0" w:lastColumn="0" w:oddVBand="0" w:evenVBand="0" w:oddHBand="0" w:evenHBand="0" w:firstRowFirstColumn="0" w:firstRowLastColumn="0" w:lastRowFirstColumn="0" w:lastRowLastColumn="0"/>
          <w:trHeight w:val="49"/>
          <w:tblHeader/>
        </w:trPr>
        <w:tc>
          <w:tcPr>
            <w:tcW w:w="7932" w:type="dxa"/>
            <w:tcBorders>
              <w:bottom w:val="single" w:sz="4" w:space="0" w:color="0080A2"/>
            </w:tcBorders>
          </w:tcPr>
          <w:p w14:paraId="5AF0F209" w14:textId="77777777" w:rsidR="00E25DBB" w:rsidRPr="003C2B3F" w:rsidRDefault="00E25DBB">
            <w:r w:rsidRPr="003C2B3F">
              <w:t>Check items</w:t>
            </w:r>
          </w:p>
        </w:tc>
        <w:tc>
          <w:tcPr>
            <w:tcW w:w="1481" w:type="dxa"/>
          </w:tcPr>
          <w:p w14:paraId="6882219A" w14:textId="77777777" w:rsidR="00E25DBB" w:rsidRPr="003C2B3F" w:rsidRDefault="00E25DBB">
            <w:r w:rsidRPr="003C2B3F">
              <w:t>C / NYC / NA</w:t>
            </w:r>
          </w:p>
        </w:tc>
      </w:tr>
      <w:tr w:rsidR="00E25DBB" w:rsidRPr="00916430" w14:paraId="2B76D0B3" w14:textId="77777777">
        <w:trPr>
          <w:trHeight w:val="25"/>
        </w:trPr>
        <w:tc>
          <w:tcPr>
            <w:tcW w:w="7932" w:type="dxa"/>
            <w:tcBorders>
              <w:right w:val="nil"/>
            </w:tcBorders>
          </w:tcPr>
          <w:p w14:paraId="0FDFE54D" w14:textId="77777777" w:rsidR="00E25DBB" w:rsidRPr="00F86B35" w:rsidRDefault="00E25DBB">
            <w:pPr>
              <w:rPr>
                <w:rStyle w:val="bold"/>
              </w:rPr>
            </w:pPr>
            <w:r w:rsidRPr="00F86B35">
              <w:rPr>
                <w:rStyle w:val="bold"/>
              </w:rPr>
              <w:t>Aircraft</w:t>
            </w:r>
          </w:p>
        </w:tc>
        <w:tc>
          <w:tcPr>
            <w:tcW w:w="1481" w:type="dxa"/>
            <w:tcBorders>
              <w:left w:val="nil"/>
            </w:tcBorders>
          </w:tcPr>
          <w:p w14:paraId="1B6C7951" w14:textId="77777777" w:rsidR="00E25DBB" w:rsidRPr="00F86B35" w:rsidRDefault="00E25DBB">
            <w:pPr>
              <w:rPr>
                <w:rStyle w:val="bold"/>
              </w:rPr>
            </w:pPr>
          </w:p>
        </w:tc>
      </w:tr>
      <w:tr w:rsidR="00E25DBB" w:rsidRPr="00916430" w14:paraId="3544BC17" w14:textId="77777777">
        <w:trPr>
          <w:trHeight w:val="25"/>
        </w:trPr>
        <w:tc>
          <w:tcPr>
            <w:tcW w:w="7932" w:type="dxa"/>
          </w:tcPr>
          <w:p w14:paraId="08312651" w14:textId="77777777" w:rsidR="00E25DBB" w:rsidRPr="003C2B3F" w:rsidRDefault="00E25DBB">
            <w:pPr>
              <w:pStyle w:val="Tablebullet"/>
            </w:pPr>
            <w:r w:rsidRPr="00916430">
              <w:t xml:space="preserve">exits </w:t>
            </w:r>
          </w:p>
        </w:tc>
        <w:tc>
          <w:tcPr>
            <w:tcW w:w="1481" w:type="dxa"/>
          </w:tcPr>
          <w:p w14:paraId="6097A93F" w14:textId="77777777" w:rsidR="00E25DBB" w:rsidRPr="00916430" w:rsidRDefault="00E25DBB">
            <w:pPr>
              <w:pStyle w:val="Tabletext"/>
            </w:pPr>
          </w:p>
        </w:tc>
      </w:tr>
      <w:tr w:rsidR="00E25DBB" w:rsidRPr="00916430" w14:paraId="384BABB1" w14:textId="77777777">
        <w:trPr>
          <w:trHeight w:val="25"/>
        </w:trPr>
        <w:tc>
          <w:tcPr>
            <w:tcW w:w="7932" w:type="dxa"/>
          </w:tcPr>
          <w:p w14:paraId="28F08EE8" w14:textId="77777777" w:rsidR="00E25DBB" w:rsidRPr="003C2B3F" w:rsidRDefault="00E25DBB">
            <w:pPr>
              <w:pStyle w:val="Tablebullet"/>
            </w:pPr>
            <w:r w:rsidRPr="00916430">
              <w:t>aircraft systems</w:t>
            </w:r>
          </w:p>
        </w:tc>
        <w:tc>
          <w:tcPr>
            <w:tcW w:w="1481" w:type="dxa"/>
          </w:tcPr>
          <w:p w14:paraId="2FA717E0" w14:textId="77777777" w:rsidR="00E25DBB" w:rsidRPr="00916430" w:rsidRDefault="00E25DBB">
            <w:pPr>
              <w:pStyle w:val="Tabletext"/>
            </w:pPr>
          </w:p>
        </w:tc>
      </w:tr>
      <w:tr w:rsidR="00E25DBB" w:rsidRPr="00916430" w14:paraId="06512AE6" w14:textId="77777777">
        <w:trPr>
          <w:trHeight w:val="25"/>
        </w:trPr>
        <w:tc>
          <w:tcPr>
            <w:tcW w:w="7932" w:type="dxa"/>
            <w:tcBorders>
              <w:bottom w:val="single" w:sz="4" w:space="0" w:color="0080A2"/>
            </w:tcBorders>
          </w:tcPr>
          <w:p w14:paraId="4A066B6F" w14:textId="77777777" w:rsidR="00E25DBB" w:rsidRPr="003C2B3F" w:rsidRDefault="00E25DBB">
            <w:pPr>
              <w:pStyle w:val="Tablebullet"/>
            </w:pPr>
            <w:r w:rsidRPr="00916430">
              <w:t>operation specific equipment</w:t>
            </w:r>
          </w:p>
        </w:tc>
        <w:tc>
          <w:tcPr>
            <w:tcW w:w="1481" w:type="dxa"/>
          </w:tcPr>
          <w:p w14:paraId="73545BC3" w14:textId="77777777" w:rsidR="00E25DBB" w:rsidRPr="00916430" w:rsidRDefault="00E25DBB">
            <w:pPr>
              <w:pStyle w:val="Tabletext"/>
            </w:pPr>
          </w:p>
        </w:tc>
      </w:tr>
      <w:tr w:rsidR="00E25DBB" w:rsidRPr="00F86B35" w14:paraId="34B430DF" w14:textId="77777777">
        <w:trPr>
          <w:trHeight w:val="25"/>
        </w:trPr>
        <w:tc>
          <w:tcPr>
            <w:tcW w:w="7932" w:type="dxa"/>
            <w:tcBorders>
              <w:right w:val="nil"/>
            </w:tcBorders>
          </w:tcPr>
          <w:p w14:paraId="72E7721F" w14:textId="77777777" w:rsidR="00E25DBB" w:rsidRPr="00F86B35" w:rsidRDefault="00E25DBB">
            <w:pPr>
              <w:rPr>
                <w:rStyle w:val="bold"/>
              </w:rPr>
            </w:pPr>
            <w:r w:rsidRPr="00F86B35">
              <w:rPr>
                <w:rStyle w:val="bold"/>
              </w:rPr>
              <w:t>Standard operating procedures</w:t>
            </w:r>
          </w:p>
        </w:tc>
        <w:tc>
          <w:tcPr>
            <w:tcW w:w="1481" w:type="dxa"/>
            <w:tcBorders>
              <w:left w:val="nil"/>
            </w:tcBorders>
          </w:tcPr>
          <w:p w14:paraId="341214C9" w14:textId="77777777" w:rsidR="00E25DBB" w:rsidRPr="00F86B35" w:rsidRDefault="00E25DBB">
            <w:pPr>
              <w:rPr>
                <w:rStyle w:val="bold"/>
              </w:rPr>
            </w:pPr>
          </w:p>
        </w:tc>
      </w:tr>
      <w:tr w:rsidR="00E25DBB" w:rsidRPr="00916430" w14:paraId="16E02B88" w14:textId="77777777">
        <w:trPr>
          <w:trHeight w:val="25"/>
        </w:trPr>
        <w:tc>
          <w:tcPr>
            <w:tcW w:w="7932" w:type="dxa"/>
          </w:tcPr>
          <w:p w14:paraId="7FC3AA48" w14:textId="77777777" w:rsidR="00E25DBB" w:rsidRPr="003C2B3F" w:rsidRDefault="00E25DBB">
            <w:pPr>
              <w:pStyle w:val="Tablebullet"/>
            </w:pPr>
            <w:r w:rsidRPr="00916430">
              <w:t xml:space="preserve">ground </w:t>
            </w:r>
            <w:r w:rsidRPr="003C2B3F">
              <w:t>handling</w:t>
            </w:r>
          </w:p>
        </w:tc>
        <w:tc>
          <w:tcPr>
            <w:tcW w:w="1481" w:type="dxa"/>
          </w:tcPr>
          <w:p w14:paraId="1068931B" w14:textId="77777777" w:rsidR="00E25DBB" w:rsidRPr="00916430" w:rsidRDefault="00E25DBB">
            <w:pPr>
              <w:pStyle w:val="Tabletext"/>
            </w:pPr>
          </w:p>
        </w:tc>
      </w:tr>
      <w:tr w:rsidR="00E25DBB" w:rsidRPr="00916430" w14:paraId="477FF138" w14:textId="77777777">
        <w:trPr>
          <w:trHeight w:val="25"/>
        </w:trPr>
        <w:tc>
          <w:tcPr>
            <w:tcW w:w="7932" w:type="dxa"/>
          </w:tcPr>
          <w:p w14:paraId="30F2C724" w14:textId="77777777" w:rsidR="00E25DBB" w:rsidRPr="003C2B3F" w:rsidRDefault="00E25DBB">
            <w:pPr>
              <w:pStyle w:val="Tablebullet"/>
            </w:pPr>
            <w:r w:rsidRPr="00916430">
              <w:softHyphen/>
              <w:t>safety briefings &amp; demonstrations</w:t>
            </w:r>
          </w:p>
        </w:tc>
        <w:tc>
          <w:tcPr>
            <w:tcW w:w="1481" w:type="dxa"/>
          </w:tcPr>
          <w:p w14:paraId="6CCE7589" w14:textId="77777777" w:rsidR="00E25DBB" w:rsidRPr="00916430" w:rsidRDefault="00E25DBB">
            <w:pPr>
              <w:pStyle w:val="Tabletext"/>
            </w:pPr>
          </w:p>
        </w:tc>
      </w:tr>
      <w:tr w:rsidR="00E25DBB" w:rsidRPr="00916430" w14:paraId="1AF873F8" w14:textId="77777777">
        <w:trPr>
          <w:trHeight w:val="25"/>
        </w:trPr>
        <w:tc>
          <w:tcPr>
            <w:tcW w:w="7932" w:type="dxa"/>
          </w:tcPr>
          <w:p w14:paraId="1255D347" w14:textId="77777777" w:rsidR="00E25DBB" w:rsidRPr="003C2B3F" w:rsidRDefault="00E25DBB">
            <w:pPr>
              <w:pStyle w:val="Tablebullet"/>
            </w:pPr>
            <w:r w:rsidRPr="00916430">
              <w:t>equipment serviceability checks</w:t>
            </w:r>
          </w:p>
        </w:tc>
        <w:tc>
          <w:tcPr>
            <w:tcW w:w="1481" w:type="dxa"/>
          </w:tcPr>
          <w:p w14:paraId="01970DC8" w14:textId="77777777" w:rsidR="00E25DBB" w:rsidRPr="00916430" w:rsidRDefault="00E25DBB">
            <w:pPr>
              <w:pStyle w:val="Tabletext"/>
            </w:pPr>
          </w:p>
        </w:tc>
      </w:tr>
      <w:tr w:rsidR="00E25DBB" w:rsidRPr="00916430" w14:paraId="6DCF0998" w14:textId="77777777">
        <w:trPr>
          <w:trHeight w:val="25"/>
        </w:trPr>
        <w:tc>
          <w:tcPr>
            <w:tcW w:w="7932" w:type="dxa"/>
            <w:tcBorders>
              <w:bottom w:val="single" w:sz="4" w:space="0" w:color="0080A2"/>
            </w:tcBorders>
          </w:tcPr>
          <w:p w14:paraId="4885C16B" w14:textId="77777777" w:rsidR="00E25DBB" w:rsidRPr="003C2B3F" w:rsidRDefault="00E25DBB">
            <w:pPr>
              <w:pStyle w:val="Tablebullet"/>
            </w:pPr>
            <w:r w:rsidRPr="00916430">
              <w:t>passenger management</w:t>
            </w:r>
          </w:p>
        </w:tc>
        <w:tc>
          <w:tcPr>
            <w:tcW w:w="1481" w:type="dxa"/>
          </w:tcPr>
          <w:p w14:paraId="4E5A006C" w14:textId="77777777" w:rsidR="00E25DBB" w:rsidRPr="00916430" w:rsidRDefault="00E25DBB">
            <w:pPr>
              <w:pStyle w:val="Tabletext"/>
            </w:pPr>
          </w:p>
        </w:tc>
      </w:tr>
      <w:tr w:rsidR="00E25DBB" w:rsidRPr="00F86B35" w14:paraId="30115243" w14:textId="77777777">
        <w:trPr>
          <w:trHeight w:val="25"/>
        </w:trPr>
        <w:tc>
          <w:tcPr>
            <w:tcW w:w="7932" w:type="dxa"/>
            <w:tcBorders>
              <w:right w:val="nil"/>
            </w:tcBorders>
          </w:tcPr>
          <w:p w14:paraId="3AB00EAB" w14:textId="77777777" w:rsidR="00E25DBB" w:rsidRPr="00F86B35" w:rsidRDefault="00E25DBB">
            <w:pPr>
              <w:rPr>
                <w:rStyle w:val="bold"/>
              </w:rPr>
            </w:pPr>
            <w:r w:rsidRPr="00F86B35">
              <w:rPr>
                <w:rStyle w:val="bold"/>
              </w:rPr>
              <w:t>Non-normal &amp; emergency procedures</w:t>
            </w:r>
          </w:p>
        </w:tc>
        <w:tc>
          <w:tcPr>
            <w:tcW w:w="1481" w:type="dxa"/>
            <w:tcBorders>
              <w:left w:val="nil"/>
            </w:tcBorders>
          </w:tcPr>
          <w:p w14:paraId="0F2F991B" w14:textId="77777777" w:rsidR="00E25DBB" w:rsidRPr="00F86B35" w:rsidRDefault="00E25DBB">
            <w:pPr>
              <w:pStyle w:val="Tabletext"/>
              <w:rPr>
                <w:rStyle w:val="bold"/>
              </w:rPr>
            </w:pPr>
          </w:p>
        </w:tc>
      </w:tr>
      <w:tr w:rsidR="00E25DBB" w:rsidRPr="00916430" w14:paraId="5B7B738D" w14:textId="77777777">
        <w:trPr>
          <w:trHeight w:val="25"/>
        </w:trPr>
        <w:tc>
          <w:tcPr>
            <w:tcW w:w="7932" w:type="dxa"/>
          </w:tcPr>
          <w:p w14:paraId="238DA9AF" w14:textId="77777777" w:rsidR="00E25DBB" w:rsidRPr="003C2B3F" w:rsidRDefault="00E25DBB">
            <w:pPr>
              <w:pStyle w:val="Tablebullet"/>
            </w:pPr>
            <w:r w:rsidRPr="00916430">
              <w:t>fumes, fire &amp; smoke</w:t>
            </w:r>
          </w:p>
        </w:tc>
        <w:tc>
          <w:tcPr>
            <w:tcW w:w="1481" w:type="dxa"/>
          </w:tcPr>
          <w:p w14:paraId="0CB37425" w14:textId="77777777" w:rsidR="00E25DBB" w:rsidRPr="00916430" w:rsidRDefault="00E25DBB">
            <w:pPr>
              <w:pStyle w:val="Tabletext"/>
            </w:pPr>
          </w:p>
        </w:tc>
      </w:tr>
      <w:tr w:rsidR="00E25DBB" w:rsidRPr="00916430" w14:paraId="6CBC4F34" w14:textId="77777777">
        <w:trPr>
          <w:trHeight w:val="25"/>
        </w:trPr>
        <w:tc>
          <w:tcPr>
            <w:tcW w:w="7932" w:type="dxa"/>
          </w:tcPr>
          <w:p w14:paraId="2A0CC656" w14:textId="77777777" w:rsidR="00E25DBB" w:rsidRPr="003C2B3F" w:rsidRDefault="00E25DBB">
            <w:pPr>
              <w:pStyle w:val="Tablebullet"/>
            </w:pPr>
            <w:r w:rsidRPr="00916430">
              <w:t>pressurisation problems &amp; decompression</w:t>
            </w:r>
          </w:p>
        </w:tc>
        <w:tc>
          <w:tcPr>
            <w:tcW w:w="1481" w:type="dxa"/>
          </w:tcPr>
          <w:p w14:paraId="47218A1D" w14:textId="77777777" w:rsidR="00E25DBB" w:rsidRPr="00916430" w:rsidRDefault="00E25DBB">
            <w:pPr>
              <w:pStyle w:val="Tabletext"/>
            </w:pPr>
          </w:p>
        </w:tc>
      </w:tr>
      <w:tr w:rsidR="00E25DBB" w:rsidRPr="00916430" w14:paraId="3F57235B" w14:textId="77777777">
        <w:trPr>
          <w:trHeight w:val="25"/>
        </w:trPr>
        <w:tc>
          <w:tcPr>
            <w:tcW w:w="7932" w:type="dxa"/>
          </w:tcPr>
          <w:p w14:paraId="0F376179" w14:textId="77777777" w:rsidR="00E25DBB" w:rsidRPr="003C2B3F" w:rsidRDefault="00E25DBB">
            <w:pPr>
              <w:pStyle w:val="Tablebullet"/>
            </w:pPr>
            <w:r w:rsidRPr="00916430">
              <w:t>crew incapacitation</w:t>
            </w:r>
          </w:p>
        </w:tc>
        <w:tc>
          <w:tcPr>
            <w:tcW w:w="1481" w:type="dxa"/>
          </w:tcPr>
          <w:p w14:paraId="5AA321DE" w14:textId="77777777" w:rsidR="00E25DBB" w:rsidRPr="00916430" w:rsidRDefault="00E25DBB">
            <w:pPr>
              <w:pStyle w:val="Tabletext"/>
            </w:pPr>
          </w:p>
        </w:tc>
      </w:tr>
      <w:tr w:rsidR="00E25DBB" w:rsidRPr="00916430" w14:paraId="7EAE5254" w14:textId="77777777">
        <w:trPr>
          <w:trHeight w:val="25"/>
        </w:trPr>
        <w:tc>
          <w:tcPr>
            <w:tcW w:w="7932" w:type="dxa"/>
          </w:tcPr>
          <w:p w14:paraId="0CF42E82" w14:textId="77777777" w:rsidR="00E25DBB" w:rsidRPr="003C2B3F" w:rsidRDefault="00E25DBB">
            <w:pPr>
              <w:pStyle w:val="Tablebullet"/>
            </w:pPr>
            <w:r w:rsidRPr="00916430">
              <w:t>evacuation</w:t>
            </w:r>
          </w:p>
        </w:tc>
        <w:tc>
          <w:tcPr>
            <w:tcW w:w="1481" w:type="dxa"/>
          </w:tcPr>
          <w:p w14:paraId="0EA8D98B" w14:textId="77777777" w:rsidR="00E25DBB" w:rsidRPr="00916430" w:rsidRDefault="00E25DBB">
            <w:pPr>
              <w:pStyle w:val="Tabletext"/>
            </w:pPr>
          </w:p>
        </w:tc>
      </w:tr>
      <w:tr w:rsidR="00E25DBB" w:rsidRPr="00916430" w14:paraId="011E17AD" w14:textId="77777777">
        <w:trPr>
          <w:trHeight w:val="25"/>
        </w:trPr>
        <w:tc>
          <w:tcPr>
            <w:tcW w:w="7932" w:type="dxa"/>
            <w:tcBorders>
              <w:bottom w:val="single" w:sz="4" w:space="0" w:color="0080A2"/>
            </w:tcBorders>
          </w:tcPr>
          <w:p w14:paraId="0099607F" w14:textId="77777777" w:rsidR="00E25DBB" w:rsidRPr="003C2B3F" w:rsidRDefault="00E25DBB">
            <w:pPr>
              <w:pStyle w:val="Tablebullet"/>
            </w:pPr>
            <w:r w:rsidRPr="00916430">
              <w:t>ditching</w:t>
            </w:r>
          </w:p>
        </w:tc>
        <w:tc>
          <w:tcPr>
            <w:tcW w:w="1481" w:type="dxa"/>
          </w:tcPr>
          <w:p w14:paraId="1717A4E8" w14:textId="77777777" w:rsidR="00E25DBB" w:rsidRPr="00916430" w:rsidRDefault="00E25DBB">
            <w:pPr>
              <w:pStyle w:val="Tabletext"/>
            </w:pPr>
          </w:p>
        </w:tc>
      </w:tr>
      <w:tr w:rsidR="00E25DBB" w:rsidRPr="00F86B35" w14:paraId="4977606C" w14:textId="77777777">
        <w:trPr>
          <w:trHeight w:val="25"/>
        </w:trPr>
        <w:tc>
          <w:tcPr>
            <w:tcW w:w="7932" w:type="dxa"/>
            <w:tcBorders>
              <w:right w:val="nil"/>
            </w:tcBorders>
          </w:tcPr>
          <w:p w14:paraId="7A7EFA15" w14:textId="77777777" w:rsidR="00E25DBB" w:rsidRPr="00F86B35" w:rsidRDefault="00E25DBB">
            <w:pPr>
              <w:rPr>
                <w:rStyle w:val="bold"/>
              </w:rPr>
            </w:pPr>
            <w:r w:rsidRPr="00F86B35">
              <w:rPr>
                <w:rStyle w:val="bold"/>
              </w:rPr>
              <w:t xml:space="preserve">Operation specific procedures </w:t>
            </w:r>
          </w:p>
        </w:tc>
        <w:tc>
          <w:tcPr>
            <w:tcW w:w="1481" w:type="dxa"/>
            <w:tcBorders>
              <w:left w:val="nil"/>
            </w:tcBorders>
          </w:tcPr>
          <w:p w14:paraId="744D02F5" w14:textId="77777777" w:rsidR="00E25DBB" w:rsidRPr="00F86B35" w:rsidRDefault="00E25DBB">
            <w:pPr>
              <w:pStyle w:val="Tabletext"/>
              <w:rPr>
                <w:rStyle w:val="bold"/>
              </w:rPr>
            </w:pPr>
          </w:p>
        </w:tc>
      </w:tr>
      <w:tr w:rsidR="00E25DBB" w:rsidRPr="00916430" w14:paraId="6C23161B" w14:textId="77777777">
        <w:trPr>
          <w:trHeight w:val="268"/>
        </w:trPr>
        <w:tc>
          <w:tcPr>
            <w:tcW w:w="7932" w:type="dxa"/>
          </w:tcPr>
          <w:p w14:paraId="03BAECF9" w14:textId="77777777" w:rsidR="00E25DBB" w:rsidRPr="003C2B3F" w:rsidRDefault="00E25DBB">
            <w:pPr>
              <w:pStyle w:val="Tablebullet"/>
            </w:pPr>
            <w:r w:rsidRPr="00916430">
              <w:t>NVIS</w:t>
            </w:r>
          </w:p>
        </w:tc>
        <w:tc>
          <w:tcPr>
            <w:tcW w:w="1481" w:type="dxa"/>
          </w:tcPr>
          <w:p w14:paraId="3521C8DA" w14:textId="77777777" w:rsidR="00E25DBB" w:rsidRPr="00916430" w:rsidRDefault="00E25DBB"/>
        </w:tc>
      </w:tr>
      <w:tr w:rsidR="00E25DBB" w:rsidRPr="00916430" w14:paraId="073F46BC" w14:textId="77777777">
        <w:trPr>
          <w:trHeight w:val="268"/>
        </w:trPr>
        <w:tc>
          <w:tcPr>
            <w:tcW w:w="7932" w:type="dxa"/>
          </w:tcPr>
          <w:p w14:paraId="1913EB85" w14:textId="77777777" w:rsidR="00E25DBB" w:rsidRPr="003C2B3F" w:rsidRDefault="00E25DBB">
            <w:pPr>
              <w:pStyle w:val="Tablebullet"/>
            </w:pPr>
            <w:r w:rsidRPr="00916430">
              <w:t>winching/rappelling</w:t>
            </w:r>
          </w:p>
        </w:tc>
        <w:tc>
          <w:tcPr>
            <w:tcW w:w="1481" w:type="dxa"/>
          </w:tcPr>
          <w:p w14:paraId="2C3EFB66" w14:textId="77777777" w:rsidR="00E25DBB" w:rsidRPr="00916430" w:rsidRDefault="00E25DBB"/>
        </w:tc>
      </w:tr>
      <w:tr w:rsidR="00E25DBB" w:rsidRPr="00916430" w14:paraId="42B90EDC" w14:textId="77777777">
        <w:trPr>
          <w:trHeight w:val="268"/>
        </w:trPr>
        <w:tc>
          <w:tcPr>
            <w:tcW w:w="7932" w:type="dxa"/>
          </w:tcPr>
          <w:p w14:paraId="21894323" w14:textId="77777777" w:rsidR="00E25DBB" w:rsidRPr="003C2B3F" w:rsidRDefault="00E25DBB">
            <w:pPr>
              <w:pStyle w:val="Tablebullet"/>
            </w:pPr>
            <w:r w:rsidRPr="00916430">
              <w:t>sling load</w:t>
            </w:r>
          </w:p>
        </w:tc>
        <w:tc>
          <w:tcPr>
            <w:tcW w:w="1481" w:type="dxa"/>
          </w:tcPr>
          <w:p w14:paraId="29E148F8" w14:textId="77777777" w:rsidR="00E25DBB" w:rsidRPr="00916430" w:rsidRDefault="00E25DBB"/>
        </w:tc>
      </w:tr>
    </w:tbl>
    <w:p w14:paraId="507BF3AC" w14:textId="77777777" w:rsidR="00E25DBB" w:rsidRDefault="00E25DBB" w:rsidP="00E25DBB"/>
    <w:p w14:paraId="3E4000F3" w14:textId="77777777" w:rsidR="00E25DBB" w:rsidRDefault="00E25DBB" w:rsidP="00E25DBB">
      <w:pPr>
        <w:suppressAutoHyphens w:val="0"/>
      </w:pPr>
      <w:r>
        <w:br w:type="page"/>
      </w:r>
    </w:p>
    <w:tbl>
      <w:tblPr>
        <w:tblStyle w:val="SD-MOStable"/>
        <w:tblW w:w="9639" w:type="dxa"/>
        <w:tblLayout w:type="fixed"/>
        <w:tblLook w:val="0620" w:firstRow="1" w:lastRow="0" w:firstColumn="0" w:lastColumn="0" w:noHBand="1" w:noVBand="1"/>
      </w:tblPr>
      <w:tblGrid>
        <w:gridCol w:w="9639"/>
      </w:tblGrid>
      <w:tr w:rsidR="00E25DBB" w:rsidRPr="00DB6B68" w14:paraId="6BC7EAA5" w14:textId="77777777">
        <w:trPr>
          <w:cnfStyle w:val="100000000000" w:firstRow="1" w:lastRow="0" w:firstColumn="0" w:lastColumn="0" w:oddVBand="0" w:evenVBand="0" w:oddHBand="0" w:evenHBand="0" w:firstRowFirstColumn="0" w:firstRowLastColumn="0" w:lastRowFirstColumn="0" w:lastRowLastColumn="0"/>
        </w:trPr>
        <w:tc>
          <w:tcPr>
            <w:tcW w:w="9639" w:type="dxa"/>
          </w:tcPr>
          <w:p w14:paraId="38714098" w14:textId="77777777" w:rsidR="00E25DBB" w:rsidRPr="00DB6B68" w:rsidRDefault="00E25DBB">
            <w:r>
              <w:lastRenderedPageBreak/>
              <w:t>Comments</w:t>
            </w:r>
          </w:p>
        </w:tc>
      </w:tr>
      <w:tr w:rsidR="00E25DBB" w14:paraId="5F5246CE" w14:textId="77777777">
        <w:trPr>
          <w:trHeight w:val="2099"/>
        </w:trPr>
        <w:tc>
          <w:tcPr>
            <w:tcW w:w="9639" w:type="dxa"/>
          </w:tcPr>
          <w:p w14:paraId="6F81BD91" w14:textId="77777777" w:rsidR="00E25DBB" w:rsidRDefault="00E25DBB"/>
        </w:tc>
      </w:tr>
    </w:tbl>
    <w:p w14:paraId="727332A9" w14:textId="77777777" w:rsidR="00E25DBB" w:rsidRPr="00F86B35" w:rsidRDefault="00E25DBB" w:rsidP="00E25DBB">
      <w:pPr>
        <w:pStyle w:val="normalafterlisttable"/>
        <w:rPr>
          <w:rStyle w:val="bold"/>
        </w:rPr>
      </w:pPr>
      <w:r>
        <w:rPr>
          <w:rStyle w:val="bold"/>
        </w:rPr>
        <w:t>Result</w:t>
      </w:r>
    </w:p>
    <w:p w14:paraId="486B77D4" w14:textId="0EEF3AFF" w:rsidR="00E25DBB" w:rsidRDefault="005368FD" w:rsidP="00E25DBB">
      <w:sdt>
        <w:sdtPr>
          <w:id w:val="-814415905"/>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rsidRPr="00916430">
        <w:t xml:space="preserve"> </w:t>
      </w:r>
      <w:r w:rsidR="009C7F8A">
        <w:t xml:space="preserve"> </w:t>
      </w:r>
      <w:r w:rsidR="00E25DBB" w:rsidRPr="00916430">
        <w:t xml:space="preserve">Competent </w:t>
      </w:r>
    </w:p>
    <w:p w14:paraId="5DE0D25C" w14:textId="69F2ECA0" w:rsidR="00E25DBB" w:rsidRDefault="005368FD" w:rsidP="00E25DBB">
      <w:sdt>
        <w:sdtPr>
          <w:id w:val="929162534"/>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9C7F8A" w:rsidRPr="003C2B3F">
        <w:t xml:space="preserve"> </w:t>
      </w:r>
      <w:r w:rsidR="009C7F8A">
        <w:t xml:space="preserve"> </w:t>
      </w:r>
      <w:r w:rsidR="00E25DBB" w:rsidRPr="003C2B3F">
        <w:t xml:space="preserve">Not yet competent </w:t>
      </w:r>
    </w:p>
    <w:p w14:paraId="14F3052A" w14:textId="614822F2" w:rsidR="00E25DBB" w:rsidRPr="00F86B35" w:rsidRDefault="00E25DBB" w:rsidP="00E25DBB">
      <w:pPr>
        <w:pStyle w:val="normalafterlisttable"/>
      </w:pPr>
      <w:r w:rsidRPr="00F86B35">
        <w:t>Crew member signature:</w:t>
      </w:r>
      <w:r>
        <w:tab/>
      </w:r>
      <w:r>
        <w:tab/>
      </w:r>
      <w:r>
        <w:tab/>
      </w:r>
      <w:r w:rsidRPr="00F86B35">
        <w:t>Date:</w:t>
      </w:r>
      <w:r>
        <w:t xml:space="preserve"> </w:t>
      </w:r>
    </w:p>
    <w:p w14:paraId="4A19EBC2" w14:textId="2439D33D" w:rsidR="00E25DBB" w:rsidRPr="00F86B35" w:rsidRDefault="00E25DBB" w:rsidP="00E25DBB">
      <w:pPr>
        <w:pStyle w:val="normalafterlisttable"/>
      </w:pPr>
      <w:r>
        <w:t>Checker</w:t>
      </w:r>
      <w:r w:rsidRPr="00F86B35">
        <w:t xml:space="preserve"> signature:</w:t>
      </w:r>
      <w:r>
        <w:tab/>
      </w:r>
      <w:r>
        <w:tab/>
      </w:r>
      <w:r>
        <w:tab/>
      </w:r>
      <w:r>
        <w:tab/>
      </w:r>
      <w:r w:rsidRPr="00F86B35">
        <w:t>Date:</w:t>
      </w:r>
      <w:r>
        <w:t xml:space="preserve"> </w:t>
      </w:r>
    </w:p>
    <w:p w14:paraId="5F764099" w14:textId="0F797646" w:rsidR="00E25DBB" w:rsidRDefault="00E25DBB">
      <w:pPr>
        <w:suppressAutoHyphens w:val="0"/>
      </w:pPr>
      <w:r w:rsidRPr="00916430">
        <w:br w:type="page"/>
      </w:r>
    </w:p>
    <w:p w14:paraId="22E77C80" w14:textId="77777777" w:rsidR="007A0A55" w:rsidRDefault="007A0A55" w:rsidP="002D4956">
      <w:pPr>
        <w:pStyle w:val="Caption"/>
        <w:rPr>
          <w:rStyle w:val="Strong"/>
          <w:b/>
          <w:bCs w:val="0"/>
        </w:rPr>
      </w:pPr>
      <w:bookmarkStart w:id="178" w:name="_Toc131591641"/>
      <w:r w:rsidRPr="002D4956">
        <w:rPr>
          <w:rStyle w:val="Strong"/>
          <w:rFonts w:hint="eastAsia"/>
          <w:b/>
          <w:bCs w:val="0"/>
        </w:rPr>
        <w:lastRenderedPageBreak/>
        <w:t xml:space="preserve">Form TC10A </w:t>
      </w:r>
      <w:r w:rsidRPr="002D4956">
        <w:rPr>
          <w:rStyle w:val="Strong"/>
          <w:b/>
          <w:bCs w:val="0"/>
        </w:rPr>
        <w:t>–</w:t>
      </w:r>
      <w:r w:rsidRPr="002D4956">
        <w:rPr>
          <w:rStyle w:val="Strong"/>
          <w:rFonts w:hint="eastAsia"/>
          <w:b/>
          <w:bCs w:val="0"/>
        </w:rPr>
        <w:t xml:space="preserve"> ACM/MTS </w:t>
      </w:r>
      <w:r w:rsidRPr="002D4956">
        <w:rPr>
          <w:rStyle w:val="Strong"/>
          <w:b/>
          <w:bCs w:val="0"/>
        </w:rPr>
        <w:t>l</w:t>
      </w:r>
      <w:r w:rsidRPr="002D4956">
        <w:rPr>
          <w:rStyle w:val="Strong"/>
          <w:rFonts w:hint="eastAsia"/>
          <w:b/>
          <w:bCs w:val="0"/>
        </w:rPr>
        <w:t xml:space="preserve">ine </w:t>
      </w:r>
      <w:r w:rsidRPr="002D4956">
        <w:rPr>
          <w:rStyle w:val="Strong"/>
          <w:b/>
          <w:bCs w:val="0"/>
        </w:rPr>
        <w:t>t</w:t>
      </w:r>
      <w:r w:rsidRPr="002D4956">
        <w:rPr>
          <w:rStyle w:val="Strong"/>
          <w:rFonts w:hint="eastAsia"/>
          <w:b/>
          <w:bCs w:val="0"/>
        </w:rPr>
        <w:t>raining</w:t>
      </w:r>
      <w:bookmarkEnd w:id="178"/>
      <w:r w:rsidRPr="002D4956">
        <w:rPr>
          <w:rStyle w:val="Strong"/>
          <w:rFonts w:hint="eastAsia"/>
          <w:b/>
          <w:bCs w:val="0"/>
        </w:rPr>
        <w:t xml:space="preserve"> </w:t>
      </w:r>
      <w:r w:rsidRPr="002D4956">
        <w:rPr>
          <w:rStyle w:val="Strong"/>
          <w:b/>
          <w:bCs w:val="0"/>
        </w:rPr>
        <w:t>record</w:t>
      </w:r>
    </w:p>
    <w:p w14:paraId="42AD071A" w14:textId="77777777" w:rsidR="00EC53FD" w:rsidRPr="00F86B35" w:rsidRDefault="00EC53FD" w:rsidP="00EC53FD">
      <w:pPr>
        <w:pStyle w:val="normalafterlisttable"/>
        <w:rPr>
          <w:rStyle w:val="bold"/>
        </w:rPr>
      </w:pPr>
      <w:r w:rsidRPr="00F86B35">
        <w:rPr>
          <w:rStyle w:val="bold"/>
        </w:rPr>
        <w:t>Details</w:t>
      </w:r>
    </w:p>
    <w:p w14:paraId="02F65946" w14:textId="77777777" w:rsidR="00EC53FD" w:rsidRPr="003C2B3F" w:rsidRDefault="00EC53FD" w:rsidP="00EC53FD">
      <w:r w:rsidRPr="00916430">
        <w:t>Crew member name:</w:t>
      </w:r>
      <w:r>
        <w:tab/>
      </w:r>
      <w:r>
        <w:tab/>
      </w:r>
      <w:r>
        <w:tab/>
      </w:r>
      <w:r>
        <w:tab/>
      </w:r>
      <w:r w:rsidRPr="00916430">
        <w:t>ARN:</w:t>
      </w:r>
    </w:p>
    <w:p w14:paraId="3FCB8A54" w14:textId="77777777" w:rsidR="00EC53FD" w:rsidRPr="003C2B3F" w:rsidRDefault="00EC53FD" w:rsidP="00EC53FD">
      <w:pPr>
        <w:pStyle w:val="normalafterlisttable"/>
      </w:pPr>
      <w:r w:rsidRPr="003C2B3F">
        <w:t>Crew position</w:t>
      </w:r>
      <w:r>
        <w:t>:</w:t>
      </w:r>
    </w:p>
    <w:p w14:paraId="7E867F52" w14:textId="77777777" w:rsidR="00EC53FD" w:rsidRPr="003C2B3F" w:rsidRDefault="005368FD" w:rsidP="00EC53FD">
      <w:sdt>
        <w:sdtPr>
          <w:id w:val="-1630772327"/>
          <w14:checkbox>
            <w14:checked w14:val="0"/>
            <w14:checkedState w14:val="2612" w14:font="MS Gothic"/>
            <w14:uncheckedState w14:val="2610" w14:font="MS Gothic"/>
          </w14:checkbox>
        </w:sdtPr>
        <w:sdtEndPr/>
        <w:sdtContent>
          <w:r w:rsidR="00EC53FD" w:rsidRPr="003C2B3F">
            <w:rPr>
              <w:rFonts w:ascii="Segoe UI Symbol" w:hAnsi="Segoe UI Symbol" w:cs="Segoe UI Symbol"/>
            </w:rPr>
            <w:t>☐</w:t>
          </w:r>
        </w:sdtContent>
      </w:sdt>
      <w:r w:rsidR="00EC53FD" w:rsidRPr="003C2B3F">
        <w:t xml:space="preserve"> Aircrew member</w:t>
      </w:r>
      <w:r w:rsidR="00EC53FD">
        <w:tab/>
      </w:r>
      <w:sdt>
        <w:sdtPr>
          <w:id w:val="810912810"/>
          <w14:checkbox>
            <w14:checked w14:val="0"/>
            <w14:checkedState w14:val="2612" w14:font="MS Gothic"/>
            <w14:uncheckedState w14:val="2610" w14:font="MS Gothic"/>
          </w14:checkbox>
        </w:sdtPr>
        <w:sdtEndPr/>
        <w:sdtContent>
          <w:r w:rsidR="00EC53FD" w:rsidRPr="003C2B3F">
            <w:rPr>
              <w:rFonts w:ascii="Segoe UI Symbol" w:hAnsi="Segoe UI Symbol" w:cs="Segoe UI Symbol"/>
            </w:rPr>
            <w:t>☐</w:t>
          </w:r>
        </w:sdtContent>
      </w:sdt>
      <w:r w:rsidR="00EC53FD" w:rsidRPr="003C2B3F">
        <w:t xml:space="preserve"> Medical transport specialist</w:t>
      </w:r>
    </w:p>
    <w:p w14:paraId="08CF7696" w14:textId="77777777" w:rsidR="00EC53FD" w:rsidRPr="003C2B3F" w:rsidRDefault="00EC53FD" w:rsidP="00EC53FD">
      <w:pPr>
        <w:pStyle w:val="normalafterlisttable"/>
      </w:pPr>
      <w:r w:rsidRPr="00916430">
        <w:t>Trainer name:</w:t>
      </w:r>
    </w:p>
    <w:p w14:paraId="1A050D78" w14:textId="77777777" w:rsidR="00EC53FD" w:rsidRPr="003C2B3F" w:rsidRDefault="00EC53FD" w:rsidP="00EC53FD">
      <w:r w:rsidRPr="00916430">
        <w:t>Aircraft type:</w:t>
      </w:r>
      <w:r>
        <w:tab/>
      </w:r>
      <w:r>
        <w:tab/>
      </w:r>
      <w:r>
        <w:tab/>
      </w:r>
      <w:r>
        <w:tab/>
      </w:r>
      <w:r>
        <w:tab/>
        <w:t>Route(s):</w:t>
      </w:r>
    </w:p>
    <w:tbl>
      <w:tblPr>
        <w:tblStyle w:val="SD-MOStable"/>
        <w:tblW w:w="9555" w:type="dxa"/>
        <w:tblLayout w:type="fixed"/>
        <w:tblLook w:val="0620" w:firstRow="1" w:lastRow="0" w:firstColumn="0" w:lastColumn="0" w:noHBand="1" w:noVBand="1"/>
        <w:tblCaption w:val="4B5 Instructor Induction Training – Course IT1"/>
        <w:tblDescription w:val="4B5 Instructor Induction Training – Course IT1"/>
      </w:tblPr>
      <w:tblGrid>
        <w:gridCol w:w="7508"/>
        <w:gridCol w:w="2047"/>
      </w:tblGrid>
      <w:tr w:rsidR="00EC53FD" w:rsidRPr="00F86B35" w14:paraId="08FE7B81" w14:textId="77777777">
        <w:trPr>
          <w:cnfStyle w:val="100000000000" w:firstRow="1" w:lastRow="0" w:firstColumn="0" w:lastColumn="0" w:oddVBand="0" w:evenVBand="0" w:oddHBand="0" w:evenHBand="0" w:firstRowFirstColumn="0" w:firstRowLastColumn="0" w:lastRowFirstColumn="0" w:lastRowLastColumn="0"/>
          <w:trHeight w:val="160"/>
        </w:trPr>
        <w:tc>
          <w:tcPr>
            <w:tcW w:w="7508" w:type="dxa"/>
            <w:tcBorders>
              <w:bottom w:val="single" w:sz="4" w:space="0" w:color="0080A2"/>
            </w:tcBorders>
          </w:tcPr>
          <w:p w14:paraId="4EE2782E" w14:textId="77777777" w:rsidR="00EC53FD" w:rsidRPr="00F86B35" w:rsidRDefault="00EC53FD">
            <w:r w:rsidRPr="00F86B35">
              <w:t>Line training items</w:t>
            </w:r>
          </w:p>
        </w:tc>
        <w:tc>
          <w:tcPr>
            <w:tcW w:w="2047" w:type="dxa"/>
          </w:tcPr>
          <w:p w14:paraId="61295067" w14:textId="77777777" w:rsidR="00EC53FD" w:rsidRPr="00F86B35" w:rsidRDefault="00EC53FD">
            <w:r w:rsidRPr="00F86B35">
              <w:t>Complete</w:t>
            </w:r>
            <w:r w:rsidRPr="00F86B35">
              <w:br/>
            </w:r>
            <w:r>
              <w:t>Y</w:t>
            </w:r>
            <w:r w:rsidRPr="00F86B35">
              <w:t xml:space="preserve">es / </w:t>
            </w:r>
            <w:r>
              <w:t>N</w:t>
            </w:r>
            <w:r w:rsidRPr="00F86B35">
              <w:t>o / NA</w:t>
            </w:r>
          </w:p>
        </w:tc>
      </w:tr>
      <w:tr w:rsidR="00EC53FD" w:rsidRPr="00F86B35" w14:paraId="4581B68E" w14:textId="77777777">
        <w:trPr>
          <w:trHeight w:val="160"/>
        </w:trPr>
        <w:tc>
          <w:tcPr>
            <w:tcW w:w="7508" w:type="dxa"/>
            <w:tcBorders>
              <w:right w:val="nil"/>
            </w:tcBorders>
          </w:tcPr>
          <w:p w14:paraId="25D4AF8C" w14:textId="77777777" w:rsidR="00EC53FD" w:rsidRPr="00F86B35" w:rsidRDefault="00EC53FD">
            <w:pPr>
              <w:pStyle w:val="Tabletext"/>
              <w:rPr>
                <w:rStyle w:val="bold"/>
              </w:rPr>
            </w:pPr>
            <w:r w:rsidRPr="00F86B35">
              <w:rPr>
                <w:rStyle w:val="bold"/>
              </w:rPr>
              <w:t>Risk assessment and management</w:t>
            </w:r>
          </w:p>
        </w:tc>
        <w:tc>
          <w:tcPr>
            <w:tcW w:w="2047" w:type="dxa"/>
            <w:tcBorders>
              <w:left w:val="nil"/>
            </w:tcBorders>
          </w:tcPr>
          <w:p w14:paraId="6B5F63BA" w14:textId="77777777" w:rsidR="00EC53FD" w:rsidRPr="00F86B35" w:rsidRDefault="00EC53FD">
            <w:pPr>
              <w:pStyle w:val="Tabletext"/>
              <w:rPr>
                <w:rStyle w:val="bold"/>
              </w:rPr>
            </w:pPr>
          </w:p>
        </w:tc>
      </w:tr>
      <w:tr w:rsidR="00EC53FD" w:rsidRPr="00916430" w14:paraId="52CAD02B" w14:textId="77777777">
        <w:trPr>
          <w:trHeight w:val="160"/>
        </w:trPr>
        <w:tc>
          <w:tcPr>
            <w:tcW w:w="7508" w:type="dxa"/>
          </w:tcPr>
          <w:p w14:paraId="1C45334A" w14:textId="77777777" w:rsidR="00EC53FD" w:rsidRPr="003C2B3F" w:rsidRDefault="00EC53FD">
            <w:pPr>
              <w:pStyle w:val="Tablebullet"/>
            </w:pPr>
            <w:r w:rsidRPr="00916430">
              <w:t>Risk assessment considerations</w:t>
            </w:r>
          </w:p>
        </w:tc>
        <w:tc>
          <w:tcPr>
            <w:tcW w:w="2047" w:type="dxa"/>
          </w:tcPr>
          <w:p w14:paraId="25CD5F39" w14:textId="77777777" w:rsidR="00EC53FD" w:rsidRPr="00916430" w:rsidRDefault="00EC53FD">
            <w:pPr>
              <w:pStyle w:val="Tabletext"/>
            </w:pPr>
          </w:p>
        </w:tc>
      </w:tr>
      <w:tr w:rsidR="00EC53FD" w:rsidRPr="00916430" w14:paraId="5C6B6212" w14:textId="77777777">
        <w:trPr>
          <w:trHeight w:val="160"/>
        </w:trPr>
        <w:tc>
          <w:tcPr>
            <w:tcW w:w="7508" w:type="dxa"/>
            <w:tcBorders>
              <w:bottom w:val="single" w:sz="4" w:space="0" w:color="0080A2"/>
            </w:tcBorders>
          </w:tcPr>
          <w:p w14:paraId="49A0DFE1" w14:textId="77777777" w:rsidR="00EC53FD" w:rsidRPr="003C2B3F" w:rsidRDefault="00EC53FD">
            <w:pPr>
              <w:pStyle w:val="Tablebullet"/>
            </w:pPr>
            <w:r w:rsidRPr="00916430">
              <w:t>Ongoing risk management</w:t>
            </w:r>
          </w:p>
        </w:tc>
        <w:tc>
          <w:tcPr>
            <w:tcW w:w="2047" w:type="dxa"/>
          </w:tcPr>
          <w:p w14:paraId="3BB9A7E9" w14:textId="77777777" w:rsidR="00EC53FD" w:rsidRPr="00916430" w:rsidRDefault="00EC53FD">
            <w:pPr>
              <w:pStyle w:val="Tabletext"/>
            </w:pPr>
          </w:p>
        </w:tc>
      </w:tr>
      <w:tr w:rsidR="00EC53FD" w:rsidRPr="00F86B35" w14:paraId="783734B9" w14:textId="77777777">
        <w:trPr>
          <w:trHeight w:val="38"/>
        </w:trPr>
        <w:tc>
          <w:tcPr>
            <w:tcW w:w="7508" w:type="dxa"/>
            <w:tcBorders>
              <w:right w:val="nil"/>
            </w:tcBorders>
          </w:tcPr>
          <w:p w14:paraId="1E9E30DF" w14:textId="77777777" w:rsidR="00EC53FD" w:rsidRPr="00F86B35" w:rsidRDefault="00EC53FD">
            <w:pPr>
              <w:pStyle w:val="Tabletext"/>
              <w:rPr>
                <w:rStyle w:val="bold"/>
              </w:rPr>
            </w:pPr>
            <w:r w:rsidRPr="00F86B35">
              <w:rPr>
                <w:rStyle w:val="bold"/>
              </w:rPr>
              <w:t>Pre-flight</w:t>
            </w:r>
          </w:p>
        </w:tc>
        <w:tc>
          <w:tcPr>
            <w:tcW w:w="2047" w:type="dxa"/>
            <w:tcBorders>
              <w:left w:val="nil"/>
            </w:tcBorders>
          </w:tcPr>
          <w:p w14:paraId="35C596CE" w14:textId="77777777" w:rsidR="00EC53FD" w:rsidRPr="00F86B35" w:rsidRDefault="00EC53FD">
            <w:pPr>
              <w:pStyle w:val="Tabletext"/>
              <w:rPr>
                <w:rStyle w:val="bold"/>
              </w:rPr>
            </w:pPr>
          </w:p>
        </w:tc>
      </w:tr>
      <w:tr w:rsidR="00EC53FD" w:rsidRPr="00916430" w14:paraId="28CF4FC9" w14:textId="77777777">
        <w:trPr>
          <w:trHeight w:val="38"/>
        </w:trPr>
        <w:tc>
          <w:tcPr>
            <w:tcW w:w="7508" w:type="dxa"/>
          </w:tcPr>
          <w:p w14:paraId="78EE9FE1" w14:textId="77777777" w:rsidR="00EC53FD" w:rsidRPr="003C2B3F" w:rsidRDefault="00EC53FD">
            <w:pPr>
              <w:pStyle w:val="Tablebullet"/>
            </w:pPr>
            <w:r w:rsidRPr="00916430">
              <w:t>Sign-on procedures</w:t>
            </w:r>
          </w:p>
        </w:tc>
        <w:tc>
          <w:tcPr>
            <w:tcW w:w="2047" w:type="dxa"/>
          </w:tcPr>
          <w:p w14:paraId="7578728C" w14:textId="77777777" w:rsidR="00EC53FD" w:rsidRPr="00916430" w:rsidRDefault="00EC53FD">
            <w:pPr>
              <w:pStyle w:val="Tabletext"/>
            </w:pPr>
          </w:p>
        </w:tc>
      </w:tr>
      <w:tr w:rsidR="00EC53FD" w:rsidRPr="00916430" w14:paraId="7AFC2537" w14:textId="77777777">
        <w:trPr>
          <w:trHeight w:val="25"/>
        </w:trPr>
        <w:tc>
          <w:tcPr>
            <w:tcW w:w="7508" w:type="dxa"/>
            <w:tcBorders>
              <w:bottom w:val="single" w:sz="4" w:space="0" w:color="0080A2"/>
            </w:tcBorders>
          </w:tcPr>
          <w:p w14:paraId="34348D4A" w14:textId="77777777" w:rsidR="00EC53FD" w:rsidRPr="003C2B3F" w:rsidRDefault="00EC53FD">
            <w:pPr>
              <w:pStyle w:val="Tablebullet"/>
            </w:pPr>
            <w:r w:rsidRPr="00916430">
              <w:t>Crew briefings</w:t>
            </w:r>
          </w:p>
        </w:tc>
        <w:tc>
          <w:tcPr>
            <w:tcW w:w="2047" w:type="dxa"/>
          </w:tcPr>
          <w:p w14:paraId="5F1D1D5B" w14:textId="77777777" w:rsidR="00EC53FD" w:rsidRPr="00916430" w:rsidRDefault="00EC53FD">
            <w:pPr>
              <w:pStyle w:val="Tabletext"/>
            </w:pPr>
          </w:p>
        </w:tc>
      </w:tr>
      <w:tr w:rsidR="00EC53FD" w:rsidRPr="00F86B35" w14:paraId="28E1FDDA" w14:textId="77777777">
        <w:trPr>
          <w:trHeight w:val="205"/>
        </w:trPr>
        <w:tc>
          <w:tcPr>
            <w:tcW w:w="7508" w:type="dxa"/>
            <w:tcBorders>
              <w:right w:val="nil"/>
            </w:tcBorders>
          </w:tcPr>
          <w:p w14:paraId="362CA42B" w14:textId="77777777" w:rsidR="00EC53FD" w:rsidRPr="00F86B35" w:rsidRDefault="00EC53FD">
            <w:pPr>
              <w:pStyle w:val="Tabletext"/>
              <w:rPr>
                <w:rStyle w:val="bold"/>
              </w:rPr>
            </w:pPr>
            <w:r w:rsidRPr="00F86B35">
              <w:rPr>
                <w:rStyle w:val="bold"/>
              </w:rPr>
              <w:t>Ground handling, aircraft parking and public safety</w:t>
            </w:r>
          </w:p>
        </w:tc>
        <w:tc>
          <w:tcPr>
            <w:tcW w:w="2047" w:type="dxa"/>
            <w:tcBorders>
              <w:left w:val="nil"/>
            </w:tcBorders>
          </w:tcPr>
          <w:p w14:paraId="69A2E2C1" w14:textId="77777777" w:rsidR="00EC53FD" w:rsidRPr="00F86B35" w:rsidRDefault="00EC53FD">
            <w:pPr>
              <w:pStyle w:val="Tabletext"/>
              <w:rPr>
                <w:rStyle w:val="bold"/>
              </w:rPr>
            </w:pPr>
          </w:p>
        </w:tc>
      </w:tr>
      <w:tr w:rsidR="00EC53FD" w:rsidRPr="00916430" w14:paraId="439A3C45" w14:textId="77777777">
        <w:trPr>
          <w:trHeight w:val="205"/>
        </w:trPr>
        <w:tc>
          <w:tcPr>
            <w:tcW w:w="7508" w:type="dxa"/>
          </w:tcPr>
          <w:p w14:paraId="00D451B7" w14:textId="77777777" w:rsidR="00EC53FD" w:rsidRPr="003C2B3F" w:rsidRDefault="00EC53FD">
            <w:pPr>
              <w:pStyle w:val="Tablebullet"/>
            </w:pPr>
            <w:r w:rsidRPr="00916430">
              <w:t>Aircraft positioning</w:t>
            </w:r>
          </w:p>
        </w:tc>
        <w:tc>
          <w:tcPr>
            <w:tcW w:w="2047" w:type="dxa"/>
          </w:tcPr>
          <w:p w14:paraId="6C4F91D3" w14:textId="77777777" w:rsidR="00EC53FD" w:rsidRPr="00916430" w:rsidRDefault="00EC53FD">
            <w:pPr>
              <w:pStyle w:val="Tabletext"/>
            </w:pPr>
          </w:p>
        </w:tc>
      </w:tr>
      <w:tr w:rsidR="00EC53FD" w:rsidRPr="00916430" w14:paraId="1395C1C2" w14:textId="77777777">
        <w:trPr>
          <w:trHeight w:val="205"/>
        </w:trPr>
        <w:tc>
          <w:tcPr>
            <w:tcW w:w="7508" w:type="dxa"/>
            <w:tcBorders>
              <w:bottom w:val="single" w:sz="4" w:space="0" w:color="0080A2"/>
            </w:tcBorders>
          </w:tcPr>
          <w:p w14:paraId="0F0708BF" w14:textId="77777777" w:rsidR="00EC53FD" w:rsidRPr="003C2B3F" w:rsidRDefault="00EC53FD">
            <w:pPr>
              <w:pStyle w:val="Tablebullet"/>
            </w:pPr>
            <w:r w:rsidRPr="00916430">
              <w:t>Arrival &amp; departure procedures</w:t>
            </w:r>
          </w:p>
        </w:tc>
        <w:tc>
          <w:tcPr>
            <w:tcW w:w="2047" w:type="dxa"/>
          </w:tcPr>
          <w:p w14:paraId="1BE74D86" w14:textId="77777777" w:rsidR="00EC53FD" w:rsidRPr="00916430" w:rsidRDefault="00EC53FD">
            <w:pPr>
              <w:pStyle w:val="Tabletext"/>
            </w:pPr>
          </w:p>
        </w:tc>
      </w:tr>
      <w:tr w:rsidR="00EC53FD" w:rsidRPr="00F86B35" w14:paraId="655BC314" w14:textId="77777777">
        <w:trPr>
          <w:trHeight w:val="205"/>
        </w:trPr>
        <w:tc>
          <w:tcPr>
            <w:tcW w:w="7508" w:type="dxa"/>
            <w:tcBorders>
              <w:right w:val="nil"/>
            </w:tcBorders>
          </w:tcPr>
          <w:p w14:paraId="7336EC2A" w14:textId="77777777" w:rsidR="00EC53FD" w:rsidRPr="00F86B35" w:rsidRDefault="00EC53FD">
            <w:pPr>
              <w:pStyle w:val="Tabletext"/>
              <w:rPr>
                <w:rStyle w:val="bold"/>
              </w:rPr>
            </w:pPr>
            <w:r w:rsidRPr="00F86B35">
              <w:rPr>
                <w:rStyle w:val="bold"/>
              </w:rPr>
              <w:t xml:space="preserve">Passenger handling </w:t>
            </w:r>
          </w:p>
        </w:tc>
        <w:tc>
          <w:tcPr>
            <w:tcW w:w="2047" w:type="dxa"/>
            <w:tcBorders>
              <w:left w:val="nil"/>
            </w:tcBorders>
          </w:tcPr>
          <w:p w14:paraId="1D0F0C68" w14:textId="77777777" w:rsidR="00EC53FD" w:rsidRPr="00F86B35" w:rsidRDefault="00EC53FD">
            <w:pPr>
              <w:pStyle w:val="Tabletext"/>
              <w:rPr>
                <w:rStyle w:val="bold"/>
              </w:rPr>
            </w:pPr>
          </w:p>
        </w:tc>
      </w:tr>
      <w:tr w:rsidR="00EC53FD" w:rsidRPr="00F86B35" w14:paraId="581DB697" w14:textId="77777777">
        <w:trPr>
          <w:trHeight w:val="254"/>
        </w:trPr>
        <w:tc>
          <w:tcPr>
            <w:tcW w:w="7508" w:type="dxa"/>
          </w:tcPr>
          <w:p w14:paraId="0C57B32E" w14:textId="77777777" w:rsidR="00EC53FD" w:rsidRPr="00F86B35" w:rsidRDefault="00EC53FD">
            <w:pPr>
              <w:pStyle w:val="Tablebullet"/>
            </w:pPr>
            <w:r w:rsidRPr="00F86B35">
              <w:t>Boarding</w:t>
            </w:r>
          </w:p>
        </w:tc>
        <w:tc>
          <w:tcPr>
            <w:tcW w:w="2047" w:type="dxa"/>
          </w:tcPr>
          <w:p w14:paraId="1B81A82E" w14:textId="77777777" w:rsidR="00EC53FD" w:rsidRPr="00F86B35" w:rsidRDefault="00EC53FD">
            <w:pPr>
              <w:pStyle w:val="Tabletext"/>
            </w:pPr>
          </w:p>
        </w:tc>
      </w:tr>
      <w:tr w:rsidR="00EC53FD" w:rsidRPr="00916430" w14:paraId="5598892A" w14:textId="77777777">
        <w:trPr>
          <w:trHeight w:val="245"/>
        </w:trPr>
        <w:tc>
          <w:tcPr>
            <w:tcW w:w="7508" w:type="dxa"/>
            <w:tcBorders>
              <w:bottom w:val="single" w:sz="4" w:space="0" w:color="0080A2"/>
            </w:tcBorders>
          </w:tcPr>
          <w:p w14:paraId="06F29C72" w14:textId="77777777" w:rsidR="00EC53FD" w:rsidRPr="003C2B3F" w:rsidRDefault="00EC53FD">
            <w:pPr>
              <w:pStyle w:val="Tablebullet"/>
            </w:pPr>
            <w:r w:rsidRPr="00916430">
              <w:t>Safety briefings and demonstrations</w:t>
            </w:r>
            <w:r w:rsidRPr="003C2B3F" w:rsidDel="0083077E">
              <w:t xml:space="preserve"> </w:t>
            </w:r>
          </w:p>
        </w:tc>
        <w:tc>
          <w:tcPr>
            <w:tcW w:w="2047" w:type="dxa"/>
          </w:tcPr>
          <w:p w14:paraId="24686FDF" w14:textId="77777777" w:rsidR="00EC53FD" w:rsidRPr="00916430" w:rsidRDefault="00EC53FD">
            <w:pPr>
              <w:pStyle w:val="Tabletext"/>
            </w:pPr>
          </w:p>
        </w:tc>
      </w:tr>
      <w:tr w:rsidR="00EC53FD" w:rsidRPr="00F86B35" w14:paraId="130B1B1E" w14:textId="77777777">
        <w:trPr>
          <w:trHeight w:val="245"/>
        </w:trPr>
        <w:tc>
          <w:tcPr>
            <w:tcW w:w="7508" w:type="dxa"/>
            <w:tcBorders>
              <w:right w:val="nil"/>
            </w:tcBorders>
          </w:tcPr>
          <w:p w14:paraId="57D2F137" w14:textId="77777777" w:rsidR="00EC53FD" w:rsidRPr="00F86B35" w:rsidRDefault="00EC53FD">
            <w:pPr>
              <w:pStyle w:val="Tabletext"/>
              <w:rPr>
                <w:rStyle w:val="bold"/>
              </w:rPr>
            </w:pPr>
            <w:r w:rsidRPr="00F86B35">
              <w:rPr>
                <w:rStyle w:val="bold"/>
              </w:rPr>
              <w:t>Line operations</w:t>
            </w:r>
          </w:p>
        </w:tc>
        <w:tc>
          <w:tcPr>
            <w:tcW w:w="2047" w:type="dxa"/>
            <w:tcBorders>
              <w:left w:val="nil"/>
            </w:tcBorders>
          </w:tcPr>
          <w:p w14:paraId="527CA678" w14:textId="77777777" w:rsidR="00EC53FD" w:rsidRPr="00F86B35" w:rsidRDefault="00EC53FD">
            <w:pPr>
              <w:pStyle w:val="Tabletext"/>
              <w:rPr>
                <w:rStyle w:val="bold"/>
              </w:rPr>
            </w:pPr>
          </w:p>
        </w:tc>
      </w:tr>
      <w:tr w:rsidR="00EC53FD" w:rsidRPr="00916430" w14:paraId="6379DE42" w14:textId="77777777">
        <w:trPr>
          <w:trHeight w:val="245"/>
        </w:trPr>
        <w:tc>
          <w:tcPr>
            <w:tcW w:w="7508" w:type="dxa"/>
          </w:tcPr>
          <w:p w14:paraId="2C1C195A" w14:textId="77777777" w:rsidR="00EC53FD" w:rsidRPr="003C2B3F" w:rsidRDefault="00EC53FD">
            <w:pPr>
              <w:pStyle w:val="Tablebullet"/>
            </w:pPr>
            <w:r w:rsidRPr="00916430">
              <w:t xml:space="preserve">Crew communication &amp; co-ordination </w:t>
            </w:r>
          </w:p>
        </w:tc>
        <w:tc>
          <w:tcPr>
            <w:tcW w:w="2047" w:type="dxa"/>
          </w:tcPr>
          <w:p w14:paraId="4D056829" w14:textId="77777777" w:rsidR="00EC53FD" w:rsidRPr="00916430" w:rsidRDefault="00EC53FD">
            <w:pPr>
              <w:pStyle w:val="Tabletext"/>
            </w:pPr>
          </w:p>
        </w:tc>
      </w:tr>
      <w:tr w:rsidR="00EC53FD" w:rsidRPr="00916430" w14:paraId="135F5CF2" w14:textId="77777777">
        <w:trPr>
          <w:trHeight w:val="245"/>
        </w:trPr>
        <w:tc>
          <w:tcPr>
            <w:tcW w:w="7508" w:type="dxa"/>
          </w:tcPr>
          <w:p w14:paraId="5550835C" w14:textId="77777777" w:rsidR="00EC53FD" w:rsidRPr="003C2B3F" w:rsidRDefault="00EC53FD">
            <w:pPr>
              <w:pStyle w:val="Tablebullet"/>
            </w:pPr>
            <w:r w:rsidRPr="00916430">
              <w:t>Use of aircraft systems</w:t>
            </w:r>
          </w:p>
        </w:tc>
        <w:tc>
          <w:tcPr>
            <w:tcW w:w="2047" w:type="dxa"/>
          </w:tcPr>
          <w:p w14:paraId="0CCC4428" w14:textId="77777777" w:rsidR="00EC53FD" w:rsidRPr="00916430" w:rsidRDefault="00EC53FD">
            <w:pPr>
              <w:pStyle w:val="Tabletext"/>
            </w:pPr>
          </w:p>
        </w:tc>
      </w:tr>
      <w:tr w:rsidR="00EC53FD" w:rsidRPr="00916430" w14:paraId="5B4FE11A" w14:textId="77777777">
        <w:trPr>
          <w:trHeight w:val="245"/>
        </w:trPr>
        <w:tc>
          <w:tcPr>
            <w:tcW w:w="7508" w:type="dxa"/>
            <w:tcBorders>
              <w:bottom w:val="single" w:sz="4" w:space="0" w:color="0080A2"/>
            </w:tcBorders>
          </w:tcPr>
          <w:p w14:paraId="4C7D5C0C" w14:textId="77777777" w:rsidR="00EC53FD" w:rsidRPr="003C2B3F" w:rsidRDefault="00EC53FD">
            <w:pPr>
              <w:pStyle w:val="Tablebullet"/>
            </w:pPr>
            <w:r w:rsidRPr="00916430">
              <w:t>Use of aircraft equipment</w:t>
            </w:r>
          </w:p>
        </w:tc>
        <w:tc>
          <w:tcPr>
            <w:tcW w:w="2047" w:type="dxa"/>
          </w:tcPr>
          <w:p w14:paraId="004111AE" w14:textId="77777777" w:rsidR="00EC53FD" w:rsidRPr="00916430" w:rsidRDefault="00EC53FD">
            <w:pPr>
              <w:pStyle w:val="Tabletext"/>
            </w:pPr>
          </w:p>
        </w:tc>
      </w:tr>
      <w:tr w:rsidR="00EC53FD" w:rsidRPr="00F86B35" w14:paraId="7F68B2EB" w14:textId="77777777">
        <w:trPr>
          <w:trHeight w:val="69"/>
        </w:trPr>
        <w:tc>
          <w:tcPr>
            <w:tcW w:w="7508" w:type="dxa"/>
            <w:tcBorders>
              <w:right w:val="nil"/>
            </w:tcBorders>
          </w:tcPr>
          <w:p w14:paraId="227B98B0" w14:textId="77777777" w:rsidR="00EC53FD" w:rsidRPr="00F86B35" w:rsidRDefault="00EC53FD">
            <w:pPr>
              <w:pStyle w:val="Tablebullet"/>
              <w:rPr>
                <w:rStyle w:val="bold"/>
              </w:rPr>
            </w:pPr>
            <w:r w:rsidRPr="00F86B35">
              <w:rPr>
                <w:rStyle w:val="bold"/>
              </w:rPr>
              <w:t>Post-flight</w:t>
            </w:r>
          </w:p>
        </w:tc>
        <w:tc>
          <w:tcPr>
            <w:tcW w:w="2047" w:type="dxa"/>
            <w:tcBorders>
              <w:left w:val="nil"/>
            </w:tcBorders>
          </w:tcPr>
          <w:p w14:paraId="7A9D4B8F" w14:textId="77777777" w:rsidR="00EC53FD" w:rsidRPr="00F86B35" w:rsidRDefault="00EC53FD">
            <w:pPr>
              <w:pStyle w:val="Tabletext"/>
              <w:rPr>
                <w:rStyle w:val="bold"/>
              </w:rPr>
            </w:pPr>
          </w:p>
        </w:tc>
      </w:tr>
      <w:tr w:rsidR="00EC53FD" w:rsidRPr="00916430" w14:paraId="239B14EC" w14:textId="77777777">
        <w:trPr>
          <w:trHeight w:val="25"/>
        </w:trPr>
        <w:tc>
          <w:tcPr>
            <w:tcW w:w="7508" w:type="dxa"/>
          </w:tcPr>
          <w:p w14:paraId="6EA4D8E1" w14:textId="77777777" w:rsidR="00EC53FD" w:rsidRPr="003C2B3F" w:rsidRDefault="00EC53FD">
            <w:pPr>
              <w:pStyle w:val="Tablebullet"/>
            </w:pPr>
            <w:r w:rsidRPr="00916430">
              <w:t>Documentation</w:t>
            </w:r>
          </w:p>
        </w:tc>
        <w:tc>
          <w:tcPr>
            <w:tcW w:w="2047" w:type="dxa"/>
          </w:tcPr>
          <w:p w14:paraId="45212527" w14:textId="77777777" w:rsidR="00EC53FD" w:rsidRPr="00916430" w:rsidRDefault="00EC53FD">
            <w:pPr>
              <w:pStyle w:val="Tabletext"/>
            </w:pPr>
          </w:p>
        </w:tc>
      </w:tr>
      <w:tr w:rsidR="00EC53FD" w:rsidRPr="00916430" w14:paraId="42299485" w14:textId="77777777">
        <w:trPr>
          <w:trHeight w:val="25"/>
        </w:trPr>
        <w:tc>
          <w:tcPr>
            <w:tcW w:w="7508" w:type="dxa"/>
          </w:tcPr>
          <w:p w14:paraId="0F7E6DB7" w14:textId="77777777" w:rsidR="00EC53FD" w:rsidRPr="003C2B3F" w:rsidRDefault="00EC53FD">
            <w:pPr>
              <w:pStyle w:val="Tablebullet"/>
            </w:pPr>
            <w:r w:rsidRPr="00916430">
              <w:t>Sign-off procedures</w:t>
            </w:r>
          </w:p>
        </w:tc>
        <w:tc>
          <w:tcPr>
            <w:tcW w:w="2047" w:type="dxa"/>
          </w:tcPr>
          <w:p w14:paraId="0043C001" w14:textId="77777777" w:rsidR="00EC53FD" w:rsidRPr="00916430" w:rsidRDefault="00EC53FD">
            <w:pPr>
              <w:pStyle w:val="Tabletext"/>
            </w:pPr>
          </w:p>
        </w:tc>
      </w:tr>
    </w:tbl>
    <w:p w14:paraId="503387F6" w14:textId="77777777" w:rsidR="00EC53FD" w:rsidRDefault="00EC53FD" w:rsidP="00EC53FD"/>
    <w:p w14:paraId="63F3C1D4" w14:textId="77777777" w:rsidR="00EC53FD" w:rsidRDefault="00EC53FD" w:rsidP="00EC53FD">
      <w:pPr>
        <w:suppressAutoHyphens w:val="0"/>
      </w:pPr>
      <w:r>
        <w:br w:type="page"/>
      </w:r>
    </w:p>
    <w:tbl>
      <w:tblPr>
        <w:tblStyle w:val="SD-MOStable"/>
        <w:tblW w:w="9639" w:type="dxa"/>
        <w:tblLayout w:type="fixed"/>
        <w:tblLook w:val="0620" w:firstRow="1" w:lastRow="0" w:firstColumn="0" w:lastColumn="0" w:noHBand="1" w:noVBand="1"/>
      </w:tblPr>
      <w:tblGrid>
        <w:gridCol w:w="9639"/>
      </w:tblGrid>
      <w:tr w:rsidR="00EC53FD" w:rsidRPr="00DB6B68" w14:paraId="0DC4180A" w14:textId="77777777">
        <w:trPr>
          <w:cnfStyle w:val="100000000000" w:firstRow="1" w:lastRow="0" w:firstColumn="0" w:lastColumn="0" w:oddVBand="0" w:evenVBand="0" w:oddHBand="0" w:evenHBand="0" w:firstRowFirstColumn="0" w:firstRowLastColumn="0" w:lastRowFirstColumn="0" w:lastRowLastColumn="0"/>
        </w:trPr>
        <w:tc>
          <w:tcPr>
            <w:tcW w:w="9639" w:type="dxa"/>
          </w:tcPr>
          <w:p w14:paraId="195FDD93" w14:textId="77777777" w:rsidR="00EC53FD" w:rsidRPr="00DB6B68" w:rsidRDefault="00EC53FD">
            <w:r>
              <w:lastRenderedPageBreak/>
              <w:t>Comments</w:t>
            </w:r>
          </w:p>
        </w:tc>
      </w:tr>
      <w:tr w:rsidR="00EC53FD" w14:paraId="0574FA20" w14:textId="77777777">
        <w:trPr>
          <w:trHeight w:val="2099"/>
        </w:trPr>
        <w:tc>
          <w:tcPr>
            <w:tcW w:w="9639" w:type="dxa"/>
          </w:tcPr>
          <w:p w14:paraId="36DADD9F" w14:textId="77777777" w:rsidR="00EC53FD" w:rsidRDefault="00EC53FD"/>
        </w:tc>
      </w:tr>
    </w:tbl>
    <w:p w14:paraId="73AC5D89" w14:textId="2429F209" w:rsidR="00EC53FD" w:rsidRPr="00F86B35" w:rsidRDefault="00EC53FD" w:rsidP="00EC53FD">
      <w:pPr>
        <w:pStyle w:val="normalafterlisttable"/>
      </w:pPr>
      <w:r w:rsidRPr="00F86B35">
        <w:rPr>
          <w:rStyle w:val="bold"/>
          <w:b w:val="0"/>
          <w:bCs w:val="0"/>
        </w:rPr>
        <w:t>Ready for line check:</w:t>
      </w:r>
      <w:r w:rsidR="0069064C">
        <w:rPr>
          <w:rStyle w:val="bold"/>
          <w:b w:val="0"/>
          <w:bCs w:val="0"/>
        </w:rPr>
        <w:t xml:space="preserve"> </w:t>
      </w:r>
      <w:sdt>
        <w:sdtPr>
          <w:id w:val="1272523169"/>
          <w14:checkbox>
            <w14:checked w14:val="0"/>
            <w14:checkedState w14:val="2612" w14:font="MS Gothic"/>
            <w14:uncheckedState w14:val="2610" w14:font="MS Gothic"/>
          </w14:checkbox>
        </w:sdtPr>
        <w:sdtEndPr/>
        <w:sdtContent>
          <w:r w:rsidR="0069064C">
            <w:rPr>
              <w:rFonts w:ascii="MS Gothic" w:eastAsia="MS Gothic" w:hAnsi="MS Gothic" w:hint="eastAsia"/>
            </w:rPr>
            <w:t>☐</w:t>
          </w:r>
        </w:sdtContent>
      </w:sdt>
      <w:r w:rsidR="0069064C">
        <w:t xml:space="preserve"> </w:t>
      </w:r>
      <w:r w:rsidRPr="00F86B35">
        <w:rPr>
          <w:rStyle w:val="bold"/>
          <w:b w:val="0"/>
          <w:bCs w:val="0"/>
        </w:rPr>
        <w:t>Yes</w:t>
      </w:r>
      <w:r w:rsidR="0069064C">
        <w:rPr>
          <w:rStyle w:val="bold"/>
          <w:b w:val="0"/>
          <w:bCs w:val="0"/>
        </w:rPr>
        <w:t xml:space="preserve"> </w:t>
      </w:r>
      <w:r w:rsidR="0069064C">
        <w:rPr>
          <w:rStyle w:val="bold"/>
          <w:b w:val="0"/>
          <w:bCs w:val="0"/>
        </w:rPr>
        <w:tab/>
      </w:r>
      <w:sdt>
        <w:sdtPr>
          <w:id w:val="-1887258007"/>
          <w14:checkbox>
            <w14:checked w14:val="0"/>
            <w14:checkedState w14:val="2612" w14:font="MS Gothic"/>
            <w14:uncheckedState w14:val="2610" w14:font="MS Gothic"/>
          </w14:checkbox>
        </w:sdtPr>
        <w:sdtEndPr/>
        <w:sdtContent>
          <w:r w:rsidR="0069064C">
            <w:rPr>
              <w:rFonts w:ascii="MS Gothic" w:eastAsia="MS Gothic" w:hAnsi="MS Gothic" w:hint="eastAsia"/>
            </w:rPr>
            <w:t>☐</w:t>
          </w:r>
        </w:sdtContent>
      </w:sdt>
      <w:r w:rsidR="0069064C" w:rsidRPr="00F86B35">
        <w:t xml:space="preserve"> </w:t>
      </w:r>
      <w:r w:rsidRPr="00F86B35">
        <w:t xml:space="preserve">No </w:t>
      </w:r>
    </w:p>
    <w:p w14:paraId="368D4EA6" w14:textId="1AC9C7F4" w:rsidR="00EC53FD" w:rsidRPr="00F86B35" w:rsidRDefault="00EC53FD" w:rsidP="00EC53FD">
      <w:pPr>
        <w:pStyle w:val="normalafterlisttable"/>
      </w:pPr>
      <w:r w:rsidRPr="00F86B35">
        <w:t>Crew member signature:</w:t>
      </w:r>
      <w:r>
        <w:tab/>
      </w:r>
      <w:r>
        <w:tab/>
      </w:r>
      <w:r>
        <w:tab/>
      </w:r>
      <w:r w:rsidRPr="00F86B35">
        <w:t>Date:</w:t>
      </w:r>
      <w:r>
        <w:t xml:space="preserve"> </w:t>
      </w:r>
    </w:p>
    <w:p w14:paraId="660F1623" w14:textId="7BDDE16D" w:rsidR="00EC53FD" w:rsidRPr="00F86B35" w:rsidRDefault="00EC53FD" w:rsidP="00EC53FD">
      <w:pPr>
        <w:pStyle w:val="normalafterlisttable"/>
      </w:pPr>
      <w:r>
        <w:t>Trainer</w:t>
      </w:r>
      <w:r w:rsidRPr="00F86B35">
        <w:t xml:space="preserve"> signature:</w:t>
      </w:r>
      <w:r>
        <w:tab/>
      </w:r>
      <w:r>
        <w:tab/>
      </w:r>
      <w:r>
        <w:tab/>
      </w:r>
      <w:r>
        <w:tab/>
      </w:r>
      <w:r w:rsidRPr="00F86B35">
        <w:t>Date:</w:t>
      </w:r>
      <w:r>
        <w:t xml:space="preserve"> </w:t>
      </w:r>
    </w:p>
    <w:p w14:paraId="6BD122C4" w14:textId="77777777" w:rsidR="00EC53FD" w:rsidRPr="00916430" w:rsidRDefault="00EC53FD" w:rsidP="00EC53FD">
      <w:r w:rsidRPr="00916430">
        <w:br w:type="page"/>
      </w:r>
    </w:p>
    <w:p w14:paraId="466B55EA" w14:textId="77777777" w:rsidR="007A0A55" w:rsidRDefault="007A0A55" w:rsidP="002D4956">
      <w:pPr>
        <w:pStyle w:val="Caption"/>
        <w:rPr>
          <w:rStyle w:val="Strong"/>
          <w:b/>
          <w:bCs w:val="0"/>
        </w:rPr>
      </w:pPr>
      <w:bookmarkStart w:id="179" w:name="_Toc131591642"/>
      <w:r w:rsidRPr="002D4956">
        <w:rPr>
          <w:rStyle w:val="Strong"/>
          <w:rFonts w:hint="eastAsia"/>
          <w:b/>
          <w:bCs w:val="0"/>
        </w:rPr>
        <w:lastRenderedPageBreak/>
        <w:t xml:space="preserve">Form TC10B </w:t>
      </w:r>
      <w:r w:rsidRPr="002D4956">
        <w:rPr>
          <w:rStyle w:val="Strong"/>
          <w:b/>
          <w:bCs w:val="0"/>
        </w:rPr>
        <w:t>–</w:t>
      </w:r>
      <w:r w:rsidRPr="002D4956">
        <w:rPr>
          <w:rStyle w:val="Strong"/>
          <w:rFonts w:hint="eastAsia"/>
          <w:b/>
          <w:bCs w:val="0"/>
        </w:rPr>
        <w:t xml:space="preserve"> ACM/MTS </w:t>
      </w:r>
      <w:r w:rsidRPr="002D4956">
        <w:rPr>
          <w:rStyle w:val="Strong"/>
          <w:b/>
          <w:bCs w:val="0"/>
        </w:rPr>
        <w:t>l</w:t>
      </w:r>
      <w:r w:rsidRPr="002D4956">
        <w:rPr>
          <w:rStyle w:val="Strong"/>
          <w:rFonts w:hint="eastAsia"/>
          <w:b/>
          <w:bCs w:val="0"/>
        </w:rPr>
        <w:t xml:space="preserve">ine </w:t>
      </w:r>
      <w:r w:rsidRPr="002D4956">
        <w:rPr>
          <w:rStyle w:val="Strong"/>
          <w:b/>
          <w:bCs w:val="0"/>
        </w:rPr>
        <w:t>c</w:t>
      </w:r>
      <w:r w:rsidRPr="002D4956">
        <w:rPr>
          <w:rStyle w:val="Strong"/>
          <w:rFonts w:hint="eastAsia"/>
          <w:b/>
          <w:bCs w:val="0"/>
        </w:rPr>
        <w:t>heck</w:t>
      </w:r>
      <w:bookmarkEnd w:id="179"/>
      <w:r w:rsidRPr="002D4956">
        <w:rPr>
          <w:rStyle w:val="Strong"/>
          <w:rFonts w:hint="eastAsia"/>
          <w:b/>
          <w:bCs w:val="0"/>
        </w:rPr>
        <w:t xml:space="preserve"> </w:t>
      </w:r>
      <w:r w:rsidRPr="002D4956">
        <w:rPr>
          <w:rStyle w:val="Strong"/>
          <w:b/>
          <w:bCs w:val="0"/>
        </w:rPr>
        <w:t>report</w:t>
      </w:r>
    </w:p>
    <w:p w14:paraId="34DEDBD0" w14:textId="77777777" w:rsidR="004C679D" w:rsidRPr="00F86B35" w:rsidRDefault="004C679D" w:rsidP="004C679D">
      <w:pPr>
        <w:pStyle w:val="normalafterlisttable"/>
        <w:rPr>
          <w:rStyle w:val="bold"/>
        </w:rPr>
      </w:pPr>
      <w:r w:rsidRPr="00F86B35">
        <w:rPr>
          <w:rStyle w:val="bold"/>
        </w:rPr>
        <w:t>Details</w:t>
      </w:r>
    </w:p>
    <w:p w14:paraId="64A38E2E" w14:textId="77777777" w:rsidR="004C679D" w:rsidRPr="003C2B3F" w:rsidRDefault="004C679D" w:rsidP="004C679D">
      <w:r w:rsidRPr="00916430">
        <w:t>Crew member name:</w:t>
      </w:r>
      <w:r>
        <w:tab/>
      </w:r>
      <w:r>
        <w:tab/>
      </w:r>
      <w:r>
        <w:tab/>
      </w:r>
      <w:r>
        <w:tab/>
      </w:r>
      <w:r w:rsidRPr="00916430">
        <w:t>ARN:</w:t>
      </w:r>
    </w:p>
    <w:p w14:paraId="71926FD2" w14:textId="77777777" w:rsidR="004C679D" w:rsidRPr="003C2B3F" w:rsidRDefault="004C679D" w:rsidP="004C679D">
      <w:pPr>
        <w:pStyle w:val="normalafterlisttable"/>
      </w:pPr>
      <w:r w:rsidRPr="003C2B3F">
        <w:t>Crew position</w:t>
      </w:r>
      <w:r>
        <w:t>:</w:t>
      </w:r>
    </w:p>
    <w:p w14:paraId="19D8C7D3" w14:textId="5091D365" w:rsidR="004C679D" w:rsidRPr="003C2B3F" w:rsidRDefault="005368FD" w:rsidP="004C679D">
      <w:sdt>
        <w:sdtPr>
          <w:id w:val="-1039656067"/>
          <w14:checkbox>
            <w14:checked w14:val="0"/>
            <w14:checkedState w14:val="2612" w14:font="MS Gothic"/>
            <w14:uncheckedState w14:val="2610" w14:font="MS Gothic"/>
          </w14:checkbox>
        </w:sdtPr>
        <w:sdtEndPr/>
        <w:sdtContent>
          <w:r w:rsidR="009C7F8A">
            <w:rPr>
              <w:rFonts w:ascii="MS Gothic" w:eastAsia="MS Gothic" w:hAnsi="MS Gothic" w:hint="eastAsia"/>
            </w:rPr>
            <w:t>☐</w:t>
          </w:r>
        </w:sdtContent>
      </w:sdt>
      <w:r w:rsidR="004C679D" w:rsidRPr="003C2B3F">
        <w:t xml:space="preserve"> Aircrew member</w:t>
      </w:r>
      <w:r w:rsidR="004C679D">
        <w:tab/>
      </w:r>
      <w:sdt>
        <w:sdtPr>
          <w:id w:val="-886483299"/>
          <w14:checkbox>
            <w14:checked w14:val="0"/>
            <w14:checkedState w14:val="2612" w14:font="MS Gothic"/>
            <w14:uncheckedState w14:val="2610" w14:font="MS Gothic"/>
          </w14:checkbox>
        </w:sdtPr>
        <w:sdtEndPr/>
        <w:sdtContent>
          <w:r w:rsidR="004C679D" w:rsidRPr="003C2B3F">
            <w:rPr>
              <w:rFonts w:ascii="Segoe UI Symbol" w:hAnsi="Segoe UI Symbol" w:cs="Segoe UI Symbol"/>
            </w:rPr>
            <w:t>☐</w:t>
          </w:r>
        </w:sdtContent>
      </w:sdt>
      <w:r w:rsidR="004C679D" w:rsidRPr="003C2B3F">
        <w:t xml:space="preserve"> Medical transport specialist</w:t>
      </w:r>
    </w:p>
    <w:p w14:paraId="2C7698EF" w14:textId="77777777" w:rsidR="004C679D" w:rsidRPr="003C2B3F" w:rsidRDefault="004C679D" w:rsidP="004C679D">
      <w:pPr>
        <w:pStyle w:val="normalafterlisttable"/>
      </w:pPr>
      <w:r>
        <w:t>Checker</w:t>
      </w:r>
      <w:r w:rsidRPr="00916430">
        <w:t xml:space="preserve"> name:</w:t>
      </w:r>
    </w:p>
    <w:p w14:paraId="5CD5D3E7" w14:textId="77777777" w:rsidR="004C679D" w:rsidRPr="003C2B3F" w:rsidRDefault="004C679D" w:rsidP="004C679D">
      <w:r w:rsidRPr="00916430">
        <w:t>Aircraft type:</w:t>
      </w:r>
      <w:r>
        <w:tab/>
      </w:r>
      <w:r>
        <w:tab/>
      </w:r>
      <w:r>
        <w:tab/>
      </w:r>
      <w:r>
        <w:tab/>
      </w:r>
      <w:r>
        <w:tab/>
        <w:t>Route(s):</w:t>
      </w:r>
    </w:p>
    <w:tbl>
      <w:tblPr>
        <w:tblStyle w:val="SD-MOStable"/>
        <w:tblW w:w="9493" w:type="dxa"/>
        <w:tblLayout w:type="fixed"/>
        <w:tblLook w:val="0620" w:firstRow="1" w:lastRow="0" w:firstColumn="0" w:lastColumn="0" w:noHBand="1" w:noVBand="1"/>
        <w:tblCaption w:val="4B5 Instructor Induction Training – Course IT1"/>
        <w:tblDescription w:val="4B5 Instructor Induction Training – Course IT1"/>
      </w:tblPr>
      <w:tblGrid>
        <w:gridCol w:w="6941"/>
        <w:gridCol w:w="2552"/>
      </w:tblGrid>
      <w:tr w:rsidR="004C679D" w:rsidRPr="00F86B35" w14:paraId="7FD3C0F9" w14:textId="77777777">
        <w:trPr>
          <w:cnfStyle w:val="100000000000" w:firstRow="1" w:lastRow="0" w:firstColumn="0" w:lastColumn="0" w:oddVBand="0" w:evenVBand="0" w:oddHBand="0" w:evenHBand="0" w:firstRowFirstColumn="0" w:firstRowLastColumn="0" w:lastRowFirstColumn="0" w:lastRowLastColumn="0"/>
          <w:trHeight w:val="160"/>
        </w:trPr>
        <w:tc>
          <w:tcPr>
            <w:tcW w:w="6941" w:type="dxa"/>
            <w:tcBorders>
              <w:bottom w:val="single" w:sz="4" w:space="0" w:color="0080A2"/>
            </w:tcBorders>
          </w:tcPr>
          <w:p w14:paraId="122F1EE9" w14:textId="77777777" w:rsidR="004C679D" w:rsidRPr="00F86B35" w:rsidRDefault="004C679D">
            <w:r w:rsidRPr="00F86B35">
              <w:t>Line check items</w:t>
            </w:r>
          </w:p>
        </w:tc>
        <w:tc>
          <w:tcPr>
            <w:tcW w:w="2552" w:type="dxa"/>
          </w:tcPr>
          <w:p w14:paraId="34C189E4" w14:textId="77777777" w:rsidR="004C679D" w:rsidRPr="00F86B35" w:rsidRDefault="004C679D">
            <w:r w:rsidRPr="00F86B35">
              <w:t>C / NYC / NA</w:t>
            </w:r>
          </w:p>
        </w:tc>
      </w:tr>
      <w:tr w:rsidR="004C679D" w:rsidRPr="00F86B35" w14:paraId="08402C3D" w14:textId="77777777">
        <w:trPr>
          <w:trHeight w:val="160"/>
        </w:trPr>
        <w:tc>
          <w:tcPr>
            <w:tcW w:w="6941" w:type="dxa"/>
            <w:tcBorders>
              <w:right w:val="nil"/>
            </w:tcBorders>
          </w:tcPr>
          <w:p w14:paraId="799F05CB" w14:textId="77777777" w:rsidR="004C679D" w:rsidRPr="00F86B35" w:rsidRDefault="004C679D">
            <w:pPr>
              <w:pStyle w:val="Tabletext"/>
              <w:rPr>
                <w:rStyle w:val="bold"/>
              </w:rPr>
            </w:pPr>
            <w:r w:rsidRPr="00F86B35">
              <w:rPr>
                <w:rStyle w:val="bold"/>
              </w:rPr>
              <w:t>Risk assessment and management</w:t>
            </w:r>
          </w:p>
        </w:tc>
        <w:tc>
          <w:tcPr>
            <w:tcW w:w="2552" w:type="dxa"/>
            <w:tcBorders>
              <w:left w:val="nil"/>
            </w:tcBorders>
          </w:tcPr>
          <w:p w14:paraId="64AE27F7" w14:textId="77777777" w:rsidR="004C679D" w:rsidRPr="00F86B35" w:rsidRDefault="004C679D">
            <w:pPr>
              <w:pStyle w:val="Tabletext"/>
              <w:rPr>
                <w:rStyle w:val="bold"/>
              </w:rPr>
            </w:pPr>
          </w:p>
        </w:tc>
      </w:tr>
      <w:tr w:rsidR="004C679D" w:rsidRPr="00916430" w14:paraId="105A96F9" w14:textId="77777777">
        <w:trPr>
          <w:trHeight w:val="160"/>
        </w:trPr>
        <w:tc>
          <w:tcPr>
            <w:tcW w:w="6941" w:type="dxa"/>
          </w:tcPr>
          <w:p w14:paraId="20EDDD27" w14:textId="77777777" w:rsidR="004C679D" w:rsidRPr="003C2B3F" w:rsidRDefault="004C679D">
            <w:pPr>
              <w:pStyle w:val="Tablebullet"/>
            </w:pPr>
            <w:r w:rsidRPr="00916430">
              <w:t>Risk assessment considerations</w:t>
            </w:r>
          </w:p>
        </w:tc>
        <w:tc>
          <w:tcPr>
            <w:tcW w:w="2552" w:type="dxa"/>
          </w:tcPr>
          <w:p w14:paraId="6049F576" w14:textId="77777777" w:rsidR="004C679D" w:rsidRPr="00916430" w:rsidRDefault="004C679D">
            <w:pPr>
              <w:pStyle w:val="Tabletext"/>
            </w:pPr>
          </w:p>
        </w:tc>
      </w:tr>
      <w:tr w:rsidR="004C679D" w:rsidRPr="00916430" w14:paraId="2779C82D" w14:textId="77777777">
        <w:trPr>
          <w:trHeight w:val="160"/>
        </w:trPr>
        <w:tc>
          <w:tcPr>
            <w:tcW w:w="6941" w:type="dxa"/>
            <w:tcBorders>
              <w:bottom w:val="single" w:sz="4" w:space="0" w:color="0080A2"/>
            </w:tcBorders>
          </w:tcPr>
          <w:p w14:paraId="7E5E7F88" w14:textId="77777777" w:rsidR="004C679D" w:rsidRPr="003C2B3F" w:rsidRDefault="004C679D">
            <w:pPr>
              <w:pStyle w:val="Tablebullet"/>
            </w:pPr>
            <w:r w:rsidRPr="00916430">
              <w:t>Ongoing risk management</w:t>
            </w:r>
          </w:p>
        </w:tc>
        <w:tc>
          <w:tcPr>
            <w:tcW w:w="2552" w:type="dxa"/>
          </w:tcPr>
          <w:p w14:paraId="0A4F83A3" w14:textId="77777777" w:rsidR="004C679D" w:rsidRPr="00916430" w:rsidRDefault="004C679D">
            <w:pPr>
              <w:pStyle w:val="Tabletext"/>
            </w:pPr>
          </w:p>
        </w:tc>
      </w:tr>
      <w:tr w:rsidR="004C679D" w:rsidRPr="00F86B35" w14:paraId="3B8806AB" w14:textId="77777777">
        <w:trPr>
          <w:trHeight w:val="38"/>
        </w:trPr>
        <w:tc>
          <w:tcPr>
            <w:tcW w:w="6941" w:type="dxa"/>
            <w:tcBorders>
              <w:right w:val="nil"/>
            </w:tcBorders>
          </w:tcPr>
          <w:p w14:paraId="06013686" w14:textId="77777777" w:rsidR="004C679D" w:rsidRPr="00F86B35" w:rsidRDefault="004C679D">
            <w:pPr>
              <w:pStyle w:val="Tabletext"/>
              <w:rPr>
                <w:rStyle w:val="bold"/>
              </w:rPr>
            </w:pPr>
            <w:r w:rsidRPr="00F86B35">
              <w:rPr>
                <w:rStyle w:val="bold"/>
              </w:rPr>
              <w:t>Pre-flight</w:t>
            </w:r>
          </w:p>
        </w:tc>
        <w:tc>
          <w:tcPr>
            <w:tcW w:w="2552" w:type="dxa"/>
            <w:tcBorders>
              <w:left w:val="nil"/>
            </w:tcBorders>
          </w:tcPr>
          <w:p w14:paraId="779573CA" w14:textId="77777777" w:rsidR="004C679D" w:rsidRPr="00F86B35" w:rsidRDefault="004C679D">
            <w:pPr>
              <w:pStyle w:val="Tabletext"/>
              <w:rPr>
                <w:rStyle w:val="bold"/>
              </w:rPr>
            </w:pPr>
          </w:p>
        </w:tc>
      </w:tr>
      <w:tr w:rsidR="004C679D" w:rsidRPr="00916430" w14:paraId="2CBFEAAA" w14:textId="77777777">
        <w:trPr>
          <w:trHeight w:val="38"/>
        </w:trPr>
        <w:tc>
          <w:tcPr>
            <w:tcW w:w="6941" w:type="dxa"/>
          </w:tcPr>
          <w:p w14:paraId="6C749261" w14:textId="77777777" w:rsidR="004C679D" w:rsidRPr="003C2B3F" w:rsidRDefault="004C679D">
            <w:pPr>
              <w:pStyle w:val="Tablebullet"/>
            </w:pPr>
            <w:r w:rsidRPr="00916430">
              <w:t>Sign-on procedures</w:t>
            </w:r>
          </w:p>
        </w:tc>
        <w:tc>
          <w:tcPr>
            <w:tcW w:w="2552" w:type="dxa"/>
          </w:tcPr>
          <w:p w14:paraId="4F207F49" w14:textId="77777777" w:rsidR="004C679D" w:rsidRPr="00916430" w:rsidRDefault="004C679D">
            <w:pPr>
              <w:pStyle w:val="Tabletext"/>
            </w:pPr>
          </w:p>
        </w:tc>
      </w:tr>
      <w:tr w:rsidR="004C679D" w:rsidRPr="00916430" w14:paraId="23757719" w14:textId="77777777">
        <w:trPr>
          <w:trHeight w:val="25"/>
        </w:trPr>
        <w:tc>
          <w:tcPr>
            <w:tcW w:w="6941" w:type="dxa"/>
            <w:tcBorders>
              <w:bottom w:val="single" w:sz="4" w:space="0" w:color="0080A2"/>
            </w:tcBorders>
          </w:tcPr>
          <w:p w14:paraId="599A38C0" w14:textId="77777777" w:rsidR="004C679D" w:rsidRPr="003C2B3F" w:rsidRDefault="004C679D">
            <w:pPr>
              <w:pStyle w:val="Tablebullet"/>
            </w:pPr>
            <w:r w:rsidRPr="00916430">
              <w:t>Crew briefings</w:t>
            </w:r>
          </w:p>
        </w:tc>
        <w:tc>
          <w:tcPr>
            <w:tcW w:w="2552" w:type="dxa"/>
          </w:tcPr>
          <w:p w14:paraId="0C7FF20C" w14:textId="77777777" w:rsidR="004C679D" w:rsidRPr="00916430" w:rsidRDefault="004C679D">
            <w:pPr>
              <w:pStyle w:val="Tabletext"/>
            </w:pPr>
          </w:p>
        </w:tc>
      </w:tr>
      <w:tr w:rsidR="004C679D" w:rsidRPr="00F86B35" w14:paraId="4D4CF0D2" w14:textId="77777777">
        <w:trPr>
          <w:trHeight w:val="205"/>
        </w:trPr>
        <w:tc>
          <w:tcPr>
            <w:tcW w:w="6941" w:type="dxa"/>
            <w:tcBorders>
              <w:right w:val="nil"/>
            </w:tcBorders>
          </w:tcPr>
          <w:p w14:paraId="6C66D185" w14:textId="77777777" w:rsidR="004C679D" w:rsidRPr="00F86B35" w:rsidRDefault="004C679D">
            <w:pPr>
              <w:pStyle w:val="Tabletext"/>
              <w:rPr>
                <w:rStyle w:val="bold"/>
              </w:rPr>
            </w:pPr>
            <w:r w:rsidRPr="00F86B35">
              <w:rPr>
                <w:rStyle w:val="bold"/>
              </w:rPr>
              <w:t>Ground handling, aircraft parking and public safety</w:t>
            </w:r>
          </w:p>
        </w:tc>
        <w:tc>
          <w:tcPr>
            <w:tcW w:w="2552" w:type="dxa"/>
            <w:tcBorders>
              <w:left w:val="nil"/>
            </w:tcBorders>
          </w:tcPr>
          <w:p w14:paraId="3F80DA8C" w14:textId="77777777" w:rsidR="004C679D" w:rsidRPr="00F86B35" w:rsidRDefault="004C679D">
            <w:pPr>
              <w:pStyle w:val="Tabletext"/>
              <w:rPr>
                <w:rStyle w:val="bold"/>
              </w:rPr>
            </w:pPr>
          </w:p>
        </w:tc>
      </w:tr>
      <w:tr w:rsidR="004C679D" w:rsidRPr="00916430" w14:paraId="2C67B9E4" w14:textId="77777777">
        <w:trPr>
          <w:trHeight w:val="205"/>
        </w:trPr>
        <w:tc>
          <w:tcPr>
            <w:tcW w:w="6941" w:type="dxa"/>
          </w:tcPr>
          <w:p w14:paraId="1BBF7877" w14:textId="77777777" w:rsidR="004C679D" w:rsidRPr="003C2B3F" w:rsidRDefault="004C679D">
            <w:pPr>
              <w:pStyle w:val="Tablebullet"/>
            </w:pPr>
            <w:r w:rsidRPr="00916430">
              <w:t>Aircraft positioning</w:t>
            </w:r>
          </w:p>
        </w:tc>
        <w:tc>
          <w:tcPr>
            <w:tcW w:w="2552" w:type="dxa"/>
          </w:tcPr>
          <w:p w14:paraId="1B7D2E59" w14:textId="77777777" w:rsidR="004C679D" w:rsidRPr="00916430" w:rsidRDefault="004C679D">
            <w:pPr>
              <w:pStyle w:val="Tabletext"/>
            </w:pPr>
          </w:p>
        </w:tc>
      </w:tr>
      <w:tr w:rsidR="004C679D" w:rsidRPr="00916430" w14:paraId="091DF2A1" w14:textId="77777777">
        <w:trPr>
          <w:trHeight w:val="205"/>
        </w:trPr>
        <w:tc>
          <w:tcPr>
            <w:tcW w:w="6941" w:type="dxa"/>
            <w:tcBorders>
              <w:bottom w:val="single" w:sz="4" w:space="0" w:color="0080A2"/>
            </w:tcBorders>
          </w:tcPr>
          <w:p w14:paraId="22532417" w14:textId="77777777" w:rsidR="004C679D" w:rsidRPr="003C2B3F" w:rsidRDefault="004C679D">
            <w:pPr>
              <w:pStyle w:val="Tablebullet"/>
            </w:pPr>
            <w:r w:rsidRPr="00916430">
              <w:t>Arrival &amp; departure procedures</w:t>
            </w:r>
          </w:p>
        </w:tc>
        <w:tc>
          <w:tcPr>
            <w:tcW w:w="2552" w:type="dxa"/>
          </w:tcPr>
          <w:p w14:paraId="6A9C4C09" w14:textId="77777777" w:rsidR="004C679D" w:rsidRPr="00916430" w:rsidRDefault="004C679D">
            <w:pPr>
              <w:pStyle w:val="Tabletext"/>
            </w:pPr>
          </w:p>
        </w:tc>
      </w:tr>
      <w:tr w:rsidR="004C679D" w:rsidRPr="00F86B35" w14:paraId="6CF0A742" w14:textId="77777777">
        <w:trPr>
          <w:trHeight w:val="205"/>
        </w:trPr>
        <w:tc>
          <w:tcPr>
            <w:tcW w:w="6941" w:type="dxa"/>
            <w:tcBorders>
              <w:right w:val="nil"/>
            </w:tcBorders>
          </w:tcPr>
          <w:p w14:paraId="5CF1B98B" w14:textId="77777777" w:rsidR="004C679D" w:rsidRPr="00F86B35" w:rsidRDefault="004C679D">
            <w:pPr>
              <w:pStyle w:val="Tabletext"/>
              <w:rPr>
                <w:rStyle w:val="bold"/>
              </w:rPr>
            </w:pPr>
            <w:r w:rsidRPr="00F86B35">
              <w:rPr>
                <w:rStyle w:val="bold"/>
              </w:rPr>
              <w:t xml:space="preserve">Passenger handling </w:t>
            </w:r>
          </w:p>
        </w:tc>
        <w:tc>
          <w:tcPr>
            <w:tcW w:w="2552" w:type="dxa"/>
            <w:tcBorders>
              <w:left w:val="nil"/>
            </w:tcBorders>
          </w:tcPr>
          <w:p w14:paraId="4067E608" w14:textId="77777777" w:rsidR="004C679D" w:rsidRPr="00F86B35" w:rsidRDefault="004C679D">
            <w:pPr>
              <w:pStyle w:val="Tabletext"/>
              <w:rPr>
                <w:rStyle w:val="bold"/>
              </w:rPr>
            </w:pPr>
          </w:p>
        </w:tc>
      </w:tr>
      <w:tr w:rsidR="004C679D" w:rsidRPr="00916430" w14:paraId="15FDAB11" w14:textId="77777777">
        <w:trPr>
          <w:trHeight w:val="254"/>
        </w:trPr>
        <w:tc>
          <w:tcPr>
            <w:tcW w:w="6941" w:type="dxa"/>
          </w:tcPr>
          <w:p w14:paraId="674D6D76" w14:textId="77777777" w:rsidR="004C679D" w:rsidRPr="003C2B3F" w:rsidRDefault="004C679D">
            <w:pPr>
              <w:pStyle w:val="Tablebullet"/>
            </w:pPr>
            <w:r w:rsidRPr="00916430">
              <w:t>Boarding</w:t>
            </w:r>
          </w:p>
        </w:tc>
        <w:tc>
          <w:tcPr>
            <w:tcW w:w="2552" w:type="dxa"/>
          </w:tcPr>
          <w:p w14:paraId="206D23A8" w14:textId="77777777" w:rsidR="004C679D" w:rsidRPr="00916430" w:rsidRDefault="004C679D">
            <w:pPr>
              <w:pStyle w:val="Tabletext"/>
            </w:pPr>
          </w:p>
        </w:tc>
      </w:tr>
      <w:tr w:rsidR="004C679D" w:rsidRPr="00916430" w14:paraId="37728610" w14:textId="77777777">
        <w:trPr>
          <w:trHeight w:val="245"/>
        </w:trPr>
        <w:tc>
          <w:tcPr>
            <w:tcW w:w="6941" w:type="dxa"/>
            <w:tcBorders>
              <w:bottom w:val="single" w:sz="4" w:space="0" w:color="0080A2"/>
            </w:tcBorders>
          </w:tcPr>
          <w:p w14:paraId="3F986625" w14:textId="77777777" w:rsidR="004C679D" w:rsidRPr="003C2B3F" w:rsidRDefault="004C679D">
            <w:pPr>
              <w:pStyle w:val="Tablebullet"/>
            </w:pPr>
            <w:r w:rsidRPr="00916430">
              <w:t>Safety briefings and demonstrations</w:t>
            </w:r>
            <w:r w:rsidRPr="003C2B3F" w:rsidDel="0083077E">
              <w:t xml:space="preserve"> </w:t>
            </w:r>
          </w:p>
        </w:tc>
        <w:tc>
          <w:tcPr>
            <w:tcW w:w="2552" w:type="dxa"/>
          </w:tcPr>
          <w:p w14:paraId="54937168" w14:textId="77777777" w:rsidR="004C679D" w:rsidRPr="00916430" w:rsidRDefault="004C679D">
            <w:pPr>
              <w:pStyle w:val="Tabletext"/>
            </w:pPr>
          </w:p>
        </w:tc>
      </w:tr>
      <w:tr w:rsidR="004C679D" w:rsidRPr="00F86B35" w14:paraId="27625C42" w14:textId="77777777">
        <w:trPr>
          <w:trHeight w:val="245"/>
        </w:trPr>
        <w:tc>
          <w:tcPr>
            <w:tcW w:w="6941" w:type="dxa"/>
            <w:tcBorders>
              <w:right w:val="nil"/>
            </w:tcBorders>
          </w:tcPr>
          <w:p w14:paraId="3F8DE124" w14:textId="77777777" w:rsidR="004C679D" w:rsidRPr="00F86B35" w:rsidRDefault="004C679D">
            <w:pPr>
              <w:pStyle w:val="Tabletext"/>
              <w:rPr>
                <w:rStyle w:val="bold"/>
              </w:rPr>
            </w:pPr>
            <w:r w:rsidRPr="00F86B35">
              <w:rPr>
                <w:rStyle w:val="bold"/>
              </w:rPr>
              <w:t>Line operations</w:t>
            </w:r>
          </w:p>
        </w:tc>
        <w:tc>
          <w:tcPr>
            <w:tcW w:w="2552" w:type="dxa"/>
            <w:tcBorders>
              <w:left w:val="nil"/>
            </w:tcBorders>
          </w:tcPr>
          <w:p w14:paraId="4102E6F0" w14:textId="77777777" w:rsidR="004C679D" w:rsidRPr="00F86B35" w:rsidRDefault="004C679D">
            <w:pPr>
              <w:pStyle w:val="Tabletext"/>
              <w:rPr>
                <w:rStyle w:val="bold"/>
              </w:rPr>
            </w:pPr>
          </w:p>
        </w:tc>
      </w:tr>
      <w:tr w:rsidR="004C679D" w:rsidRPr="00916430" w14:paraId="2213F73D" w14:textId="77777777">
        <w:trPr>
          <w:trHeight w:val="245"/>
        </w:trPr>
        <w:tc>
          <w:tcPr>
            <w:tcW w:w="6941" w:type="dxa"/>
          </w:tcPr>
          <w:p w14:paraId="037A0601" w14:textId="77777777" w:rsidR="004C679D" w:rsidRPr="003C2B3F" w:rsidRDefault="004C679D">
            <w:pPr>
              <w:pStyle w:val="Tablebullet"/>
            </w:pPr>
            <w:r w:rsidRPr="00916430">
              <w:t xml:space="preserve">Crew communication &amp; co-ordination </w:t>
            </w:r>
          </w:p>
        </w:tc>
        <w:tc>
          <w:tcPr>
            <w:tcW w:w="2552" w:type="dxa"/>
          </w:tcPr>
          <w:p w14:paraId="7B450669" w14:textId="77777777" w:rsidR="004C679D" w:rsidRPr="00916430" w:rsidRDefault="004C679D">
            <w:pPr>
              <w:pStyle w:val="Tabletext"/>
            </w:pPr>
          </w:p>
        </w:tc>
      </w:tr>
      <w:tr w:rsidR="004C679D" w:rsidRPr="00916430" w14:paraId="088DA442" w14:textId="77777777">
        <w:trPr>
          <w:trHeight w:val="245"/>
        </w:trPr>
        <w:tc>
          <w:tcPr>
            <w:tcW w:w="6941" w:type="dxa"/>
          </w:tcPr>
          <w:p w14:paraId="730093D5" w14:textId="77777777" w:rsidR="004C679D" w:rsidRPr="003C2B3F" w:rsidRDefault="004C679D">
            <w:pPr>
              <w:pStyle w:val="Tablebullet"/>
            </w:pPr>
            <w:r w:rsidRPr="00916430">
              <w:t>Use of aircraft systems</w:t>
            </w:r>
          </w:p>
        </w:tc>
        <w:tc>
          <w:tcPr>
            <w:tcW w:w="2552" w:type="dxa"/>
          </w:tcPr>
          <w:p w14:paraId="783446D0" w14:textId="77777777" w:rsidR="004C679D" w:rsidRPr="00916430" w:rsidRDefault="004C679D">
            <w:pPr>
              <w:pStyle w:val="Tabletext"/>
            </w:pPr>
          </w:p>
        </w:tc>
      </w:tr>
      <w:tr w:rsidR="004C679D" w:rsidRPr="00916430" w14:paraId="49A0A2B5" w14:textId="77777777">
        <w:trPr>
          <w:trHeight w:val="245"/>
        </w:trPr>
        <w:tc>
          <w:tcPr>
            <w:tcW w:w="6941" w:type="dxa"/>
            <w:tcBorders>
              <w:bottom w:val="single" w:sz="4" w:space="0" w:color="0080A2"/>
            </w:tcBorders>
          </w:tcPr>
          <w:p w14:paraId="3CE333D8" w14:textId="77777777" w:rsidR="004C679D" w:rsidRPr="003C2B3F" w:rsidRDefault="004C679D">
            <w:pPr>
              <w:pStyle w:val="Tablebullet"/>
            </w:pPr>
            <w:r w:rsidRPr="00916430">
              <w:t>Use of aircraft equipment</w:t>
            </w:r>
          </w:p>
        </w:tc>
        <w:tc>
          <w:tcPr>
            <w:tcW w:w="2552" w:type="dxa"/>
          </w:tcPr>
          <w:p w14:paraId="7348C453" w14:textId="77777777" w:rsidR="004C679D" w:rsidRPr="00916430" w:rsidRDefault="004C679D">
            <w:pPr>
              <w:pStyle w:val="Tabletext"/>
            </w:pPr>
          </w:p>
        </w:tc>
      </w:tr>
      <w:tr w:rsidR="004C679D" w:rsidRPr="00F86B35" w14:paraId="27700ECF" w14:textId="77777777">
        <w:trPr>
          <w:trHeight w:val="69"/>
        </w:trPr>
        <w:tc>
          <w:tcPr>
            <w:tcW w:w="6941" w:type="dxa"/>
            <w:tcBorders>
              <w:right w:val="nil"/>
            </w:tcBorders>
          </w:tcPr>
          <w:p w14:paraId="328ECBA7" w14:textId="77777777" w:rsidR="004C679D" w:rsidRPr="00F86B35" w:rsidRDefault="004C679D">
            <w:pPr>
              <w:pStyle w:val="Tabletext"/>
              <w:rPr>
                <w:rStyle w:val="bold"/>
              </w:rPr>
            </w:pPr>
            <w:r w:rsidRPr="00F86B35">
              <w:rPr>
                <w:rStyle w:val="bold"/>
              </w:rPr>
              <w:t>Post-flight</w:t>
            </w:r>
          </w:p>
        </w:tc>
        <w:tc>
          <w:tcPr>
            <w:tcW w:w="2552" w:type="dxa"/>
            <w:tcBorders>
              <w:left w:val="nil"/>
            </w:tcBorders>
          </w:tcPr>
          <w:p w14:paraId="2B278D9A" w14:textId="77777777" w:rsidR="004C679D" w:rsidRPr="00F86B35" w:rsidRDefault="004C679D">
            <w:pPr>
              <w:pStyle w:val="Tabletext"/>
              <w:rPr>
                <w:rStyle w:val="bold"/>
              </w:rPr>
            </w:pPr>
          </w:p>
        </w:tc>
      </w:tr>
      <w:tr w:rsidR="004C679D" w:rsidRPr="00916430" w14:paraId="7DF1C4A3" w14:textId="77777777">
        <w:trPr>
          <w:trHeight w:val="25"/>
        </w:trPr>
        <w:tc>
          <w:tcPr>
            <w:tcW w:w="6941" w:type="dxa"/>
          </w:tcPr>
          <w:p w14:paraId="10F4E814" w14:textId="77777777" w:rsidR="004C679D" w:rsidRPr="003C2B3F" w:rsidRDefault="004C679D">
            <w:pPr>
              <w:pStyle w:val="Tablebullet"/>
            </w:pPr>
            <w:r w:rsidRPr="00916430">
              <w:t>Documentation</w:t>
            </w:r>
          </w:p>
        </w:tc>
        <w:tc>
          <w:tcPr>
            <w:tcW w:w="2552" w:type="dxa"/>
          </w:tcPr>
          <w:p w14:paraId="1E7808AE" w14:textId="77777777" w:rsidR="004C679D" w:rsidRPr="00916430" w:rsidRDefault="004C679D">
            <w:pPr>
              <w:pStyle w:val="Tabletext"/>
            </w:pPr>
          </w:p>
        </w:tc>
      </w:tr>
      <w:tr w:rsidR="004C679D" w:rsidRPr="00916430" w14:paraId="1DC9D052" w14:textId="77777777">
        <w:trPr>
          <w:trHeight w:val="25"/>
        </w:trPr>
        <w:tc>
          <w:tcPr>
            <w:tcW w:w="6941" w:type="dxa"/>
          </w:tcPr>
          <w:p w14:paraId="3F11A1B8" w14:textId="77777777" w:rsidR="004C679D" w:rsidRPr="003C2B3F" w:rsidRDefault="004C679D">
            <w:pPr>
              <w:pStyle w:val="Tablebullet"/>
            </w:pPr>
            <w:r w:rsidRPr="00916430">
              <w:t>Sign-off procedures</w:t>
            </w:r>
          </w:p>
        </w:tc>
        <w:tc>
          <w:tcPr>
            <w:tcW w:w="2552" w:type="dxa"/>
          </w:tcPr>
          <w:p w14:paraId="2275D71A" w14:textId="77777777" w:rsidR="004C679D" w:rsidRPr="00916430" w:rsidRDefault="004C679D">
            <w:pPr>
              <w:pStyle w:val="Tabletext"/>
            </w:pPr>
          </w:p>
        </w:tc>
      </w:tr>
    </w:tbl>
    <w:p w14:paraId="6249A564" w14:textId="77777777" w:rsidR="004C679D" w:rsidRDefault="004C679D" w:rsidP="004C679D">
      <w:pPr>
        <w:suppressAutoHyphens w:val="0"/>
        <w:rPr>
          <w:rStyle w:val="bold"/>
        </w:rPr>
      </w:pPr>
      <w:r>
        <w:rPr>
          <w:rStyle w:val="bold"/>
        </w:rPr>
        <w:br w:type="page"/>
      </w:r>
    </w:p>
    <w:tbl>
      <w:tblPr>
        <w:tblStyle w:val="SD-MOStable"/>
        <w:tblW w:w="9639" w:type="dxa"/>
        <w:tblLayout w:type="fixed"/>
        <w:tblLook w:val="0620" w:firstRow="1" w:lastRow="0" w:firstColumn="0" w:lastColumn="0" w:noHBand="1" w:noVBand="1"/>
      </w:tblPr>
      <w:tblGrid>
        <w:gridCol w:w="9639"/>
      </w:tblGrid>
      <w:tr w:rsidR="004C679D" w:rsidRPr="00DB6B68" w14:paraId="3D2CDC0F" w14:textId="77777777">
        <w:trPr>
          <w:cnfStyle w:val="100000000000" w:firstRow="1" w:lastRow="0" w:firstColumn="0" w:lastColumn="0" w:oddVBand="0" w:evenVBand="0" w:oddHBand="0" w:evenHBand="0" w:firstRowFirstColumn="0" w:firstRowLastColumn="0" w:lastRowFirstColumn="0" w:lastRowLastColumn="0"/>
        </w:trPr>
        <w:tc>
          <w:tcPr>
            <w:tcW w:w="9639" w:type="dxa"/>
          </w:tcPr>
          <w:p w14:paraId="3E5AD1BC" w14:textId="77777777" w:rsidR="004C679D" w:rsidRPr="00DB6B68" w:rsidRDefault="004C679D">
            <w:r>
              <w:lastRenderedPageBreak/>
              <w:t>Comments</w:t>
            </w:r>
          </w:p>
        </w:tc>
      </w:tr>
      <w:tr w:rsidR="004C679D" w14:paraId="7705E407" w14:textId="77777777">
        <w:trPr>
          <w:trHeight w:val="2099"/>
        </w:trPr>
        <w:tc>
          <w:tcPr>
            <w:tcW w:w="9639" w:type="dxa"/>
          </w:tcPr>
          <w:p w14:paraId="7D02FF37" w14:textId="77777777" w:rsidR="004C679D" w:rsidRDefault="004C679D"/>
        </w:tc>
      </w:tr>
    </w:tbl>
    <w:p w14:paraId="3809D4E8" w14:textId="77777777" w:rsidR="004C679D" w:rsidRPr="00F86B35" w:rsidRDefault="004C679D" w:rsidP="004C679D">
      <w:pPr>
        <w:pStyle w:val="normalafterlisttable"/>
        <w:rPr>
          <w:rStyle w:val="bold"/>
        </w:rPr>
      </w:pPr>
      <w:r>
        <w:rPr>
          <w:rStyle w:val="bold"/>
        </w:rPr>
        <w:t>Result</w:t>
      </w:r>
    </w:p>
    <w:p w14:paraId="6C39A591" w14:textId="234459F2" w:rsidR="004C679D" w:rsidRDefault="005368FD" w:rsidP="004C679D">
      <w:sdt>
        <w:sdtPr>
          <w:id w:val="731972182"/>
          <w14:checkbox>
            <w14:checked w14:val="0"/>
            <w14:checkedState w14:val="2612" w14:font="MS Gothic"/>
            <w14:uncheckedState w14:val="2610" w14:font="MS Gothic"/>
          </w14:checkbox>
        </w:sdtPr>
        <w:sdtEndPr/>
        <w:sdtContent>
          <w:r w:rsidR="0069064C">
            <w:rPr>
              <w:rFonts w:ascii="MS Gothic" w:eastAsia="MS Gothic" w:hAnsi="MS Gothic" w:hint="eastAsia"/>
            </w:rPr>
            <w:t>☐</w:t>
          </w:r>
        </w:sdtContent>
      </w:sdt>
      <w:r w:rsidR="0069064C" w:rsidRPr="00916430">
        <w:t xml:space="preserve"> </w:t>
      </w:r>
      <w:r w:rsidR="0069064C">
        <w:t xml:space="preserve"> </w:t>
      </w:r>
      <w:r w:rsidR="004C679D" w:rsidRPr="00916430">
        <w:t xml:space="preserve">Competent </w:t>
      </w:r>
    </w:p>
    <w:p w14:paraId="7A918AFB" w14:textId="5BD63A9A" w:rsidR="004C679D" w:rsidRDefault="005368FD" w:rsidP="004C679D">
      <w:sdt>
        <w:sdtPr>
          <w:id w:val="-451870843"/>
          <w14:checkbox>
            <w14:checked w14:val="0"/>
            <w14:checkedState w14:val="2612" w14:font="MS Gothic"/>
            <w14:uncheckedState w14:val="2610" w14:font="MS Gothic"/>
          </w14:checkbox>
        </w:sdtPr>
        <w:sdtEndPr/>
        <w:sdtContent>
          <w:r w:rsidR="0069064C">
            <w:rPr>
              <w:rFonts w:ascii="MS Gothic" w:eastAsia="MS Gothic" w:hAnsi="MS Gothic" w:hint="eastAsia"/>
            </w:rPr>
            <w:t>☐</w:t>
          </w:r>
        </w:sdtContent>
      </w:sdt>
      <w:r w:rsidR="0069064C" w:rsidRPr="003C2B3F">
        <w:t xml:space="preserve"> </w:t>
      </w:r>
      <w:r w:rsidR="0069064C">
        <w:t xml:space="preserve"> </w:t>
      </w:r>
      <w:r w:rsidR="004C679D" w:rsidRPr="003C2B3F">
        <w:t xml:space="preserve">Not yet competent </w:t>
      </w:r>
    </w:p>
    <w:p w14:paraId="3C8DC12F" w14:textId="18FA1C31" w:rsidR="004C679D" w:rsidRPr="00F86B35" w:rsidRDefault="004C679D" w:rsidP="004C679D">
      <w:pPr>
        <w:pStyle w:val="normalafterlisttable"/>
      </w:pPr>
      <w:r w:rsidRPr="00F86B35">
        <w:t>Crew member signature:</w:t>
      </w:r>
      <w:r>
        <w:tab/>
      </w:r>
      <w:r>
        <w:tab/>
      </w:r>
      <w:r>
        <w:tab/>
      </w:r>
      <w:r w:rsidRPr="00F86B35">
        <w:t>Date:</w:t>
      </w:r>
      <w:r>
        <w:t xml:space="preserve"> </w:t>
      </w:r>
    </w:p>
    <w:p w14:paraId="2539079C" w14:textId="6FC6FDF2" w:rsidR="004C679D" w:rsidRPr="00F86B35" w:rsidRDefault="004C679D" w:rsidP="004C679D">
      <w:pPr>
        <w:pStyle w:val="normalafterlisttable"/>
      </w:pPr>
      <w:r>
        <w:t>Checker</w:t>
      </w:r>
      <w:r w:rsidRPr="00F86B35">
        <w:t xml:space="preserve"> signature:</w:t>
      </w:r>
      <w:r>
        <w:tab/>
      </w:r>
      <w:r>
        <w:tab/>
      </w:r>
      <w:r>
        <w:tab/>
      </w:r>
      <w:r>
        <w:tab/>
      </w:r>
      <w:r w:rsidRPr="00F86B35">
        <w:t>Date:</w:t>
      </w:r>
      <w:r>
        <w:t xml:space="preserve"> </w:t>
      </w:r>
    </w:p>
    <w:p w14:paraId="0526E8D8" w14:textId="17E5B5DB" w:rsidR="004C679D" w:rsidRPr="004C679D" w:rsidRDefault="004C679D" w:rsidP="004C679D">
      <w:r w:rsidRPr="003C2B3F">
        <w:br w:type="page"/>
      </w:r>
    </w:p>
    <w:p w14:paraId="5CDCE0A5" w14:textId="77777777" w:rsidR="007A0A55" w:rsidRDefault="007A0A55" w:rsidP="002D4956">
      <w:pPr>
        <w:pStyle w:val="Caption"/>
        <w:rPr>
          <w:rStyle w:val="Strong"/>
          <w:b/>
          <w:bCs w:val="0"/>
        </w:rPr>
      </w:pPr>
      <w:bookmarkStart w:id="180" w:name="_Toc131591643"/>
      <w:r w:rsidRPr="002D4956">
        <w:rPr>
          <w:rStyle w:val="Strong"/>
          <w:rFonts w:hint="eastAsia"/>
          <w:b/>
          <w:bCs w:val="0"/>
        </w:rPr>
        <w:lastRenderedPageBreak/>
        <w:t xml:space="preserve">Form TC11 </w:t>
      </w:r>
      <w:r w:rsidRPr="002D4956">
        <w:rPr>
          <w:rStyle w:val="Strong"/>
          <w:b/>
          <w:bCs w:val="0"/>
        </w:rPr>
        <w:t>–</w:t>
      </w:r>
      <w:r w:rsidRPr="002D4956">
        <w:rPr>
          <w:rStyle w:val="Strong"/>
          <w:rFonts w:hint="eastAsia"/>
          <w:b/>
          <w:bCs w:val="0"/>
        </w:rPr>
        <w:t xml:space="preserve"> Differences </w:t>
      </w:r>
      <w:r w:rsidRPr="002D4956">
        <w:rPr>
          <w:rStyle w:val="Strong"/>
          <w:b/>
          <w:bCs w:val="0"/>
        </w:rPr>
        <w:t>t</w:t>
      </w:r>
      <w:r w:rsidRPr="002D4956">
        <w:rPr>
          <w:rStyle w:val="Strong"/>
          <w:rFonts w:hint="eastAsia"/>
          <w:b/>
          <w:bCs w:val="0"/>
        </w:rPr>
        <w:t>raining</w:t>
      </w:r>
      <w:bookmarkEnd w:id="180"/>
      <w:r w:rsidRPr="002D4956">
        <w:rPr>
          <w:rStyle w:val="Strong"/>
          <w:b/>
          <w:bCs w:val="0"/>
        </w:rPr>
        <w:t xml:space="preserve"> record</w:t>
      </w:r>
    </w:p>
    <w:p w14:paraId="08343270" w14:textId="77777777" w:rsidR="009230E0" w:rsidRPr="00F86B35" w:rsidRDefault="009230E0" w:rsidP="009230E0">
      <w:pPr>
        <w:pStyle w:val="normalafterlisttable"/>
        <w:rPr>
          <w:rStyle w:val="bold"/>
        </w:rPr>
      </w:pPr>
      <w:r w:rsidRPr="00F86B35">
        <w:rPr>
          <w:rStyle w:val="bold"/>
        </w:rPr>
        <w:t>Details</w:t>
      </w:r>
    </w:p>
    <w:p w14:paraId="557F98D3" w14:textId="77777777" w:rsidR="009230E0" w:rsidRPr="003C2B3F" w:rsidRDefault="009230E0" w:rsidP="009230E0">
      <w:r w:rsidRPr="00916430">
        <w:t>Crew member name:</w:t>
      </w:r>
      <w:r>
        <w:tab/>
      </w:r>
      <w:r>
        <w:tab/>
      </w:r>
      <w:r>
        <w:tab/>
      </w:r>
      <w:r>
        <w:tab/>
      </w:r>
      <w:r w:rsidRPr="00916430">
        <w:t>ARN:</w:t>
      </w:r>
    </w:p>
    <w:p w14:paraId="1B16C1F4" w14:textId="77777777" w:rsidR="009230E0" w:rsidRPr="003C2B3F" w:rsidRDefault="009230E0" w:rsidP="009230E0">
      <w:pPr>
        <w:pStyle w:val="normalafterlisttable"/>
      </w:pPr>
      <w:r w:rsidRPr="003C2B3F">
        <w:t>Crew position</w:t>
      </w:r>
      <w:r>
        <w:t>:</w:t>
      </w:r>
    </w:p>
    <w:p w14:paraId="531B6550" w14:textId="493A3D52" w:rsidR="009230E0" w:rsidRDefault="005368FD" w:rsidP="009230E0">
      <w:sdt>
        <w:sdtPr>
          <w:id w:val="1431543495"/>
          <w14:checkbox>
            <w14:checked w14:val="0"/>
            <w14:checkedState w14:val="2612" w14:font="MS Gothic"/>
            <w14:uncheckedState w14:val="2610" w14:font="MS Gothic"/>
          </w14:checkbox>
        </w:sdtPr>
        <w:sdtEndPr/>
        <w:sdtContent>
          <w:r w:rsidR="009230E0">
            <w:rPr>
              <w:rFonts w:ascii="MS Gothic" w:eastAsia="MS Gothic" w:hAnsi="MS Gothic" w:hint="eastAsia"/>
            </w:rPr>
            <w:t>☐</w:t>
          </w:r>
        </w:sdtContent>
      </w:sdt>
      <w:r w:rsidR="009230E0" w:rsidRPr="003C2B3F">
        <w:t xml:space="preserve"> Flight crew </w:t>
      </w:r>
      <w:proofErr w:type="gramStart"/>
      <w:r w:rsidR="009230E0" w:rsidRPr="003C2B3F">
        <w:t>member</w:t>
      </w:r>
      <w:r w:rsidR="00DB15E8">
        <w:t xml:space="preserve">  </w:t>
      </w:r>
      <w:r w:rsidR="009230E0">
        <w:tab/>
      </w:r>
      <w:proofErr w:type="gramEnd"/>
      <w:r w:rsidR="00DB15E8">
        <w:t xml:space="preserve">  </w:t>
      </w:r>
      <w:sdt>
        <w:sdtPr>
          <w:id w:val="-1439593229"/>
          <w14:checkbox>
            <w14:checked w14:val="0"/>
            <w14:checkedState w14:val="2612" w14:font="MS Gothic"/>
            <w14:uncheckedState w14:val="2610" w14:font="MS Gothic"/>
          </w14:checkbox>
        </w:sdtPr>
        <w:sdtEndPr/>
        <w:sdtContent>
          <w:r w:rsidR="009230E0" w:rsidRPr="003C2B3F">
            <w:rPr>
              <w:rFonts w:ascii="Segoe UI Symbol" w:hAnsi="Segoe UI Symbol" w:cs="Segoe UI Symbol"/>
            </w:rPr>
            <w:t>☐</w:t>
          </w:r>
        </w:sdtContent>
      </w:sdt>
      <w:r w:rsidR="009230E0" w:rsidRPr="003C2B3F">
        <w:t xml:space="preserve"> Air crew member</w:t>
      </w:r>
      <w:r w:rsidR="0069064C">
        <w:tab/>
      </w:r>
      <w:sdt>
        <w:sdtPr>
          <w:id w:val="-1440600163"/>
          <w14:checkbox>
            <w14:checked w14:val="0"/>
            <w14:checkedState w14:val="2612" w14:font="MS Gothic"/>
            <w14:uncheckedState w14:val="2610" w14:font="MS Gothic"/>
          </w14:checkbox>
        </w:sdtPr>
        <w:sdtEndPr/>
        <w:sdtContent>
          <w:r w:rsidR="00DB15E8">
            <w:rPr>
              <w:rFonts w:ascii="MS Gothic" w:eastAsia="MS Gothic" w:hAnsi="MS Gothic" w:hint="eastAsia"/>
            </w:rPr>
            <w:t>☐</w:t>
          </w:r>
        </w:sdtContent>
      </w:sdt>
      <w:r w:rsidR="009230E0" w:rsidRPr="003C2B3F">
        <w:t xml:space="preserve"> Medical transport specialist   </w:t>
      </w:r>
    </w:p>
    <w:p w14:paraId="5D0A8654" w14:textId="3E44D786" w:rsidR="009230E0" w:rsidRPr="003C2B3F" w:rsidRDefault="009230E0" w:rsidP="009230E0">
      <w:pPr>
        <w:pStyle w:val="normalafterlisttable"/>
      </w:pPr>
      <w:r>
        <w:t>Trainer</w:t>
      </w:r>
      <w:r w:rsidRPr="00916430">
        <w:t xml:space="preserve"> name:</w:t>
      </w:r>
      <w:r>
        <w:tab/>
      </w:r>
      <w:r>
        <w:tab/>
      </w:r>
      <w:r>
        <w:tab/>
      </w:r>
      <w:r>
        <w:tab/>
      </w:r>
      <w:r>
        <w:tab/>
        <w:t xml:space="preserve">Date of training: </w:t>
      </w:r>
    </w:p>
    <w:tbl>
      <w:tblPr>
        <w:tblStyle w:val="SD-MOStable"/>
        <w:tblW w:w="9634" w:type="dxa"/>
        <w:tblLayout w:type="fixed"/>
        <w:tblLook w:val="0620" w:firstRow="1" w:lastRow="0" w:firstColumn="0" w:lastColumn="0" w:noHBand="1" w:noVBand="1"/>
        <w:tblCaption w:val="4B5 Instructor Induction Training – Course IT1"/>
        <w:tblDescription w:val="4B5 Instructor Induction Training – Course IT1"/>
      </w:tblPr>
      <w:tblGrid>
        <w:gridCol w:w="7942"/>
        <w:gridCol w:w="1692"/>
      </w:tblGrid>
      <w:tr w:rsidR="009230E0" w:rsidRPr="00F86B35" w14:paraId="73B0C6DA" w14:textId="77777777">
        <w:trPr>
          <w:cnfStyle w:val="100000000000" w:firstRow="1" w:lastRow="0" w:firstColumn="0" w:lastColumn="0" w:oddVBand="0" w:evenVBand="0" w:oddHBand="0" w:evenHBand="0" w:firstRowFirstColumn="0" w:firstRowLastColumn="0" w:lastRowFirstColumn="0" w:lastRowLastColumn="0"/>
          <w:trHeight w:val="25"/>
        </w:trPr>
        <w:tc>
          <w:tcPr>
            <w:tcW w:w="7942" w:type="dxa"/>
          </w:tcPr>
          <w:p w14:paraId="77D01D4D" w14:textId="77777777" w:rsidR="009230E0" w:rsidRPr="00F86B35" w:rsidRDefault="009230E0">
            <w:r w:rsidRPr="00F86B35">
              <w:t>Training items</w:t>
            </w:r>
          </w:p>
        </w:tc>
        <w:tc>
          <w:tcPr>
            <w:tcW w:w="1692" w:type="dxa"/>
          </w:tcPr>
          <w:p w14:paraId="06011C8B" w14:textId="77777777" w:rsidR="009230E0" w:rsidRPr="00F86B35" w:rsidRDefault="009230E0">
            <w:r w:rsidRPr="00F86B35">
              <w:t xml:space="preserve">Complete </w:t>
            </w:r>
            <w:r w:rsidRPr="00F86B35">
              <w:br/>
            </w:r>
            <w:r>
              <w:t>Y</w:t>
            </w:r>
            <w:r w:rsidRPr="00F86B35">
              <w:t xml:space="preserve">es / </w:t>
            </w:r>
            <w:r>
              <w:t>N</w:t>
            </w:r>
            <w:r w:rsidRPr="00F86B35">
              <w:t>o</w:t>
            </w:r>
          </w:p>
        </w:tc>
      </w:tr>
      <w:tr w:rsidR="009230E0" w:rsidRPr="00916430" w14:paraId="669AFA4D" w14:textId="77777777">
        <w:trPr>
          <w:trHeight w:val="38"/>
        </w:trPr>
        <w:tc>
          <w:tcPr>
            <w:tcW w:w="7942" w:type="dxa"/>
          </w:tcPr>
          <w:p w14:paraId="5FC9888A" w14:textId="77777777" w:rsidR="009230E0" w:rsidRPr="00916430" w:rsidRDefault="009230E0">
            <w:pPr>
              <w:pStyle w:val="Tabletext"/>
            </w:pPr>
          </w:p>
        </w:tc>
        <w:tc>
          <w:tcPr>
            <w:tcW w:w="1692" w:type="dxa"/>
          </w:tcPr>
          <w:p w14:paraId="5187ECF9" w14:textId="77777777" w:rsidR="009230E0" w:rsidRPr="00916430" w:rsidRDefault="009230E0">
            <w:pPr>
              <w:pStyle w:val="Tabletext"/>
            </w:pPr>
          </w:p>
        </w:tc>
      </w:tr>
      <w:tr w:rsidR="009230E0" w:rsidRPr="00916430" w14:paraId="2C5AC13A" w14:textId="77777777">
        <w:trPr>
          <w:trHeight w:val="25"/>
        </w:trPr>
        <w:tc>
          <w:tcPr>
            <w:tcW w:w="7942" w:type="dxa"/>
          </w:tcPr>
          <w:p w14:paraId="628140C0" w14:textId="77777777" w:rsidR="009230E0" w:rsidRPr="00916430" w:rsidRDefault="009230E0">
            <w:pPr>
              <w:pStyle w:val="Tabletext"/>
            </w:pPr>
          </w:p>
        </w:tc>
        <w:tc>
          <w:tcPr>
            <w:tcW w:w="1692" w:type="dxa"/>
          </w:tcPr>
          <w:p w14:paraId="139DEB5B" w14:textId="77777777" w:rsidR="009230E0" w:rsidRPr="00916430" w:rsidRDefault="009230E0">
            <w:pPr>
              <w:pStyle w:val="Tabletext"/>
            </w:pPr>
          </w:p>
        </w:tc>
      </w:tr>
      <w:tr w:rsidR="009230E0" w:rsidRPr="00916430" w14:paraId="2031AEE9" w14:textId="77777777">
        <w:trPr>
          <w:trHeight w:val="25"/>
        </w:trPr>
        <w:tc>
          <w:tcPr>
            <w:tcW w:w="7942" w:type="dxa"/>
          </w:tcPr>
          <w:p w14:paraId="30B38645" w14:textId="77777777" w:rsidR="009230E0" w:rsidRPr="00916430" w:rsidRDefault="009230E0">
            <w:pPr>
              <w:pStyle w:val="Tabletext"/>
            </w:pPr>
          </w:p>
        </w:tc>
        <w:tc>
          <w:tcPr>
            <w:tcW w:w="1692" w:type="dxa"/>
          </w:tcPr>
          <w:p w14:paraId="7232C162" w14:textId="77777777" w:rsidR="009230E0" w:rsidRPr="00916430" w:rsidRDefault="009230E0">
            <w:pPr>
              <w:pStyle w:val="Tabletext"/>
            </w:pPr>
          </w:p>
        </w:tc>
      </w:tr>
      <w:tr w:rsidR="009230E0" w:rsidRPr="00916430" w14:paraId="31002AB9" w14:textId="77777777">
        <w:trPr>
          <w:trHeight w:val="25"/>
        </w:trPr>
        <w:tc>
          <w:tcPr>
            <w:tcW w:w="7942" w:type="dxa"/>
          </w:tcPr>
          <w:p w14:paraId="2D0FE01C" w14:textId="77777777" w:rsidR="009230E0" w:rsidRPr="00916430" w:rsidRDefault="009230E0">
            <w:pPr>
              <w:pStyle w:val="Tabletext"/>
            </w:pPr>
          </w:p>
        </w:tc>
        <w:tc>
          <w:tcPr>
            <w:tcW w:w="1692" w:type="dxa"/>
          </w:tcPr>
          <w:p w14:paraId="5515663E" w14:textId="77777777" w:rsidR="009230E0" w:rsidRPr="00916430" w:rsidRDefault="009230E0">
            <w:pPr>
              <w:pStyle w:val="Tabletext"/>
            </w:pPr>
          </w:p>
        </w:tc>
      </w:tr>
      <w:tr w:rsidR="009230E0" w:rsidRPr="00916430" w14:paraId="00C5EAD0" w14:textId="77777777">
        <w:trPr>
          <w:trHeight w:val="25"/>
        </w:trPr>
        <w:tc>
          <w:tcPr>
            <w:tcW w:w="7942" w:type="dxa"/>
          </w:tcPr>
          <w:p w14:paraId="6E73B8A5" w14:textId="77777777" w:rsidR="009230E0" w:rsidRPr="00916430" w:rsidRDefault="009230E0">
            <w:pPr>
              <w:pStyle w:val="Tabletext"/>
            </w:pPr>
          </w:p>
        </w:tc>
        <w:tc>
          <w:tcPr>
            <w:tcW w:w="1692" w:type="dxa"/>
          </w:tcPr>
          <w:p w14:paraId="687F900B" w14:textId="77777777" w:rsidR="009230E0" w:rsidRPr="00916430" w:rsidRDefault="009230E0">
            <w:pPr>
              <w:pStyle w:val="Tabletext"/>
            </w:pPr>
          </w:p>
        </w:tc>
      </w:tr>
      <w:tr w:rsidR="009230E0" w:rsidRPr="00916430" w14:paraId="5D1C4F3D" w14:textId="77777777">
        <w:trPr>
          <w:trHeight w:val="25"/>
        </w:trPr>
        <w:tc>
          <w:tcPr>
            <w:tcW w:w="7942" w:type="dxa"/>
          </w:tcPr>
          <w:p w14:paraId="43CDE7DB" w14:textId="77777777" w:rsidR="009230E0" w:rsidRPr="00916430" w:rsidRDefault="009230E0">
            <w:pPr>
              <w:pStyle w:val="Tabletext"/>
            </w:pPr>
          </w:p>
        </w:tc>
        <w:tc>
          <w:tcPr>
            <w:tcW w:w="1692" w:type="dxa"/>
          </w:tcPr>
          <w:p w14:paraId="4D44A289" w14:textId="77777777" w:rsidR="009230E0" w:rsidRPr="00916430" w:rsidRDefault="009230E0">
            <w:pPr>
              <w:pStyle w:val="Tabletext"/>
            </w:pPr>
          </w:p>
        </w:tc>
      </w:tr>
      <w:tr w:rsidR="009230E0" w:rsidRPr="00916430" w14:paraId="07FA5AC7" w14:textId="77777777">
        <w:trPr>
          <w:trHeight w:val="25"/>
        </w:trPr>
        <w:tc>
          <w:tcPr>
            <w:tcW w:w="7942" w:type="dxa"/>
          </w:tcPr>
          <w:p w14:paraId="2218BF76" w14:textId="77777777" w:rsidR="009230E0" w:rsidRPr="00916430" w:rsidRDefault="009230E0">
            <w:pPr>
              <w:pStyle w:val="Tabletext"/>
            </w:pPr>
          </w:p>
        </w:tc>
        <w:tc>
          <w:tcPr>
            <w:tcW w:w="1692" w:type="dxa"/>
          </w:tcPr>
          <w:p w14:paraId="2A75E5B7" w14:textId="77777777" w:rsidR="009230E0" w:rsidRPr="00916430" w:rsidRDefault="009230E0">
            <w:pPr>
              <w:pStyle w:val="Tabletext"/>
            </w:pPr>
          </w:p>
        </w:tc>
      </w:tr>
      <w:tr w:rsidR="009230E0" w:rsidRPr="00916430" w14:paraId="734C42F2" w14:textId="77777777">
        <w:trPr>
          <w:trHeight w:val="25"/>
        </w:trPr>
        <w:tc>
          <w:tcPr>
            <w:tcW w:w="7942" w:type="dxa"/>
          </w:tcPr>
          <w:p w14:paraId="2A7927BC" w14:textId="77777777" w:rsidR="009230E0" w:rsidRPr="00916430" w:rsidRDefault="009230E0">
            <w:pPr>
              <w:pStyle w:val="Tabletext"/>
            </w:pPr>
          </w:p>
        </w:tc>
        <w:tc>
          <w:tcPr>
            <w:tcW w:w="1692" w:type="dxa"/>
          </w:tcPr>
          <w:p w14:paraId="04F62DEB" w14:textId="77777777" w:rsidR="009230E0" w:rsidRPr="00916430" w:rsidRDefault="009230E0">
            <w:pPr>
              <w:pStyle w:val="Tabletext"/>
            </w:pPr>
          </w:p>
        </w:tc>
      </w:tr>
      <w:tr w:rsidR="009230E0" w:rsidRPr="00916430" w14:paraId="1BF91426" w14:textId="77777777">
        <w:trPr>
          <w:trHeight w:val="25"/>
        </w:trPr>
        <w:tc>
          <w:tcPr>
            <w:tcW w:w="7942" w:type="dxa"/>
          </w:tcPr>
          <w:p w14:paraId="4FB12F0E" w14:textId="77777777" w:rsidR="009230E0" w:rsidRPr="00916430" w:rsidRDefault="009230E0">
            <w:pPr>
              <w:pStyle w:val="Tabletext"/>
            </w:pPr>
          </w:p>
        </w:tc>
        <w:tc>
          <w:tcPr>
            <w:tcW w:w="1692" w:type="dxa"/>
          </w:tcPr>
          <w:p w14:paraId="5B6710B7" w14:textId="77777777" w:rsidR="009230E0" w:rsidRPr="00916430" w:rsidRDefault="009230E0">
            <w:pPr>
              <w:pStyle w:val="Tabletext"/>
            </w:pPr>
          </w:p>
        </w:tc>
      </w:tr>
      <w:tr w:rsidR="009230E0" w:rsidRPr="00916430" w14:paraId="596BA552" w14:textId="77777777">
        <w:trPr>
          <w:trHeight w:val="25"/>
        </w:trPr>
        <w:tc>
          <w:tcPr>
            <w:tcW w:w="7942" w:type="dxa"/>
          </w:tcPr>
          <w:p w14:paraId="3D86BD36" w14:textId="77777777" w:rsidR="009230E0" w:rsidRPr="00916430" w:rsidRDefault="009230E0">
            <w:pPr>
              <w:pStyle w:val="Tabletext"/>
            </w:pPr>
          </w:p>
        </w:tc>
        <w:tc>
          <w:tcPr>
            <w:tcW w:w="1692" w:type="dxa"/>
          </w:tcPr>
          <w:p w14:paraId="75159E6D" w14:textId="77777777" w:rsidR="009230E0" w:rsidRPr="00916430" w:rsidRDefault="009230E0">
            <w:pPr>
              <w:pStyle w:val="Tabletext"/>
            </w:pPr>
          </w:p>
        </w:tc>
      </w:tr>
    </w:tbl>
    <w:p w14:paraId="11B22005" w14:textId="77777777" w:rsidR="009230E0" w:rsidRDefault="009230E0" w:rsidP="009230E0"/>
    <w:tbl>
      <w:tblPr>
        <w:tblStyle w:val="SD-MOStable"/>
        <w:tblW w:w="9639" w:type="dxa"/>
        <w:tblLayout w:type="fixed"/>
        <w:tblLook w:val="0620" w:firstRow="1" w:lastRow="0" w:firstColumn="0" w:lastColumn="0" w:noHBand="1" w:noVBand="1"/>
      </w:tblPr>
      <w:tblGrid>
        <w:gridCol w:w="9639"/>
      </w:tblGrid>
      <w:tr w:rsidR="009230E0" w:rsidRPr="00DB6B68" w14:paraId="36CF7BAA" w14:textId="77777777">
        <w:trPr>
          <w:cnfStyle w:val="100000000000" w:firstRow="1" w:lastRow="0" w:firstColumn="0" w:lastColumn="0" w:oddVBand="0" w:evenVBand="0" w:oddHBand="0" w:evenHBand="0" w:firstRowFirstColumn="0" w:firstRowLastColumn="0" w:lastRowFirstColumn="0" w:lastRowLastColumn="0"/>
        </w:trPr>
        <w:tc>
          <w:tcPr>
            <w:tcW w:w="9639" w:type="dxa"/>
          </w:tcPr>
          <w:p w14:paraId="79832280" w14:textId="77777777" w:rsidR="009230E0" w:rsidRPr="00DB6B68" w:rsidRDefault="009230E0">
            <w:r>
              <w:t>Comments</w:t>
            </w:r>
          </w:p>
        </w:tc>
      </w:tr>
      <w:tr w:rsidR="009230E0" w14:paraId="2526AD19" w14:textId="77777777">
        <w:trPr>
          <w:trHeight w:val="2099"/>
        </w:trPr>
        <w:tc>
          <w:tcPr>
            <w:tcW w:w="9639" w:type="dxa"/>
          </w:tcPr>
          <w:p w14:paraId="50C809A4" w14:textId="77777777" w:rsidR="009230E0" w:rsidRDefault="009230E0"/>
        </w:tc>
      </w:tr>
    </w:tbl>
    <w:p w14:paraId="57CB6DB9" w14:textId="77777777" w:rsidR="009230E0" w:rsidRPr="00F86B35" w:rsidRDefault="009230E0" w:rsidP="009230E0">
      <w:pPr>
        <w:pStyle w:val="normalafterlisttable"/>
        <w:rPr>
          <w:rStyle w:val="bold"/>
        </w:rPr>
      </w:pPr>
      <w:r w:rsidRPr="00F86B35">
        <w:rPr>
          <w:rStyle w:val="bold"/>
        </w:rPr>
        <w:t>Trainer acknowledgement</w:t>
      </w:r>
    </w:p>
    <w:p w14:paraId="323D43A6" w14:textId="6732DC2B" w:rsidR="009230E0" w:rsidRPr="00F86B35" w:rsidRDefault="009230E0" w:rsidP="009230E0">
      <w:r w:rsidRPr="00F86B35">
        <w:t>Completed</w:t>
      </w:r>
      <w:r>
        <w:t>:</w:t>
      </w:r>
      <w:r w:rsidR="00DB15E8">
        <w:t xml:space="preserve"> </w:t>
      </w:r>
      <w:sdt>
        <w:sdtPr>
          <w:id w:val="210080517"/>
          <w14:checkbox>
            <w14:checked w14:val="0"/>
            <w14:checkedState w14:val="2612" w14:font="MS Gothic"/>
            <w14:uncheckedState w14:val="2610" w14:font="MS Gothic"/>
          </w14:checkbox>
        </w:sdtPr>
        <w:sdtEndPr/>
        <w:sdtContent>
          <w:r w:rsidR="00DB15E8">
            <w:rPr>
              <w:rFonts w:ascii="MS Gothic" w:eastAsia="MS Gothic" w:hAnsi="MS Gothic" w:hint="eastAsia"/>
            </w:rPr>
            <w:t>☐</w:t>
          </w:r>
        </w:sdtContent>
      </w:sdt>
      <w:r w:rsidR="00DB15E8">
        <w:t xml:space="preserve"> </w:t>
      </w:r>
      <w:r w:rsidRPr="00F86B35">
        <w:t>Yes</w:t>
      </w:r>
      <w:r>
        <w:tab/>
      </w:r>
      <w:sdt>
        <w:sdtPr>
          <w:id w:val="1905871094"/>
          <w14:checkbox>
            <w14:checked w14:val="0"/>
            <w14:checkedState w14:val="2612" w14:font="MS Gothic"/>
            <w14:uncheckedState w14:val="2610" w14:font="MS Gothic"/>
          </w14:checkbox>
        </w:sdtPr>
        <w:sdtEndPr/>
        <w:sdtContent>
          <w:r w:rsidR="00DB15E8">
            <w:rPr>
              <w:rFonts w:ascii="MS Gothic" w:eastAsia="MS Gothic" w:hAnsi="MS Gothic" w:hint="eastAsia"/>
            </w:rPr>
            <w:t>☐</w:t>
          </w:r>
        </w:sdtContent>
      </w:sdt>
      <w:r w:rsidR="00DB15E8" w:rsidRPr="00F86B35">
        <w:t xml:space="preserve"> </w:t>
      </w:r>
      <w:r w:rsidRPr="00F86B35">
        <w:t xml:space="preserve">No </w:t>
      </w:r>
    </w:p>
    <w:p w14:paraId="7359114A" w14:textId="34D8A057" w:rsidR="009230E0" w:rsidRPr="00F86B35" w:rsidRDefault="009230E0" w:rsidP="009230E0">
      <w:pPr>
        <w:pStyle w:val="normalafterlisttable"/>
      </w:pPr>
      <w:r w:rsidRPr="00F86B35">
        <w:t>Crew member signature:</w:t>
      </w:r>
      <w:r>
        <w:tab/>
      </w:r>
      <w:r>
        <w:tab/>
      </w:r>
      <w:r>
        <w:tab/>
      </w:r>
      <w:r w:rsidRPr="00F86B35">
        <w:t>Date:</w:t>
      </w:r>
      <w:r>
        <w:t xml:space="preserve"> </w:t>
      </w:r>
    </w:p>
    <w:p w14:paraId="3AF949DB" w14:textId="2C1EDB46" w:rsidR="009230E0" w:rsidRPr="00F86B35" w:rsidRDefault="009230E0" w:rsidP="009230E0">
      <w:pPr>
        <w:pStyle w:val="normalafterlisttable"/>
      </w:pPr>
      <w:r>
        <w:t>Checker</w:t>
      </w:r>
      <w:r w:rsidRPr="00F86B35">
        <w:t xml:space="preserve"> signature:</w:t>
      </w:r>
      <w:r>
        <w:tab/>
      </w:r>
      <w:r>
        <w:tab/>
      </w:r>
      <w:r>
        <w:tab/>
      </w:r>
      <w:r>
        <w:tab/>
      </w:r>
      <w:r w:rsidRPr="00F86B35">
        <w:t>Date:</w:t>
      </w:r>
      <w:r>
        <w:t xml:space="preserve"> </w:t>
      </w:r>
    </w:p>
    <w:p w14:paraId="089327B6" w14:textId="77777777" w:rsidR="009230E0" w:rsidRDefault="009230E0" w:rsidP="009230E0">
      <w:r>
        <w:br w:type="page"/>
      </w:r>
    </w:p>
    <w:p w14:paraId="03D9E351" w14:textId="77777777" w:rsidR="007A0A55" w:rsidRDefault="007A0A55" w:rsidP="002D4956">
      <w:pPr>
        <w:pStyle w:val="Caption"/>
        <w:rPr>
          <w:rStyle w:val="Strong"/>
          <w:b/>
          <w:bCs w:val="0"/>
        </w:rPr>
      </w:pPr>
      <w:bookmarkStart w:id="181" w:name="_Toc131591644"/>
      <w:bookmarkEnd w:id="61"/>
      <w:bookmarkEnd w:id="62"/>
      <w:bookmarkEnd w:id="63"/>
      <w:bookmarkEnd w:id="64"/>
      <w:r w:rsidRPr="002D4956">
        <w:rPr>
          <w:rStyle w:val="Strong"/>
          <w:rFonts w:hint="eastAsia"/>
          <w:b/>
          <w:bCs w:val="0"/>
        </w:rPr>
        <w:lastRenderedPageBreak/>
        <w:t xml:space="preserve">Form TC12 </w:t>
      </w:r>
      <w:r w:rsidRPr="002D4956">
        <w:rPr>
          <w:rStyle w:val="Strong"/>
          <w:b/>
          <w:bCs w:val="0"/>
        </w:rPr>
        <w:t>–</w:t>
      </w:r>
      <w:r w:rsidRPr="002D4956">
        <w:rPr>
          <w:rStyle w:val="Strong"/>
          <w:rFonts w:hint="eastAsia"/>
          <w:b/>
          <w:bCs w:val="0"/>
        </w:rPr>
        <w:t xml:space="preserve"> ACM/MTS </w:t>
      </w:r>
      <w:r w:rsidRPr="002D4956">
        <w:rPr>
          <w:rStyle w:val="Strong"/>
          <w:b/>
          <w:bCs w:val="0"/>
        </w:rPr>
        <w:t>r</w:t>
      </w:r>
      <w:r w:rsidRPr="002D4956">
        <w:rPr>
          <w:rStyle w:val="Strong"/>
          <w:rFonts w:hint="eastAsia"/>
          <w:b/>
          <w:bCs w:val="0"/>
        </w:rPr>
        <w:t xml:space="preserve">ecurrent </w:t>
      </w:r>
      <w:r w:rsidRPr="002D4956">
        <w:rPr>
          <w:rStyle w:val="Strong"/>
          <w:b/>
          <w:bCs w:val="0"/>
        </w:rPr>
        <w:t>p</w:t>
      </w:r>
      <w:r w:rsidRPr="002D4956">
        <w:rPr>
          <w:rStyle w:val="Strong"/>
          <w:rFonts w:hint="eastAsia"/>
          <w:b/>
          <w:bCs w:val="0"/>
        </w:rPr>
        <w:t xml:space="preserve">roficiency </w:t>
      </w:r>
      <w:r w:rsidRPr="002D4956">
        <w:rPr>
          <w:rStyle w:val="Strong"/>
          <w:b/>
          <w:bCs w:val="0"/>
        </w:rPr>
        <w:t>c</w:t>
      </w:r>
      <w:r w:rsidRPr="002D4956">
        <w:rPr>
          <w:rStyle w:val="Strong"/>
          <w:rFonts w:hint="eastAsia"/>
          <w:b/>
          <w:bCs w:val="0"/>
        </w:rPr>
        <w:t>heck</w:t>
      </w:r>
      <w:bookmarkEnd w:id="181"/>
      <w:r w:rsidRPr="002D4956">
        <w:rPr>
          <w:rStyle w:val="Strong"/>
          <w:rFonts w:hint="eastAsia"/>
          <w:b/>
          <w:bCs w:val="0"/>
        </w:rPr>
        <w:t xml:space="preserve"> </w:t>
      </w:r>
      <w:r w:rsidRPr="002D4956">
        <w:rPr>
          <w:rStyle w:val="Strong"/>
          <w:b/>
          <w:bCs w:val="0"/>
        </w:rPr>
        <w:t>report</w:t>
      </w:r>
    </w:p>
    <w:p w14:paraId="0EE970EE" w14:textId="77777777" w:rsidR="00F8208E" w:rsidRPr="00F86B35" w:rsidRDefault="00F8208E" w:rsidP="00E03286">
      <w:pPr>
        <w:pStyle w:val="normalafterlisttable"/>
        <w:spacing w:before="120"/>
        <w:rPr>
          <w:rStyle w:val="bold"/>
        </w:rPr>
      </w:pPr>
      <w:r w:rsidRPr="00F86B35">
        <w:rPr>
          <w:rStyle w:val="bold"/>
        </w:rPr>
        <w:t>Details</w:t>
      </w:r>
    </w:p>
    <w:p w14:paraId="2C9E25EA" w14:textId="77777777" w:rsidR="00F8208E" w:rsidRPr="003C2B3F" w:rsidRDefault="00F8208E" w:rsidP="00F8208E">
      <w:r w:rsidRPr="00916430">
        <w:t>Crew member name:</w:t>
      </w:r>
      <w:r>
        <w:tab/>
      </w:r>
      <w:r>
        <w:tab/>
      </w:r>
      <w:r>
        <w:tab/>
      </w:r>
      <w:r>
        <w:tab/>
      </w:r>
      <w:r w:rsidRPr="00916430">
        <w:t>ARN:</w:t>
      </w:r>
    </w:p>
    <w:p w14:paraId="4A21587A" w14:textId="77777777" w:rsidR="00F8208E" w:rsidRPr="003C2B3F" w:rsidRDefault="00F8208E" w:rsidP="00E03286">
      <w:pPr>
        <w:pStyle w:val="normalafterlisttable"/>
        <w:spacing w:before="120"/>
      </w:pPr>
      <w:r w:rsidRPr="003C2B3F">
        <w:t>Crew position</w:t>
      </w:r>
      <w:r>
        <w:t>:</w:t>
      </w:r>
    </w:p>
    <w:p w14:paraId="7C4C0B52" w14:textId="77777777" w:rsidR="00F8208E" w:rsidRPr="003C2B3F" w:rsidRDefault="005368FD" w:rsidP="00F8208E">
      <w:sdt>
        <w:sdtPr>
          <w:id w:val="-1490710900"/>
          <w14:checkbox>
            <w14:checked w14:val="0"/>
            <w14:checkedState w14:val="2612" w14:font="MS Gothic"/>
            <w14:uncheckedState w14:val="2610" w14:font="MS Gothic"/>
          </w14:checkbox>
        </w:sdtPr>
        <w:sdtEndPr/>
        <w:sdtContent>
          <w:r w:rsidR="00F8208E" w:rsidRPr="003C2B3F">
            <w:rPr>
              <w:rFonts w:ascii="Segoe UI Symbol" w:hAnsi="Segoe UI Symbol" w:cs="Segoe UI Symbol"/>
            </w:rPr>
            <w:t>☐</w:t>
          </w:r>
        </w:sdtContent>
      </w:sdt>
      <w:r w:rsidR="00F8208E" w:rsidRPr="003C2B3F">
        <w:t xml:space="preserve"> Aircrew member</w:t>
      </w:r>
      <w:r w:rsidR="00F8208E">
        <w:tab/>
      </w:r>
      <w:sdt>
        <w:sdtPr>
          <w:id w:val="-522778472"/>
          <w14:checkbox>
            <w14:checked w14:val="0"/>
            <w14:checkedState w14:val="2612" w14:font="MS Gothic"/>
            <w14:uncheckedState w14:val="2610" w14:font="MS Gothic"/>
          </w14:checkbox>
        </w:sdtPr>
        <w:sdtEndPr/>
        <w:sdtContent>
          <w:r w:rsidR="00F8208E" w:rsidRPr="003C2B3F">
            <w:rPr>
              <w:rFonts w:ascii="Segoe UI Symbol" w:hAnsi="Segoe UI Symbol" w:cs="Segoe UI Symbol"/>
            </w:rPr>
            <w:t>☐</w:t>
          </w:r>
        </w:sdtContent>
      </w:sdt>
      <w:r w:rsidR="00F8208E" w:rsidRPr="003C2B3F">
        <w:t xml:space="preserve"> Medical transport specialist</w:t>
      </w:r>
    </w:p>
    <w:p w14:paraId="0C5B422D" w14:textId="3E5A7B68" w:rsidR="00F8208E" w:rsidRPr="003C2B3F" w:rsidRDefault="00F8208E" w:rsidP="00F8208E">
      <w:pPr>
        <w:pStyle w:val="normalafterlisttable"/>
      </w:pPr>
      <w:r>
        <w:t>Checker</w:t>
      </w:r>
      <w:r w:rsidRPr="00916430">
        <w:t xml:space="preserve"> name:</w:t>
      </w:r>
      <w:r>
        <w:tab/>
      </w:r>
      <w:r>
        <w:tab/>
      </w:r>
      <w:r>
        <w:tab/>
      </w:r>
      <w:r>
        <w:tab/>
      </w:r>
      <w:r>
        <w:tab/>
        <w:t xml:space="preserve">Date of check: </w:t>
      </w:r>
    </w:p>
    <w:p w14:paraId="240675B7" w14:textId="77777777" w:rsidR="00F8208E" w:rsidRPr="003C2B3F" w:rsidRDefault="00F8208E" w:rsidP="00F8208E">
      <w:r w:rsidRPr="00916430">
        <w:t>Aircraft type:</w:t>
      </w:r>
    </w:p>
    <w:tbl>
      <w:tblPr>
        <w:tblStyle w:val="SD-MOStable"/>
        <w:tblW w:w="9634" w:type="dxa"/>
        <w:tblLayout w:type="fixed"/>
        <w:tblLook w:val="0620" w:firstRow="1" w:lastRow="0" w:firstColumn="0" w:lastColumn="0" w:noHBand="1" w:noVBand="1"/>
        <w:tblCaption w:val="4B5 Instructor Induction Training – Course IT1"/>
        <w:tblDescription w:val="4B5 Instructor Induction Training – Course IT1"/>
      </w:tblPr>
      <w:tblGrid>
        <w:gridCol w:w="7906"/>
        <w:gridCol w:w="1728"/>
      </w:tblGrid>
      <w:tr w:rsidR="00F8208E" w:rsidRPr="00F86B35" w14:paraId="04CC897E" w14:textId="77777777" w:rsidTr="00E03286">
        <w:trPr>
          <w:cnfStyle w:val="100000000000" w:firstRow="1" w:lastRow="0" w:firstColumn="0" w:lastColumn="0" w:oddVBand="0" w:evenVBand="0" w:oddHBand="0" w:evenHBand="0" w:firstRowFirstColumn="0" w:firstRowLastColumn="0" w:lastRowFirstColumn="0" w:lastRowLastColumn="0"/>
          <w:trHeight w:val="25"/>
        </w:trPr>
        <w:tc>
          <w:tcPr>
            <w:tcW w:w="7906" w:type="dxa"/>
          </w:tcPr>
          <w:p w14:paraId="26DEBE41" w14:textId="77777777" w:rsidR="00F8208E" w:rsidRPr="00F86B35" w:rsidRDefault="00F8208E">
            <w:r w:rsidRPr="00F86B35">
              <w:t>Ground Training</w:t>
            </w:r>
          </w:p>
        </w:tc>
        <w:tc>
          <w:tcPr>
            <w:tcW w:w="1728" w:type="dxa"/>
          </w:tcPr>
          <w:p w14:paraId="4A35961C" w14:textId="77777777" w:rsidR="00F8208E" w:rsidRPr="00F86B35" w:rsidRDefault="00F8208E">
            <w:r w:rsidRPr="00F86B35">
              <w:t>Completion date</w:t>
            </w:r>
          </w:p>
        </w:tc>
      </w:tr>
      <w:tr w:rsidR="00F8208E" w:rsidRPr="00916430" w14:paraId="0761143E" w14:textId="77777777" w:rsidTr="00E03286">
        <w:trPr>
          <w:trHeight w:val="25"/>
        </w:trPr>
        <w:tc>
          <w:tcPr>
            <w:tcW w:w="7906" w:type="dxa"/>
          </w:tcPr>
          <w:p w14:paraId="35C347AB" w14:textId="77777777" w:rsidR="00F8208E" w:rsidRPr="003C2B3F" w:rsidRDefault="00F8208E">
            <w:pPr>
              <w:pStyle w:val="Tabletext"/>
            </w:pPr>
            <w:r w:rsidRPr="00916430">
              <w:t xml:space="preserve">Safety Management Systems </w:t>
            </w:r>
          </w:p>
        </w:tc>
        <w:tc>
          <w:tcPr>
            <w:tcW w:w="1728" w:type="dxa"/>
          </w:tcPr>
          <w:p w14:paraId="1FA13AFF" w14:textId="77777777" w:rsidR="00F8208E" w:rsidRPr="00916430" w:rsidRDefault="00F8208E">
            <w:pPr>
              <w:pStyle w:val="Tabletext"/>
            </w:pPr>
          </w:p>
        </w:tc>
      </w:tr>
      <w:tr w:rsidR="00F8208E" w:rsidRPr="00916430" w14:paraId="0DECB176" w14:textId="77777777" w:rsidTr="00E03286">
        <w:trPr>
          <w:trHeight w:val="25"/>
        </w:trPr>
        <w:tc>
          <w:tcPr>
            <w:tcW w:w="7906" w:type="dxa"/>
          </w:tcPr>
          <w:p w14:paraId="32524C91" w14:textId="77777777" w:rsidR="00F8208E" w:rsidRPr="003C2B3F" w:rsidRDefault="00F8208E">
            <w:pPr>
              <w:pStyle w:val="Tabletext"/>
            </w:pPr>
            <w:r w:rsidRPr="00916430">
              <w:t xml:space="preserve">Human Factors Principles and Non-Technical Skills </w:t>
            </w:r>
          </w:p>
        </w:tc>
        <w:tc>
          <w:tcPr>
            <w:tcW w:w="1728" w:type="dxa"/>
          </w:tcPr>
          <w:p w14:paraId="1A501971" w14:textId="77777777" w:rsidR="00F8208E" w:rsidRPr="00916430" w:rsidRDefault="00F8208E">
            <w:pPr>
              <w:pStyle w:val="Tabletext"/>
            </w:pPr>
          </w:p>
        </w:tc>
      </w:tr>
    </w:tbl>
    <w:p w14:paraId="4C60B231" w14:textId="77777777" w:rsidR="00F8208E" w:rsidRDefault="00F8208E" w:rsidP="00E03286">
      <w:pPr>
        <w:spacing w:before="0" w:after="0"/>
      </w:pPr>
    </w:p>
    <w:tbl>
      <w:tblPr>
        <w:tblStyle w:val="SD-MOStable"/>
        <w:tblW w:w="9639" w:type="dxa"/>
        <w:tblLayout w:type="fixed"/>
        <w:tblLook w:val="0620" w:firstRow="1" w:lastRow="0" w:firstColumn="0" w:lastColumn="0" w:noHBand="1" w:noVBand="1"/>
        <w:tblCaption w:val="4B5 Instructor Induction Training – Course IT1"/>
        <w:tblDescription w:val="4B5 Instructor Induction Training – Course IT1"/>
      </w:tblPr>
      <w:tblGrid>
        <w:gridCol w:w="7933"/>
        <w:gridCol w:w="1706"/>
      </w:tblGrid>
      <w:tr w:rsidR="00F8208E" w:rsidRPr="00F86B35" w14:paraId="7FE95005" w14:textId="77777777" w:rsidTr="00304A2A">
        <w:trPr>
          <w:cnfStyle w:val="100000000000" w:firstRow="1" w:lastRow="0" w:firstColumn="0" w:lastColumn="0" w:oddVBand="0" w:evenVBand="0" w:oddHBand="0" w:evenHBand="0" w:firstRowFirstColumn="0" w:firstRowLastColumn="0" w:lastRowFirstColumn="0" w:lastRowLastColumn="0"/>
          <w:trHeight w:val="49"/>
          <w:tblHeader/>
        </w:trPr>
        <w:tc>
          <w:tcPr>
            <w:tcW w:w="7933" w:type="dxa"/>
            <w:tcBorders>
              <w:bottom w:val="single" w:sz="4" w:space="0" w:color="0080A2"/>
            </w:tcBorders>
          </w:tcPr>
          <w:p w14:paraId="34A0CFBA" w14:textId="77777777" w:rsidR="00F8208E" w:rsidRPr="00F86B35" w:rsidRDefault="00F8208E">
            <w:r w:rsidRPr="00F86B35">
              <w:t>Check items</w:t>
            </w:r>
          </w:p>
        </w:tc>
        <w:tc>
          <w:tcPr>
            <w:tcW w:w="1706" w:type="dxa"/>
          </w:tcPr>
          <w:p w14:paraId="184DE8D1" w14:textId="77777777" w:rsidR="00F8208E" w:rsidRPr="00F86B35" w:rsidRDefault="00F8208E">
            <w:r w:rsidRPr="00F86B35">
              <w:t>C / NYC / NA</w:t>
            </w:r>
          </w:p>
        </w:tc>
      </w:tr>
      <w:tr w:rsidR="00F8208E" w:rsidRPr="00F86B35" w14:paraId="2D8B0D95" w14:textId="77777777" w:rsidTr="00304A2A">
        <w:trPr>
          <w:trHeight w:val="25"/>
        </w:trPr>
        <w:tc>
          <w:tcPr>
            <w:tcW w:w="7933" w:type="dxa"/>
            <w:tcBorders>
              <w:right w:val="nil"/>
            </w:tcBorders>
          </w:tcPr>
          <w:p w14:paraId="34AFD590" w14:textId="77777777" w:rsidR="00F8208E" w:rsidRPr="00F86B35" w:rsidRDefault="00F8208E">
            <w:pPr>
              <w:pStyle w:val="Tabletext"/>
              <w:rPr>
                <w:rStyle w:val="bold"/>
              </w:rPr>
            </w:pPr>
            <w:r w:rsidRPr="00F86B35">
              <w:rPr>
                <w:rStyle w:val="bold"/>
              </w:rPr>
              <w:t>Non-normal &amp; emergency procedures</w:t>
            </w:r>
          </w:p>
        </w:tc>
        <w:tc>
          <w:tcPr>
            <w:tcW w:w="1706" w:type="dxa"/>
            <w:tcBorders>
              <w:left w:val="nil"/>
            </w:tcBorders>
          </w:tcPr>
          <w:p w14:paraId="58A0D7FE" w14:textId="77777777" w:rsidR="00F8208E" w:rsidRPr="00F86B35" w:rsidRDefault="00F8208E">
            <w:pPr>
              <w:pStyle w:val="Tabletext"/>
              <w:rPr>
                <w:rStyle w:val="bold"/>
              </w:rPr>
            </w:pPr>
          </w:p>
        </w:tc>
      </w:tr>
      <w:tr w:rsidR="00F8208E" w:rsidRPr="00916430" w14:paraId="5D796414" w14:textId="77777777" w:rsidTr="00304A2A">
        <w:trPr>
          <w:trHeight w:val="25"/>
        </w:trPr>
        <w:tc>
          <w:tcPr>
            <w:tcW w:w="7933" w:type="dxa"/>
          </w:tcPr>
          <w:p w14:paraId="4A94CC98" w14:textId="77777777" w:rsidR="00F8208E" w:rsidRPr="003C2B3F" w:rsidRDefault="00F8208E">
            <w:pPr>
              <w:pStyle w:val="Tablebullet"/>
            </w:pPr>
            <w:r w:rsidRPr="00916430">
              <w:t>fumes, fire &amp; smoke</w:t>
            </w:r>
          </w:p>
        </w:tc>
        <w:tc>
          <w:tcPr>
            <w:tcW w:w="1706" w:type="dxa"/>
          </w:tcPr>
          <w:p w14:paraId="4979B74A" w14:textId="77777777" w:rsidR="00F8208E" w:rsidRPr="00916430" w:rsidRDefault="00F8208E">
            <w:pPr>
              <w:pStyle w:val="Tabletext"/>
            </w:pPr>
          </w:p>
        </w:tc>
      </w:tr>
      <w:tr w:rsidR="00F8208E" w:rsidRPr="00916430" w14:paraId="2AC7E988" w14:textId="77777777" w:rsidTr="00304A2A">
        <w:trPr>
          <w:trHeight w:val="25"/>
        </w:trPr>
        <w:tc>
          <w:tcPr>
            <w:tcW w:w="7933" w:type="dxa"/>
          </w:tcPr>
          <w:p w14:paraId="15013713" w14:textId="77777777" w:rsidR="00F8208E" w:rsidRPr="003C2B3F" w:rsidRDefault="00F8208E">
            <w:pPr>
              <w:pStyle w:val="Tablebullet"/>
            </w:pPr>
            <w:r w:rsidRPr="00916430">
              <w:t>pressurisation problems &amp; decompression</w:t>
            </w:r>
          </w:p>
        </w:tc>
        <w:tc>
          <w:tcPr>
            <w:tcW w:w="1706" w:type="dxa"/>
          </w:tcPr>
          <w:p w14:paraId="6AAA8547" w14:textId="77777777" w:rsidR="00F8208E" w:rsidRPr="00916430" w:rsidRDefault="00F8208E">
            <w:pPr>
              <w:pStyle w:val="Tabletext"/>
            </w:pPr>
          </w:p>
        </w:tc>
      </w:tr>
      <w:tr w:rsidR="00F8208E" w:rsidRPr="00916430" w14:paraId="4D0D4D8F" w14:textId="77777777" w:rsidTr="00304A2A">
        <w:trPr>
          <w:trHeight w:val="25"/>
        </w:trPr>
        <w:tc>
          <w:tcPr>
            <w:tcW w:w="7933" w:type="dxa"/>
          </w:tcPr>
          <w:p w14:paraId="5256E018" w14:textId="77777777" w:rsidR="00F8208E" w:rsidRPr="003C2B3F" w:rsidRDefault="00F8208E">
            <w:pPr>
              <w:pStyle w:val="Tablebullet"/>
            </w:pPr>
            <w:r w:rsidRPr="00916430">
              <w:t>crew incapacitation</w:t>
            </w:r>
          </w:p>
        </w:tc>
        <w:tc>
          <w:tcPr>
            <w:tcW w:w="1706" w:type="dxa"/>
          </w:tcPr>
          <w:p w14:paraId="69DFE2D1" w14:textId="77777777" w:rsidR="00F8208E" w:rsidRPr="00916430" w:rsidRDefault="00F8208E">
            <w:pPr>
              <w:pStyle w:val="Tabletext"/>
            </w:pPr>
          </w:p>
        </w:tc>
      </w:tr>
      <w:tr w:rsidR="00F8208E" w:rsidRPr="00916430" w14:paraId="3D7D4D84" w14:textId="77777777" w:rsidTr="00304A2A">
        <w:trPr>
          <w:trHeight w:val="25"/>
        </w:trPr>
        <w:tc>
          <w:tcPr>
            <w:tcW w:w="7933" w:type="dxa"/>
          </w:tcPr>
          <w:p w14:paraId="1265346E" w14:textId="77777777" w:rsidR="00F8208E" w:rsidRPr="003C2B3F" w:rsidRDefault="00F8208E">
            <w:pPr>
              <w:pStyle w:val="Tablebullet"/>
            </w:pPr>
            <w:r w:rsidRPr="00916430">
              <w:t>evacuation</w:t>
            </w:r>
          </w:p>
        </w:tc>
        <w:tc>
          <w:tcPr>
            <w:tcW w:w="1706" w:type="dxa"/>
          </w:tcPr>
          <w:p w14:paraId="4F990C65" w14:textId="77777777" w:rsidR="00F8208E" w:rsidRPr="00916430" w:rsidRDefault="00F8208E">
            <w:pPr>
              <w:pStyle w:val="Tabletext"/>
            </w:pPr>
          </w:p>
        </w:tc>
      </w:tr>
      <w:tr w:rsidR="00F8208E" w:rsidRPr="00916430" w14:paraId="6A102873" w14:textId="77777777" w:rsidTr="00304A2A">
        <w:trPr>
          <w:trHeight w:val="25"/>
        </w:trPr>
        <w:tc>
          <w:tcPr>
            <w:tcW w:w="7933" w:type="dxa"/>
            <w:tcBorders>
              <w:bottom w:val="single" w:sz="4" w:space="0" w:color="0080A2"/>
            </w:tcBorders>
          </w:tcPr>
          <w:p w14:paraId="0B139E18" w14:textId="77777777" w:rsidR="00F8208E" w:rsidRPr="003C2B3F" w:rsidRDefault="00F8208E">
            <w:pPr>
              <w:pStyle w:val="Tablebullet"/>
            </w:pPr>
            <w:r w:rsidRPr="00916430">
              <w:t>ditching</w:t>
            </w:r>
          </w:p>
        </w:tc>
        <w:tc>
          <w:tcPr>
            <w:tcW w:w="1706" w:type="dxa"/>
          </w:tcPr>
          <w:p w14:paraId="0AA4A9BB" w14:textId="77777777" w:rsidR="00F8208E" w:rsidRPr="00916430" w:rsidRDefault="00F8208E">
            <w:pPr>
              <w:pStyle w:val="Tabletext"/>
            </w:pPr>
          </w:p>
        </w:tc>
      </w:tr>
      <w:tr w:rsidR="00F8208E" w:rsidRPr="00F86B35" w14:paraId="36BCD6D3" w14:textId="77777777" w:rsidTr="00304A2A">
        <w:trPr>
          <w:trHeight w:val="25"/>
        </w:trPr>
        <w:tc>
          <w:tcPr>
            <w:tcW w:w="7933" w:type="dxa"/>
            <w:tcBorders>
              <w:right w:val="nil"/>
            </w:tcBorders>
          </w:tcPr>
          <w:p w14:paraId="08ECA27E" w14:textId="77777777" w:rsidR="00F8208E" w:rsidRPr="00F86B35" w:rsidRDefault="00F8208E">
            <w:pPr>
              <w:pStyle w:val="Tabletext"/>
              <w:rPr>
                <w:rStyle w:val="bold"/>
              </w:rPr>
            </w:pPr>
            <w:r w:rsidRPr="00F86B35">
              <w:rPr>
                <w:rStyle w:val="bold"/>
              </w:rPr>
              <w:t>Line operations</w:t>
            </w:r>
          </w:p>
        </w:tc>
        <w:tc>
          <w:tcPr>
            <w:tcW w:w="1706" w:type="dxa"/>
            <w:tcBorders>
              <w:left w:val="nil"/>
            </w:tcBorders>
          </w:tcPr>
          <w:p w14:paraId="79225FA9" w14:textId="77777777" w:rsidR="00F8208E" w:rsidRPr="00F86B35" w:rsidRDefault="00F8208E">
            <w:pPr>
              <w:pStyle w:val="Tabletext"/>
              <w:rPr>
                <w:rStyle w:val="bold"/>
              </w:rPr>
            </w:pPr>
          </w:p>
        </w:tc>
      </w:tr>
      <w:tr w:rsidR="00F8208E" w:rsidRPr="00916430" w14:paraId="6211B8FA" w14:textId="77777777" w:rsidTr="00304A2A">
        <w:trPr>
          <w:trHeight w:val="25"/>
        </w:trPr>
        <w:tc>
          <w:tcPr>
            <w:tcW w:w="7933" w:type="dxa"/>
          </w:tcPr>
          <w:p w14:paraId="058A1D05" w14:textId="77777777" w:rsidR="00F8208E" w:rsidRPr="003C2B3F" w:rsidRDefault="00F8208E">
            <w:pPr>
              <w:pStyle w:val="Tablebullet"/>
            </w:pPr>
            <w:r w:rsidRPr="00916430">
              <w:t>risk assessment &amp; management</w:t>
            </w:r>
          </w:p>
        </w:tc>
        <w:tc>
          <w:tcPr>
            <w:tcW w:w="1706" w:type="dxa"/>
          </w:tcPr>
          <w:p w14:paraId="1E87FD6B" w14:textId="77777777" w:rsidR="00F8208E" w:rsidRPr="00916430" w:rsidRDefault="00F8208E">
            <w:pPr>
              <w:pStyle w:val="Tabletext"/>
            </w:pPr>
          </w:p>
        </w:tc>
      </w:tr>
      <w:tr w:rsidR="00F8208E" w:rsidRPr="00916430" w14:paraId="5E281376" w14:textId="77777777" w:rsidTr="00304A2A">
        <w:trPr>
          <w:trHeight w:val="25"/>
        </w:trPr>
        <w:tc>
          <w:tcPr>
            <w:tcW w:w="7933" w:type="dxa"/>
          </w:tcPr>
          <w:p w14:paraId="5CF2371E" w14:textId="77777777" w:rsidR="00F8208E" w:rsidRPr="003C2B3F" w:rsidRDefault="00F8208E">
            <w:pPr>
              <w:pStyle w:val="Tablebullet"/>
            </w:pPr>
            <w:r w:rsidRPr="00916430">
              <w:t>pre-flight procedures</w:t>
            </w:r>
          </w:p>
        </w:tc>
        <w:tc>
          <w:tcPr>
            <w:tcW w:w="1706" w:type="dxa"/>
          </w:tcPr>
          <w:p w14:paraId="5339741B" w14:textId="77777777" w:rsidR="00F8208E" w:rsidRPr="00916430" w:rsidRDefault="00F8208E">
            <w:pPr>
              <w:pStyle w:val="Tabletext"/>
            </w:pPr>
          </w:p>
        </w:tc>
      </w:tr>
      <w:tr w:rsidR="00F8208E" w:rsidRPr="00916430" w14:paraId="605E2667" w14:textId="77777777" w:rsidTr="00304A2A">
        <w:trPr>
          <w:trHeight w:val="25"/>
        </w:trPr>
        <w:tc>
          <w:tcPr>
            <w:tcW w:w="7933" w:type="dxa"/>
          </w:tcPr>
          <w:p w14:paraId="427F8609" w14:textId="77777777" w:rsidR="00F8208E" w:rsidRPr="003C2B3F" w:rsidRDefault="00F8208E">
            <w:pPr>
              <w:pStyle w:val="Tablebullet"/>
            </w:pPr>
            <w:r w:rsidRPr="00916430">
              <w:t xml:space="preserve">ground handling, aircraft parking &amp; public safety </w:t>
            </w:r>
            <w:r w:rsidRPr="003C2B3F">
              <w:t>procedures</w:t>
            </w:r>
          </w:p>
        </w:tc>
        <w:tc>
          <w:tcPr>
            <w:tcW w:w="1706" w:type="dxa"/>
          </w:tcPr>
          <w:p w14:paraId="3145DDE3" w14:textId="77777777" w:rsidR="00F8208E" w:rsidRPr="00916430" w:rsidRDefault="00F8208E">
            <w:pPr>
              <w:pStyle w:val="Tabletext"/>
            </w:pPr>
          </w:p>
        </w:tc>
      </w:tr>
      <w:tr w:rsidR="00F8208E" w:rsidRPr="00916430" w14:paraId="2C6F2DB1" w14:textId="77777777" w:rsidTr="00304A2A">
        <w:trPr>
          <w:trHeight w:val="25"/>
        </w:trPr>
        <w:tc>
          <w:tcPr>
            <w:tcW w:w="7933" w:type="dxa"/>
          </w:tcPr>
          <w:p w14:paraId="16F42E90" w14:textId="77777777" w:rsidR="00F8208E" w:rsidRPr="003C2B3F" w:rsidRDefault="00F8208E">
            <w:pPr>
              <w:pStyle w:val="Tablebullet"/>
            </w:pPr>
            <w:r w:rsidRPr="00916430">
              <w:t>passenger handling, briefings &amp; safety demonstration procedures</w:t>
            </w:r>
          </w:p>
        </w:tc>
        <w:tc>
          <w:tcPr>
            <w:tcW w:w="1706" w:type="dxa"/>
          </w:tcPr>
          <w:p w14:paraId="30AB086E" w14:textId="77777777" w:rsidR="00F8208E" w:rsidRPr="00916430" w:rsidRDefault="00F8208E">
            <w:pPr>
              <w:pStyle w:val="Tabletext"/>
            </w:pPr>
          </w:p>
        </w:tc>
      </w:tr>
      <w:tr w:rsidR="00F8208E" w:rsidRPr="00916430" w14:paraId="63813D02" w14:textId="77777777" w:rsidTr="00304A2A">
        <w:trPr>
          <w:trHeight w:val="25"/>
        </w:trPr>
        <w:tc>
          <w:tcPr>
            <w:tcW w:w="7933" w:type="dxa"/>
          </w:tcPr>
          <w:p w14:paraId="4038AEF3" w14:textId="77777777" w:rsidR="00F8208E" w:rsidRPr="003C2B3F" w:rsidRDefault="00F8208E">
            <w:pPr>
              <w:pStyle w:val="Tablebullet"/>
            </w:pPr>
            <w:r w:rsidRPr="00916430">
              <w:t>crew communication &amp; co</w:t>
            </w:r>
            <w:r w:rsidRPr="003C2B3F">
              <w:t>-ordination</w:t>
            </w:r>
          </w:p>
        </w:tc>
        <w:tc>
          <w:tcPr>
            <w:tcW w:w="1706" w:type="dxa"/>
          </w:tcPr>
          <w:p w14:paraId="599C7D56" w14:textId="77777777" w:rsidR="00F8208E" w:rsidRPr="00916430" w:rsidRDefault="00F8208E">
            <w:pPr>
              <w:pStyle w:val="Tabletext"/>
            </w:pPr>
          </w:p>
        </w:tc>
      </w:tr>
      <w:tr w:rsidR="00F8208E" w:rsidRPr="00916430" w14:paraId="7DFA4021" w14:textId="77777777" w:rsidTr="00304A2A">
        <w:trPr>
          <w:trHeight w:val="25"/>
        </w:trPr>
        <w:tc>
          <w:tcPr>
            <w:tcW w:w="7933" w:type="dxa"/>
          </w:tcPr>
          <w:p w14:paraId="700E5DB9" w14:textId="77777777" w:rsidR="00F8208E" w:rsidRPr="003C2B3F" w:rsidRDefault="00F8208E">
            <w:pPr>
              <w:pStyle w:val="Tablebullet"/>
            </w:pPr>
            <w:r w:rsidRPr="00916430">
              <w:t>use of aircraft systems</w:t>
            </w:r>
          </w:p>
        </w:tc>
        <w:tc>
          <w:tcPr>
            <w:tcW w:w="1706" w:type="dxa"/>
          </w:tcPr>
          <w:p w14:paraId="722E86E7" w14:textId="77777777" w:rsidR="00F8208E" w:rsidRPr="00916430" w:rsidRDefault="00F8208E">
            <w:pPr>
              <w:pStyle w:val="Tabletext"/>
            </w:pPr>
          </w:p>
        </w:tc>
      </w:tr>
      <w:tr w:rsidR="00F8208E" w:rsidRPr="00916430" w14:paraId="67AD1986" w14:textId="77777777" w:rsidTr="00304A2A">
        <w:trPr>
          <w:trHeight w:val="25"/>
        </w:trPr>
        <w:tc>
          <w:tcPr>
            <w:tcW w:w="7933" w:type="dxa"/>
          </w:tcPr>
          <w:p w14:paraId="047B27B4" w14:textId="77777777" w:rsidR="00F8208E" w:rsidRPr="003C2B3F" w:rsidRDefault="00F8208E">
            <w:pPr>
              <w:pStyle w:val="Tablebullet"/>
            </w:pPr>
            <w:r w:rsidRPr="00916430">
              <w:t>use of aircraft exits &amp; equipment</w:t>
            </w:r>
          </w:p>
        </w:tc>
        <w:tc>
          <w:tcPr>
            <w:tcW w:w="1706" w:type="dxa"/>
          </w:tcPr>
          <w:p w14:paraId="03AEE5A8" w14:textId="77777777" w:rsidR="00F8208E" w:rsidRPr="00916430" w:rsidRDefault="00F8208E">
            <w:pPr>
              <w:pStyle w:val="Tabletext"/>
            </w:pPr>
          </w:p>
        </w:tc>
      </w:tr>
      <w:tr w:rsidR="00F8208E" w:rsidRPr="00916430" w14:paraId="7947A8D5" w14:textId="77777777" w:rsidTr="00304A2A">
        <w:trPr>
          <w:trHeight w:val="25"/>
        </w:trPr>
        <w:tc>
          <w:tcPr>
            <w:tcW w:w="7933" w:type="dxa"/>
            <w:tcBorders>
              <w:bottom w:val="single" w:sz="4" w:space="0" w:color="0080A2"/>
            </w:tcBorders>
          </w:tcPr>
          <w:p w14:paraId="76B90C0F" w14:textId="77777777" w:rsidR="00F8208E" w:rsidRPr="003C2B3F" w:rsidRDefault="00F8208E">
            <w:pPr>
              <w:pStyle w:val="Tablebullet"/>
            </w:pPr>
            <w:r w:rsidRPr="00916430">
              <w:t>post-flight procedures</w:t>
            </w:r>
          </w:p>
        </w:tc>
        <w:tc>
          <w:tcPr>
            <w:tcW w:w="1706" w:type="dxa"/>
          </w:tcPr>
          <w:p w14:paraId="3410883F" w14:textId="77777777" w:rsidR="00F8208E" w:rsidRPr="00916430" w:rsidRDefault="00F8208E">
            <w:pPr>
              <w:pStyle w:val="Tabletext"/>
            </w:pPr>
          </w:p>
        </w:tc>
      </w:tr>
      <w:tr w:rsidR="00F8208E" w:rsidRPr="00F86B35" w14:paraId="0C2F6E36" w14:textId="77777777" w:rsidTr="00304A2A">
        <w:trPr>
          <w:trHeight w:val="25"/>
        </w:trPr>
        <w:tc>
          <w:tcPr>
            <w:tcW w:w="7933" w:type="dxa"/>
            <w:tcBorders>
              <w:right w:val="nil"/>
            </w:tcBorders>
          </w:tcPr>
          <w:p w14:paraId="4D24EC50" w14:textId="77777777" w:rsidR="00F8208E" w:rsidRPr="00F86B35" w:rsidRDefault="00F8208E">
            <w:pPr>
              <w:pStyle w:val="Tabletext"/>
              <w:rPr>
                <w:rStyle w:val="bold"/>
              </w:rPr>
            </w:pPr>
            <w:r w:rsidRPr="00F86B35">
              <w:rPr>
                <w:rStyle w:val="bold"/>
              </w:rPr>
              <w:t>Operation specific procedures</w:t>
            </w:r>
          </w:p>
        </w:tc>
        <w:tc>
          <w:tcPr>
            <w:tcW w:w="1706" w:type="dxa"/>
            <w:tcBorders>
              <w:left w:val="nil"/>
            </w:tcBorders>
          </w:tcPr>
          <w:p w14:paraId="1C8A997F" w14:textId="77777777" w:rsidR="00F8208E" w:rsidRPr="00F86B35" w:rsidRDefault="00F8208E">
            <w:pPr>
              <w:pStyle w:val="Tabletext"/>
              <w:rPr>
                <w:rStyle w:val="bold"/>
              </w:rPr>
            </w:pPr>
          </w:p>
        </w:tc>
      </w:tr>
      <w:tr w:rsidR="00F8208E" w:rsidRPr="00916430" w14:paraId="6E3B36C2" w14:textId="77777777" w:rsidTr="00304A2A">
        <w:trPr>
          <w:trHeight w:val="268"/>
        </w:trPr>
        <w:tc>
          <w:tcPr>
            <w:tcW w:w="7933" w:type="dxa"/>
          </w:tcPr>
          <w:p w14:paraId="12A3D5A0" w14:textId="77777777" w:rsidR="00F8208E" w:rsidRPr="003C2B3F" w:rsidRDefault="00F8208E">
            <w:pPr>
              <w:pStyle w:val="Tablebullet"/>
            </w:pPr>
            <w:r w:rsidRPr="00916430">
              <w:t>NVIS</w:t>
            </w:r>
          </w:p>
        </w:tc>
        <w:tc>
          <w:tcPr>
            <w:tcW w:w="1706" w:type="dxa"/>
          </w:tcPr>
          <w:p w14:paraId="324723F5" w14:textId="77777777" w:rsidR="00F8208E" w:rsidRPr="00916430" w:rsidRDefault="00F8208E">
            <w:pPr>
              <w:pStyle w:val="Tabletext"/>
            </w:pPr>
          </w:p>
        </w:tc>
      </w:tr>
      <w:tr w:rsidR="00F8208E" w:rsidRPr="00916430" w14:paraId="348CB468" w14:textId="77777777" w:rsidTr="00304A2A">
        <w:trPr>
          <w:trHeight w:val="268"/>
        </w:trPr>
        <w:tc>
          <w:tcPr>
            <w:tcW w:w="7933" w:type="dxa"/>
          </w:tcPr>
          <w:p w14:paraId="70B098A0" w14:textId="77777777" w:rsidR="00F8208E" w:rsidRPr="003C2B3F" w:rsidRDefault="00F8208E">
            <w:pPr>
              <w:pStyle w:val="Tablebullet"/>
            </w:pPr>
            <w:r w:rsidRPr="00916430">
              <w:t>winching/rappelling</w:t>
            </w:r>
          </w:p>
        </w:tc>
        <w:tc>
          <w:tcPr>
            <w:tcW w:w="1706" w:type="dxa"/>
          </w:tcPr>
          <w:p w14:paraId="41DC1E8C" w14:textId="77777777" w:rsidR="00F8208E" w:rsidRPr="00916430" w:rsidRDefault="00F8208E">
            <w:pPr>
              <w:pStyle w:val="Tabletext"/>
            </w:pPr>
          </w:p>
        </w:tc>
      </w:tr>
      <w:tr w:rsidR="00F8208E" w:rsidRPr="00916430" w14:paraId="7F47680F" w14:textId="77777777" w:rsidTr="00304A2A">
        <w:trPr>
          <w:trHeight w:val="268"/>
        </w:trPr>
        <w:tc>
          <w:tcPr>
            <w:tcW w:w="7933" w:type="dxa"/>
          </w:tcPr>
          <w:p w14:paraId="14F1C191" w14:textId="77777777" w:rsidR="00F8208E" w:rsidRPr="003C2B3F" w:rsidRDefault="00F8208E">
            <w:pPr>
              <w:pStyle w:val="Tablebullet"/>
            </w:pPr>
            <w:r w:rsidRPr="00916430">
              <w:t>sling load</w:t>
            </w:r>
          </w:p>
        </w:tc>
        <w:tc>
          <w:tcPr>
            <w:tcW w:w="1706" w:type="dxa"/>
          </w:tcPr>
          <w:p w14:paraId="199B8B9B" w14:textId="77777777" w:rsidR="00F8208E" w:rsidRPr="00916430" w:rsidRDefault="00F8208E">
            <w:pPr>
              <w:pStyle w:val="Tabletext"/>
            </w:pPr>
          </w:p>
        </w:tc>
      </w:tr>
    </w:tbl>
    <w:p w14:paraId="0855B875" w14:textId="155EB2F8" w:rsidR="00304A2A" w:rsidRDefault="00304A2A" w:rsidP="00F8208E">
      <w:pPr>
        <w:pStyle w:val="normalafterlisttable"/>
        <w:rPr>
          <w:rStyle w:val="bold"/>
        </w:rPr>
      </w:pPr>
    </w:p>
    <w:tbl>
      <w:tblPr>
        <w:tblStyle w:val="SD-MOStable"/>
        <w:tblW w:w="9639" w:type="dxa"/>
        <w:tblLayout w:type="fixed"/>
        <w:tblLook w:val="0620" w:firstRow="1" w:lastRow="0" w:firstColumn="0" w:lastColumn="0" w:noHBand="1" w:noVBand="1"/>
      </w:tblPr>
      <w:tblGrid>
        <w:gridCol w:w="9639"/>
      </w:tblGrid>
      <w:tr w:rsidR="00304A2A" w:rsidRPr="00DB6B68" w14:paraId="0F8DE4EB" w14:textId="77777777" w:rsidTr="00367431">
        <w:trPr>
          <w:cnfStyle w:val="100000000000" w:firstRow="1" w:lastRow="0" w:firstColumn="0" w:lastColumn="0" w:oddVBand="0" w:evenVBand="0" w:oddHBand="0" w:evenHBand="0" w:firstRowFirstColumn="0" w:firstRowLastColumn="0" w:lastRowFirstColumn="0" w:lastRowLastColumn="0"/>
        </w:trPr>
        <w:tc>
          <w:tcPr>
            <w:tcW w:w="9639" w:type="dxa"/>
          </w:tcPr>
          <w:p w14:paraId="5B921DCB" w14:textId="77777777" w:rsidR="00304A2A" w:rsidRPr="00DB6B68" w:rsidRDefault="00304A2A" w:rsidP="00367431">
            <w:r>
              <w:t>Comments</w:t>
            </w:r>
          </w:p>
        </w:tc>
      </w:tr>
      <w:tr w:rsidR="00304A2A" w14:paraId="2B91C211" w14:textId="77777777" w:rsidTr="00367431">
        <w:trPr>
          <w:trHeight w:val="2099"/>
        </w:trPr>
        <w:tc>
          <w:tcPr>
            <w:tcW w:w="9639" w:type="dxa"/>
          </w:tcPr>
          <w:p w14:paraId="5193BBA0" w14:textId="77777777" w:rsidR="00304A2A" w:rsidRDefault="00304A2A" w:rsidP="00367431"/>
        </w:tc>
      </w:tr>
    </w:tbl>
    <w:p w14:paraId="00B53F9C" w14:textId="2E69017A" w:rsidR="00F8208E" w:rsidRPr="00F86B35" w:rsidRDefault="00F8208E" w:rsidP="00F8208E">
      <w:pPr>
        <w:pStyle w:val="normalafterlisttable"/>
        <w:rPr>
          <w:rStyle w:val="bold"/>
        </w:rPr>
      </w:pPr>
      <w:r>
        <w:rPr>
          <w:rStyle w:val="bold"/>
        </w:rPr>
        <w:t>Result</w:t>
      </w:r>
    </w:p>
    <w:p w14:paraId="4455FD38" w14:textId="443CD205" w:rsidR="00F8208E" w:rsidRDefault="005368FD" w:rsidP="00F8208E">
      <w:sdt>
        <w:sdtPr>
          <w:id w:val="-1488629388"/>
          <w14:checkbox>
            <w14:checked w14:val="0"/>
            <w14:checkedState w14:val="2612" w14:font="MS Gothic"/>
            <w14:uncheckedState w14:val="2610" w14:font="MS Gothic"/>
          </w14:checkbox>
        </w:sdtPr>
        <w:sdtEndPr/>
        <w:sdtContent>
          <w:r w:rsidR="00DB15E8">
            <w:rPr>
              <w:rFonts w:ascii="MS Gothic" w:eastAsia="MS Gothic" w:hAnsi="MS Gothic" w:hint="eastAsia"/>
            </w:rPr>
            <w:t>☐</w:t>
          </w:r>
        </w:sdtContent>
      </w:sdt>
      <w:r w:rsidR="00DB15E8" w:rsidRPr="00916430">
        <w:t xml:space="preserve"> </w:t>
      </w:r>
      <w:r w:rsidR="00F8208E" w:rsidRPr="00916430">
        <w:t xml:space="preserve">Competent </w:t>
      </w:r>
    </w:p>
    <w:p w14:paraId="31E01401" w14:textId="756B612F" w:rsidR="00F8208E" w:rsidRDefault="005368FD" w:rsidP="00F8208E">
      <w:sdt>
        <w:sdtPr>
          <w:id w:val="363729589"/>
          <w14:checkbox>
            <w14:checked w14:val="0"/>
            <w14:checkedState w14:val="2612" w14:font="MS Gothic"/>
            <w14:uncheckedState w14:val="2610" w14:font="MS Gothic"/>
          </w14:checkbox>
        </w:sdtPr>
        <w:sdtEndPr/>
        <w:sdtContent>
          <w:r w:rsidR="00DB15E8">
            <w:rPr>
              <w:rFonts w:ascii="MS Gothic" w:eastAsia="MS Gothic" w:hAnsi="MS Gothic" w:hint="eastAsia"/>
            </w:rPr>
            <w:t>☐</w:t>
          </w:r>
        </w:sdtContent>
      </w:sdt>
      <w:r w:rsidR="00DB15E8" w:rsidRPr="003C2B3F">
        <w:t xml:space="preserve"> </w:t>
      </w:r>
      <w:r w:rsidR="00F8208E" w:rsidRPr="003C2B3F">
        <w:t xml:space="preserve">Not yet competent </w:t>
      </w:r>
    </w:p>
    <w:p w14:paraId="7C6C3450" w14:textId="626C1B7E" w:rsidR="00F8208E" w:rsidRPr="00F86B35" w:rsidRDefault="00F8208E" w:rsidP="00F8208E">
      <w:pPr>
        <w:pStyle w:val="normalafterlisttable"/>
      </w:pPr>
      <w:r w:rsidRPr="00F86B35">
        <w:t>Crew member signature:</w:t>
      </w:r>
      <w:r>
        <w:tab/>
      </w:r>
      <w:r>
        <w:tab/>
      </w:r>
      <w:r>
        <w:tab/>
      </w:r>
      <w:r w:rsidRPr="00F86B35">
        <w:t>Date:</w:t>
      </w:r>
      <w:r>
        <w:t xml:space="preserve"> </w:t>
      </w:r>
    </w:p>
    <w:p w14:paraId="5E1FEBFA" w14:textId="29A62996" w:rsidR="00F8208E" w:rsidRPr="00F86B35" w:rsidRDefault="00F8208E" w:rsidP="00F8208E">
      <w:pPr>
        <w:pStyle w:val="normalafterlisttable"/>
      </w:pPr>
      <w:r>
        <w:t>Checker</w:t>
      </w:r>
      <w:r w:rsidRPr="00F86B35">
        <w:t xml:space="preserve"> signature:</w:t>
      </w:r>
      <w:r>
        <w:tab/>
      </w:r>
      <w:r>
        <w:tab/>
      </w:r>
      <w:r>
        <w:tab/>
      </w:r>
      <w:r>
        <w:tab/>
      </w:r>
      <w:r w:rsidRPr="00F86B35">
        <w:t>Date:</w:t>
      </w:r>
      <w:r>
        <w:t xml:space="preserve"> </w:t>
      </w:r>
    </w:p>
    <w:p w14:paraId="09ACCD09" w14:textId="77777777" w:rsidR="00F8208E" w:rsidRPr="003C2B3F" w:rsidRDefault="00F8208E" w:rsidP="00F8208E">
      <w:r w:rsidRPr="003C2B3F">
        <w:br w:type="page"/>
      </w:r>
    </w:p>
    <w:p w14:paraId="4C860428" w14:textId="77777777" w:rsidR="007A0A55" w:rsidRDefault="007A0A55" w:rsidP="002D4956">
      <w:pPr>
        <w:pStyle w:val="Caption"/>
        <w:rPr>
          <w:rStyle w:val="Strong"/>
          <w:b/>
          <w:bCs w:val="0"/>
        </w:rPr>
      </w:pPr>
      <w:bookmarkStart w:id="182" w:name="_Toc131591645"/>
      <w:r w:rsidRPr="002D4956">
        <w:rPr>
          <w:rStyle w:val="Strong"/>
          <w:rFonts w:hint="eastAsia"/>
          <w:b/>
          <w:bCs w:val="0"/>
        </w:rPr>
        <w:lastRenderedPageBreak/>
        <w:t xml:space="preserve">Form TC13 </w:t>
      </w:r>
      <w:r w:rsidRPr="002D4956">
        <w:rPr>
          <w:rStyle w:val="Strong"/>
          <w:b/>
          <w:bCs w:val="0"/>
        </w:rPr>
        <w:t>–</w:t>
      </w:r>
      <w:r w:rsidRPr="002D4956">
        <w:rPr>
          <w:rStyle w:val="Strong"/>
          <w:rFonts w:hint="eastAsia"/>
          <w:b/>
          <w:bCs w:val="0"/>
        </w:rPr>
        <w:t xml:space="preserve"> Remedial </w:t>
      </w:r>
      <w:r w:rsidRPr="002D4956">
        <w:rPr>
          <w:rStyle w:val="Strong"/>
          <w:b/>
          <w:bCs w:val="0"/>
        </w:rPr>
        <w:t>t</w:t>
      </w:r>
      <w:r w:rsidRPr="002D4956">
        <w:rPr>
          <w:rStyle w:val="Strong"/>
          <w:rFonts w:hint="eastAsia"/>
          <w:b/>
          <w:bCs w:val="0"/>
        </w:rPr>
        <w:t>raining</w:t>
      </w:r>
      <w:bookmarkEnd w:id="182"/>
      <w:r w:rsidRPr="002D4956">
        <w:rPr>
          <w:rStyle w:val="Strong"/>
          <w:b/>
          <w:bCs w:val="0"/>
        </w:rPr>
        <w:t xml:space="preserve"> record</w:t>
      </w:r>
    </w:p>
    <w:p w14:paraId="2FDFF565" w14:textId="77777777" w:rsidR="006E11BF" w:rsidRPr="00F86B35" w:rsidRDefault="006E11BF" w:rsidP="006E11BF">
      <w:pPr>
        <w:pStyle w:val="normalafterlisttable"/>
        <w:rPr>
          <w:rStyle w:val="bold"/>
        </w:rPr>
      </w:pPr>
      <w:r w:rsidRPr="00F86B35">
        <w:rPr>
          <w:rStyle w:val="bold"/>
        </w:rPr>
        <w:t>Details</w:t>
      </w:r>
    </w:p>
    <w:p w14:paraId="3DD5EED8" w14:textId="77777777" w:rsidR="006E11BF" w:rsidRPr="003C2B3F" w:rsidRDefault="006E11BF" w:rsidP="006E11BF">
      <w:r w:rsidRPr="00916430">
        <w:t>Crew member name:</w:t>
      </w:r>
      <w:r>
        <w:tab/>
      </w:r>
      <w:r>
        <w:tab/>
      </w:r>
      <w:r>
        <w:tab/>
      </w:r>
      <w:r>
        <w:tab/>
      </w:r>
      <w:r w:rsidRPr="00916430">
        <w:t>ARN:</w:t>
      </w:r>
    </w:p>
    <w:p w14:paraId="5338B56D" w14:textId="77777777" w:rsidR="006E11BF" w:rsidRPr="003C2B3F" w:rsidRDefault="006E11BF" w:rsidP="006E11BF">
      <w:pPr>
        <w:pStyle w:val="normalafterlisttable"/>
      </w:pPr>
      <w:r w:rsidRPr="003C2B3F">
        <w:t>Crew position</w:t>
      </w:r>
      <w:r>
        <w:t>:</w:t>
      </w:r>
    </w:p>
    <w:p w14:paraId="4194F216" w14:textId="14240604" w:rsidR="006E11BF" w:rsidRPr="003C2B3F" w:rsidRDefault="005368FD" w:rsidP="006E11BF">
      <w:sdt>
        <w:sdtPr>
          <w:id w:val="-1392498189"/>
          <w14:checkbox>
            <w14:checked w14:val="0"/>
            <w14:checkedState w14:val="2612" w14:font="MS Gothic"/>
            <w14:uncheckedState w14:val="2610" w14:font="MS Gothic"/>
          </w14:checkbox>
        </w:sdtPr>
        <w:sdtEndPr/>
        <w:sdtContent>
          <w:r w:rsidR="006E11BF" w:rsidRPr="003C2B3F">
            <w:rPr>
              <w:rFonts w:ascii="Segoe UI Symbol" w:hAnsi="Segoe UI Symbol" w:cs="Segoe UI Symbol"/>
            </w:rPr>
            <w:t>☐</w:t>
          </w:r>
        </w:sdtContent>
      </w:sdt>
      <w:r w:rsidR="006E11BF" w:rsidRPr="003C2B3F">
        <w:t xml:space="preserve"> </w:t>
      </w:r>
      <w:r w:rsidR="006E11BF">
        <w:t>Flight crew member</w:t>
      </w:r>
      <w:r w:rsidR="006E11BF">
        <w:tab/>
      </w:r>
      <w:sdt>
        <w:sdtPr>
          <w:id w:val="-1663314350"/>
          <w14:checkbox>
            <w14:checked w14:val="0"/>
            <w14:checkedState w14:val="2612" w14:font="MS Gothic"/>
            <w14:uncheckedState w14:val="2610" w14:font="MS Gothic"/>
          </w14:checkbox>
        </w:sdtPr>
        <w:sdtEndPr/>
        <w:sdtContent>
          <w:r w:rsidR="006E11BF" w:rsidRPr="003C2B3F">
            <w:rPr>
              <w:rFonts w:ascii="Segoe UI Symbol" w:hAnsi="Segoe UI Symbol" w:cs="Segoe UI Symbol"/>
            </w:rPr>
            <w:t>☐</w:t>
          </w:r>
        </w:sdtContent>
      </w:sdt>
      <w:r w:rsidR="006E11BF" w:rsidRPr="003C2B3F">
        <w:t xml:space="preserve"> </w:t>
      </w:r>
      <w:r w:rsidR="006E11BF">
        <w:t>Air crew member</w:t>
      </w:r>
      <w:r w:rsidR="006E11BF">
        <w:tab/>
      </w:r>
      <w:sdt>
        <w:sdtPr>
          <w:id w:val="-22174018"/>
          <w14:checkbox>
            <w14:checked w14:val="0"/>
            <w14:checkedState w14:val="2612" w14:font="MS Gothic"/>
            <w14:uncheckedState w14:val="2610" w14:font="MS Gothic"/>
          </w14:checkbox>
        </w:sdtPr>
        <w:sdtEndPr/>
        <w:sdtContent>
          <w:r w:rsidR="00DB15E8">
            <w:rPr>
              <w:rFonts w:ascii="MS Gothic" w:eastAsia="MS Gothic" w:hAnsi="MS Gothic" w:hint="eastAsia"/>
            </w:rPr>
            <w:t>☐</w:t>
          </w:r>
        </w:sdtContent>
      </w:sdt>
      <w:r w:rsidR="00DB15E8">
        <w:t xml:space="preserve"> </w:t>
      </w:r>
      <w:r w:rsidR="006E11BF">
        <w:t xml:space="preserve">Medical transport specialist </w:t>
      </w:r>
    </w:p>
    <w:p w14:paraId="0A180785" w14:textId="327A5486" w:rsidR="006E11BF" w:rsidRPr="003C2B3F" w:rsidRDefault="006E11BF" w:rsidP="006E11BF">
      <w:pPr>
        <w:pStyle w:val="normalafterlisttable"/>
      </w:pPr>
      <w:r>
        <w:t>Trainer</w:t>
      </w:r>
      <w:r w:rsidRPr="00916430">
        <w:t xml:space="preserve"> name:</w:t>
      </w:r>
      <w:r>
        <w:tab/>
      </w:r>
      <w:r>
        <w:tab/>
      </w:r>
      <w:r>
        <w:tab/>
      </w:r>
      <w:r>
        <w:tab/>
      </w:r>
      <w:r>
        <w:tab/>
        <w:t xml:space="preserve">Date of training: </w:t>
      </w:r>
    </w:p>
    <w:tbl>
      <w:tblPr>
        <w:tblStyle w:val="SD-MOStable"/>
        <w:tblW w:w="9634" w:type="dxa"/>
        <w:tblLayout w:type="fixed"/>
        <w:tblLook w:val="0620" w:firstRow="1" w:lastRow="0" w:firstColumn="0" w:lastColumn="0" w:noHBand="1" w:noVBand="1"/>
        <w:tblCaption w:val="4B5 Instructor Induction Training – Course IT1"/>
        <w:tblDescription w:val="4B5 Instructor Induction Training – Course IT1"/>
      </w:tblPr>
      <w:tblGrid>
        <w:gridCol w:w="7931"/>
        <w:gridCol w:w="1703"/>
      </w:tblGrid>
      <w:tr w:rsidR="006E11BF" w:rsidRPr="00F86B35" w14:paraId="6F7C2C40" w14:textId="77777777">
        <w:trPr>
          <w:cnfStyle w:val="100000000000" w:firstRow="1" w:lastRow="0" w:firstColumn="0" w:lastColumn="0" w:oddVBand="0" w:evenVBand="0" w:oddHBand="0" w:evenHBand="0" w:firstRowFirstColumn="0" w:firstRowLastColumn="0" w:lastRowFirstColumn="0" w:lastRowLastColumn="0"/>
          <w:trHeight w:val="25"/>
        </w:trPr>
        <w:tc>
          <w:tcPr>
            <w:tcW w:w="7931" w:type="dxa"/>
          </w:tcPr>
          <w:p w14:paraId="56E51E68" w14:textId="77777777" w:rsidR="006E11BF" w:rsidRPr="00F86B35" w:rsidRDefault="006E11BF">
            <w:r w:rsidRPr="00F86B35">
              <w:t>Training items</w:t>
            </w:r>
          </w:p>
        </w:tc>
        <w:tc>
          <w:tcPr>
            <w:tcW w:w="1703" w:type="dxa"/>
          </w:tcPr>
          <w:p w14:paraId="2ECC5240" w14:textId="77777777" w:rsidR="006E11BF" w:rsidRPr="00F86B35" w:rsidRDefault="006E11BF">
            <w:r w:rsidRPr="00F86B35">
              <w:t xml:space="preserve">Complete </w:t>
            </w:r>
            <w:r w:rsidRPr="00F86B35">
              <w:br/>
            </w:r>
            <w:r>
              <w:t>Y</w:t>
            </w:r>
            <w:r w:rsidRPr="00F86B35">
              <w:t xml:space="preserve">es / </w:t>
            </w:r>
            <w:r>
              <w:t>N</w:t>
            </w:r>
            <w:r w:rsidRPr="00F86B35">
              <w:t>o</w:t>
            </w:r>
          </w:p>
        </w:tc>
      </w:tr>
      <w:tr w:rsidR="006E11BF" w:rsidRPr="00916430" w14:paraId="4CB352E7" w14:textId="77777777">
        <w:trPr>
          <w:trHeight w:val="38"/>
        </w:trPr>
        <w:tc>
          <w:tcPr>
            <w:tcW w:w="7931" w:type="dxa"/>
          </w:tcPr>
          <w:p w14:paraId="09BA8CA3" w14:textId="77777777" w:rsidR="006E11BF" w:rsidRPr="00916430" w:rsidRDefault="006E11BF">
            <w:pPr>
              <w:pStyle w:val="Tabletext"/>
            </w:pPr>
          </w:p>
        </w:tc>
        <w:tc>
          <w:tcPr>
            <w:tcW w:w="1703" w:type="dxa"/>
          </w:tcPr>
          <w:p w14:paraId="54B20695" w14:textId="77777777" w:rsidR="006E11BF" w:rsidRPr="00916430" w:rsidRDefault="006E11BF">
            <w:pPr>
              <w:pStyle w:val="Tabletext"/>
            </w:pPr>
          </w:p>
        </w:tc>
      </w:tr>
      <w:tr w:rsidR="006E11BF" w:rsidRPr="00916430" w14:paraId="53DDDEE9" w14:textId="77777777">
        <w:trPr>
          <w:trHeight w:val="25"/>
        </w:trPr>
        <w:tc>
          <w:tcPr>
            <w:tcW w:w="7931" w:type="dxa"/>
          </w:tcPr>
          <w:p w14:paraId="16803A6B" w14:textId="77777777" w:rsidR="006E11BF" w:rsidRPr="00916430" w:rsidRDefault="006E11BF">
            <w:pPr>
              <w:pStyle w:val="Tabletext"/>
            </w:pPr>
          </w:p>
        </w:tc>
        <w:tc>
          <w:tcPr>
            <w:tcW w:w="1703" w:type="dxa"/>
          </w:tcPr>
          <w:p w14:paraId="504DCDD2" w14:textId="77777777" w:rsidR="006E11BF" w:rsidRPr="00916430" w:rsidRDefault="006E11BF">
            <w:pPr>
              <w:pStyle w:val="Tabletext"/>
            </w:pPr>
          </w:p>
        </w:tc>
      </w:tr>
      <w:tr w:rsidR="006E11BF" w:rsidRPr="00916430" w14:paraId="1F19B0C8" w14:textId="77777777">
        <w:trPr>
          <w:trHeight w:val="25"/>
        </w:trPr>
        <w:tc>
          <w:tcPr>
            <w:tcW w:w="7931" w:type="dxa"/>
          </w:tcPr>
          <w:p w14:paraId="01BD6086" w14:textId="77777777" w:rsidR="006E11BF" w:rsidRPr="00916430" w:rsidRDefault="006E11BF">
            <w:pPr>
              <w:pStyle w:val="Tabletext"/>
            </w:pPr>
          </w:p>
        </w:tc>
        <w:tc>
          <w:tcPr>
            <w:tcW w:w="1703" w:type="dxa"/>
          </w:tcPr>
          <w:p w14:paraId="592C99EB" w14:textId="77777777" w:rsidR="006E11BF" w:rsidRPr="00916430" w:rsidRDefault="006E11BF">
            <w:pPr>
              <w:pStyle w:val="Tabletext"/>
            </w:pPr>
          </w:p>
        </w:tc>
      </w:tr>
      <w:tr w:rsidR="006E11BF" w:rsidRPr="00916430" w14:paraId="1182D3AE" w14:textId="77777777">
        <w:trPr>
          <w:trHeight w:val="25"/>
        </w:trPr>
        <w:tc>
          <w:tcPr>
            <w:tcW w:w="7931" w:type="dxa"/>
          </w:tcPr>
          <w:p w14:paraId="379F9C0F" w14:textId="77777777" w:rsidR="006E11BF" w:rsidRPr="00916430" w:rsidRDefault="006E11BF">
            <w:pPr>
              <w:pStyle w:val="Tabletext"/>
            </w:pPr>
          </w:p>
        </w:tc>
        <w:tc>
          <w:tcPr>
            <w:tcW w:w="1703" w:type="dxa"/>
          </w:tcPr>
          <w:p w14:paraId="0132B628" w14:textId="77777777" w:rsidR="006E11BF" w:rsidRPr="00916430" w:rsidRDefault="006E11BF">
            <w:pPr>
              <w:pStyle w:val="Tabletext"/>
            </w:pPr>
          </w:p>
        </w:tc>
      </w:tr>
      <w:tr w:rsidR="006E11BF" w:rsidRPr="00916430" w14:paraId="0D3771B0" w14:textId="77777777">
        <w:trPr>
          <w:trHeight w:val="25"/>
        </w:trPr>
        <w:tc>
          <w:tcPr>
            <w:tcW w:w="7931" w:type="dxa"/>
          </w:tcPr>
          <w:p w14:paraId="62FF8810" w14:textId="77777777" w:rsidR="006E11BF" w:rsidRPr="00916430" w:rsidRDefault="006E11BF">
            <w:pPr>
              <w:pStyle w:val="Tabletext"/>
            </w:pPr>
          </w:p>
        </w:tc>
        <w:tc>
          <w:tcPr>
            <w:tcW w:w="1703" w:type="dxa"/>
          </w:tcPr>
          <w:p w14:paraId="0013A898" w14:textId="77777777" w:rsidR="006E11BF" w:rsidRPr="00916430" w:rsidRDefault="006E11BF">
            <w:pPr>
              <w:pStyle w:val="Tabletext"/>
            </w:pPr>
          </w:p>
        </w:tc>
      </w:tr>
      <w:tr w:rsidR="006E11BF" w:rsidRPr="00916430" w14:paraId="1C749B76" w14:textId="77777777">
        <w:trPr>
          <w:trHeight w:val="25"/>
        </w:trPr>
        <w:tc>
          <w:tcPr>
            <w:tcW w:w="7931" w:type="dxa"/>
          </w:tcPr>
          <w:p w14:paraId="231135B2" w14:textId="77777777" w:rsidR="006E11BF" w:rsidRPr="00916430" w:rsidRDefault="006E11BF">
            <w:pPr>
              <w:pStyle w:val="Tabletext"/>
            </w:pPr>
          </w:p>
        </w:tc>
        <w:tc>
          <w:tcPr>
            <w:tcW w:w="1703" w:type="dxa"/>
          </w:tcPr>
          <w:p w14:paraId="6645BD1B" w14:textId="77777777" w:rsidR="006E11BF" w:rsidRPr="00916430" w:rsidRDefault="006E11BF">
            <w:pPr>
              <w:pStyle w:val="Tabletext"/>
            </w:pPr>
          </w:p>
        </w:tc>
      </w:tr>
      <w:tr w:rsidR="006E11BF" w:rsidRPr="00916430" w14:paraId="02B14785" w14:textId="77777777">
        <w:trPr>
          <w:trHeight w:val="25"/>
        </w:trPr>
        <w:tc>
          <w:tcPr>
            <w:tcW w:w="7931" w:type="dxa"/>
          </w:tcPr>
          <w:p w14:paraId="407CD1DD" w14:textId="77777777" w:rsidR="006E11BF" w:rsidRPr="00916430" w:rsidRDefault="006E11BF">
            <w:pPr>
              <w:pStyle w:val="Tabletext"/>
            </w:pPr>
          </w:p>
        </w:tc>
        <w:tc>
          <w:tcPr>
            <w:tcW w:w="1703" w:type="dxa"/>
          </w:tcPr>
          <w:p w14:paraId="0F8BD684" w14:textId="77777777" w:rsidR="006E11BF" w:rsidRPr="00916430" w:rsidRDefault="006E11BF">
            <w:pPr>
              <w:pStyle w:val="Tabletext"/>
            </w:pPr>
          </w:p>
        </w:tc>
      </w:tr>
      <w:tr w:rsidR="006E11BF" w:rsidRPr="00916430" w14:paraId="423647DF" w14:textId="77777777">
        <w:trPr>
          <w:trHeight w:val="25"/>
        </w:trPr>
        <w:tc>
          <w:tcPr>
            <w:tcW w:w="7931" w:type="dxa"/>
          </w:tcPr>
          <w:p w14:paraId="66116A51" w14:textId="77777777" w:rsidR="006E11BF" w:rsidRPr="00916430" w:rsidRDefault="006E11BF">
            <w:pPr>
              <w:pStyle w:val="Tabletext"/>
            </w:pPr>
          </w:p>
        </w:tc>
        <w:tc>
          <w:tcPr>
            <w:tcW w:w="1703" w:type="dxa"/>
          </w:tcPr>
          <w:p w14:paraId="45289DB0" w14:textId="77777777" w:rsidR="006E11BF" w:rsidRPr="00916430" w:rsidRDefault="006E11BF">
            <w:pPr>
              <w:pStyle w:val="Tabletext"/>
            </w:pPr>
          </w:p>
        </w:tc>
      </w:tr>
      <w:tr w:rsidR="006E11BF" w:rsidRPr="00916430" w14:paraId="43B24F46" w14:textId="77777777">
        <w:trPr>
          <w:trHeight w:val="25"/>
        </w:trPr>
        <w:tc>
          <w:tcPr>
            <w:tcW w:w="7931" w:type="dxa"/>
          </w:tcPr>
          <w:p w14:paraId="3770152C" w14:textId="77777777" w:rsidR="006E11BF" w:rsidRPr="00916430" w:rsidRDefault="006E11BF">
            <w:pPr>
              <w:pStyle w:val="Tabletext"/>
            </w:pPr>
          </w:p>
        </w:tc>
        <w:tc>
          <w:tcPr>
            <w:tcW w:w="1703" w:type="dxa"/>
          </w:tcPr>
          <w:p w14:paraId="61E906AF" w14:textId="77777777" w:rsidR="006E11BF" w:rsidRPr="00916430" w:rsidRDefault="006E11BF">
            <w:pPr>
              <w:pStyle w:val="Tabletext"/>
            </w:pPr>
          </w:p>
        </w:tc>
      </w:tr>
      <w:tr w:rsidR="006E11BF" w:rsidRPr="00916430" w14:paraId="3047482F" w14:textId="77777777">
        <w:trPr>
          <w:trHeight w:val="25"/>
        </w:trPr>
        <w:tc>
          <w:tcPr>
            <w:tcW w:w="7931" w:type="dxa"/>
          </w:tcPr>
          <w:p w14:paraId="2A981942" w14:textId="77777777" w:rsidR="006E11BF" w:rsidRPr="00916430" w:rsidRDefault="006E11BF">
            <w:pPr>
              <w:pStyle w:val="Tabletext"/>
            </w:pPr>
          </w:p>
        </w:tc>
        <w:tc>
          <w:tcPr>
            <w:tcW w:w="1703" w:type="dxa"/>
          </w:tcPr>
          <w:p w14:paraId="280DB0E0" w14:textId="77777777" w:rsidR="006E11BF" w:rsidRPr="00916430" w:rsidRDefault="006E11BF">
            <w:pPr>
              <w:pStyle w:val="Tabletext"/>
            </w:pPr>
          </w:p>
        </w:tc>
      </w:tr>
    </w:tbl>
    <w:p w14:paraId="39A8FF80" w14:textId="77777777" w:rsidR="006E11BF" w:rsidRDefault="006E11BF" w:rsidP="006E11BF"/>
    <w:tbl>
      <w:tblPr>
        <w:tblStyle w:val="SD-MOStable"/>
        <w:tblW w:w="9639" w:type="dxa"/>
        <w:tblLayout w:type="fixed"/>
        <w:tblLook w:val="0620" w:firstRow="1" w:lastRow="0" w:firstColumn="0" w:lastColumn="0" w:noHBand="1" w:noVBand="1"/>
      </w:tblPr>
      <w:tblGrid>
        <w:gridCol w:w="9639"/>
      </w:tblGrid>
      <w:tr w:rsidR="006E11BF" w:rsidRPr="00DB6B68" w14:paraId="0372682D" w14:textId="77777777">
        <w:trPr>
          <w:cnfStyle w:val="100000000000" w:firstRow="1" w:lastRow="0" w:firstColumn="0" w:lastColumn="0" w:oddVBand="0" w:evenVBand="0" w:oddHBand="0" w:evenHBand="0" w:firstRowFirstColumn="0" w:firstRowLastColumn="0" w:lastRowFirstColumn="0" w:lastRowLastColumn="0"/>
        </w:trPr>
        <w:tc>
          <w:tcPr>
            <w:tcW w:w="9639" w:type="dxa"/>
          </w:tcPr>
          <w:p w14:paraId="235EB5D5" w14:textId="77777777" w:rsidR="006E11BF" w:rsidRPr="00DB6B68" w:rsidRDefault="006E11BF">
            <w:r>
              <w:t>Comments</w:t>
            </w:r>
          </w:p>
        </w:tc>
      </w:tr>
      <w:tr w:rsidR="006E11BF" w14:paraId="175368B1" w14:textId="77777777">
        <w:trPr>
          <w:trHeight w:val="2099"/>
        </w:trPr>
        <w:tc>
          <w:tcPr>
            <w:tcW w:w="9639" w:type="dxa"/>
          </w:tcPr>
          <w:p w14:paraId="571337E0" w14:textId="77777777" w:rsidR="006E11BF" w:rsidRDefault="006E11BF"/>
        </w:tc>
      </w:tr>
    </w:tbl>
    <w:p w14:paraId="75E3F962" w14:textId="77777777" w:rsidR="006E11BF" w:rsidRPr="00F86B35" w:rsidRDefault="006E11BF" w:rsidP="006E11BF">
      <w:pPr>
        <w:pStyle w:val="normalafterlisttable"/>
        <w:rPr>
          <w:rStyle w:val="bold"/>
        </w:rPr>
      </w:pPr>
      <w:r w:rsidRPr="00F86B35">
        <w:rPr>
          <w:rStyle w:val="bold"/>
        </w:rPr>
        <w:t>Trainer acknowledgement</w:t>
      </w:r>
    </w:p>
    <w:p w14:paraId="45E30F73" w14:textId="6798722A" w:rsidR="006E11BF" w:rsidRPr="00F86B35" w:rsidRDefault="006E11BF" w:rsidP="006E11BF">
      <w:r w:rsidRPr="00F86B35">
        <w:t>Completed</w:t>
      </w:r>
      <w:r>
        <w:t>:</w:t>
      </w:r>
      <w:r w:rsidR="00DB15E8">
        <w:t xml:space="preserve"> </w:t>
      </w:r>
      <w:sdt>
        <w:sdtPr>
          <w:rPr>
            <w:color w:val="auto"/>
          </w:rPr>
          <w:id w:val="693425098"/>
          <w14:checkbox>
            <w14:checked w14:val="0"/>
            <w14:checkedState w14:val="2612" w14:font="MS Gothic"/>
            <w14:uncheckedState w14:val="2610" w14:font="MS Gothic"/>
          </w14:checkbox>
        </w:sdtPr>
        <w:sdtEndPr/>
        <w:sdtContent>
          <w:r w:rsidR="00DB15E8">
            <w:rPr>
              <w:rFonts w:ascii="MS Gothic" w:eastAsia="MS Gothic" w:hAnsi="MS Gothic" w:hint="eastAsia"/>
              <w:color w:val="auto"/>
            </w:rPr>
            <w:t>☐</w:t>
          </w:r>
        </w:sdtContent>
      </w:sdt>
      <w:r w:rsidR="00DB15E8">
        <w:rPr>
          <w:color w:val="auto"/>
        </w:rPr>
        <w:t xml:space="preserve"> </w:t>
      </w:r>
      <w:r w:rsidRPr="00F86B35">
        <w:t>Yes</w:t>
      </w:r>
      <w:r>
        <w:tab/>
      </w:r>
      <w:sdt>
        <w:sdtPr>
          <w:rPr>
            <w:color w:val="auto"/>
          </w:rPr>
          <w:id w:val="-1910844402"/>
          <w14:checkbox>
            <w14:checked w14:val="0"/>
            <w14:checkedState w14:val="2612" w14:font="MS Gothic"/>
            <w14:uncheckedState w14:val="2610" w14:font="MS Gothic"/>
          </w14:checkbox>
        </w:sdtPr>
        <w:sdtEndPr/>
        <w:sdtContent>
          <w:r w:rsidR="00DB15E8">
            <w:rPr>
              <w:rFonts w:ascii="MS Gothic" w:eastAsia="MS Gothic" w:hAnsi="MS Gothic" w:hint="eastAsia"/>
              <w:color w:val="auto"/>
            </w:rPr>
            <w:t>☐</w:t>
          </w:r>
        </w:sdtContent>
      </w:sdt>
      <w:r w:rsidR="00DB15E8">
        <w:rPr>
          <w:color w:val="auto"/>
        </w:rPr>
        <w:t xml:space="preserve"> </w:t>
      </w:r>
      <w:r w:rsidRPr="00F86B35">
        <w:t xml:space="preserve">No </w:t>
      </w:r>
    </w:p>
    <w:p w14:paraId="32D48984" w14:textId="2DAEA1AE" w:rsidR="006E11BF" w:rsidRPr="00F86B35" w:rsidRDefault="006E11BF" w:rsidP="006E11BF">
      <w:pPr>
        <w:pStyle w:val="normalafterlisttable"/>
      </w:pPr>
      <w:r w:rsidRPr="00F86B35">
        <w:t>Crew member signature:</w:t>
      </w:r>
      <w:r>
        <w:tab/>
      </w:r>
      <w:r>
        <w:tab/>
      </w:r>
      <w:r>
        <w:tab/>
      </w:r>
      <w:r w:rsidRPr="00F86B35">
        <w:t>Date:</w:t>
      </w:r>
      <w:r>
        <w:t xml:space="preserve"> </w:t>
      </w:r>
    </w:p>
    <w:p w14:paraId="10C51F79" w14:textId="39298562" w:rsidR="00F8208E" w:rsidRPr="00F8208E" w:rsidRDefault="006E11BF" w:rsidP="006E11BF">
      <w:r>
        <w:t>Trainer</w:t>
      </w:r>
      <w:r w:rsidRPr="00F86B35">
        <w:t xml:space="preserve"> signature:</w:t>
      </w:r>
      <w:r>
        <w:tab/>
      </w:r>
      <w:r>
        <w:tab/>
      </w:r>
      <w:r>
        <w:tab/>
      </w:r>
      <w:r>
        <w:tab/>
      </w:r>
      <w:r w:rsidRPr="00F86B35">
        <w:t>Date:</w:t>
      </w:r>
      <w:r>
        <w:t xml:space="preserve"> </w:t>
      </w:r>
    </w:p>
    <w:sectPr w:rsidR="00F8208E" w:rsidRPr="00F8208E" w:rsidSect="007059D9">
      <w:headerReference w:type="even" r:id="rId26"/>
      <w:headerReference w:type="default" r:id="rId27"/>
      <w:footerReference w:type="default" r:id="rId28"/>
      <w:headerReference w:type="first" r:id="rId29"/>
      <w:footerReference w:type="first" r:id="rId30"/>
      <w:pgSz w:w="11906" w:h="16838" w:code="9"/>
      <w:pgMar w:top="1134" w:right="1134" w:bottom="1134" w:left="1134" w:header="567" w:footer="56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6FFE8C4E" w14:textId="77777777" w:rsidR="002F3A32" w:rsidRDefault="002F3A32" w:rsidP="008E21DE">
      <w:pPr>
        <w:spacing w:before="0" w:after="0"/>
      </w:pPr>
      <w:r>
        <w:separator/>
      </w:r>
    </w:p>
    <w:p w14:paraId="1359795C" w14:textId="77777777" w:rsidR="002F3A32" w:rsidRDefault="002F3A32"/>
    <w:p w14:paraId="6A917CFC" w14:textId="77777777" w:rsidR="002F3A32" w:rsidRDefault="002F3A32"/>
  </w:endnote>
  <w:endnote w:type="continuationSeparator" w:id="0">
    <w:p w14:paraId="1C6D0048" w14:textId="77777777" w:rsidR="002F3A32" w:rsidRDefault="002F3A32" w:rsidP="008E21DE">
      <w:pPr>
        <w:spacing w:before="0" w:after="0"/>
      </w:pPr>
      <w:r>
        <w:continuationSeparator/>
      </w:r>
    </w:p>
    <w:p w14:paraId="1CB0831B" w14:textId="77777777" w:rsidR="002F3A32" w:rsidRDefault="002F3A32"/>
    <w:p w14:paraId="3AA25815" w14:textId="77777777" w:rsidR="002F3A32" w:rsidRDefault="002F3A32"/>
  </w:endnote>
  <w:endnote w:type="continuationNotice" w:id="1">
    <w:p w14:paraId="5D0F1E91" w14:textId="77777777" w:rsidR="002F3A32" w:rsidRDefault="002F3A32">
      <w:pPr>
        <w:spacing w:before="0" w:after="0"/>
      </w:pPr>
    </w:p>
    <w:p w14:paraId="281477E5" w14:textId="77777777" w:rsidR="002F3A32" w:rsidRDefault="002F3A3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Arial Bold">
    <w:altName w:val="Arial"/>
    <w:panose1 w:val="020B0704020202020204"/>
    <w:charset w:val="00"/>
    <w:family w:val="roman"/>
    <w:notTrueType/>
    <w:pitch w:val="default"/>
  </w:font>
  <w:font w:name="Tahoma">
    <w:panose1 w:val="020B0604030504040204"/>
    <w:charset w:val="00"/>
    <w:family w:val="swiss"/>
    <w:pitch w:val="variable"/>
    <w:sig w:usb0="E1002EFF" w:usb1="C000605B" w:usb2="00000029" w:usb3="00000000" w:csb0="0001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Cs w:val="16"/>
      </w:rPr>
      <w:id w:val="909970587"/>
      <w:docPartObj>
        <w:docPartGallery w:val="Page Numbers (Bottom of Page)"/>
        <w:docPartUnique/>
      </w:docPartObj>
    </w:sdtPr>
    <w:sdtEndPr/>
    <w:sdtContent>
      <w:sdt>
        <w:sdtPr>
          <w:rPr>
            <w:szCs w:val="16"/>
          </w:rPr>
          <w:id w:val="-1769616900"/>
          <w:docPartObj>
            <w:docPartGallery w:val="Page Numbers (Top of Page)"/>
            <w:docPartUnique/>
          </w:docPartObj>
        </w:sdtPr>
        <w:sdtEndPr/>
        <w:sdtContent>
          <w:p w14:paraId="2AF77604" w14:textId="77777777" w:rsidR="00A650E4" w:rsidRDefault="00A650E4" w:rsidP="00A650E4">
            <w:pPr>
              <w:pStyle w:val="Footer"/>
              <w:pBdr>
                <w:top w:val="single" w:sz="4" w:space="1" w:color="0080A2" w:themeColor="accent2"/>
              </w:pBdr>
            </w:pPr>
            <w:r>
              <w:t>Civil Aviation Safety Authority</w:t>
            </w:r>
          </w:p>
          <w:p w14:paraId="72773C4F" w14:textId="0A10A08C" w:rsidR="00A650E4" w:rsidRPr="00A650E4" w:rsidRDefault="007E4B07" w:rsidP="00A650E4">
            <w:pPr>
              <w:pStyle w:val="Footer"/>
              <w:rPr>
                <w:szCs w:val="16"/>
              </w:rPr>
            </w:pPr>
            <w:fldSimple w:instr=" DOCPROPERTY  Footer  \* MERGEFORMAT ">
              <w:r w:rsidR="002D4956">
                <w:t>Training and Checking Manual | V1.</w:t>
              </w:r>
              <w:r w:rsidR="00511583">
                <w:t xml:space="preserve">1 </w:t>
              </w:r>
              <w:r w:rsidR="002D4956">
                <w:t>| CASA-04-6591 | 0</w:t>
              </w:r>
              <w:r w:rsidR="0068591C">
                <w:t>8</w:t>
              </w:r>
              <w:r w:rsidR="002D4956">
                <w:t>/2024</w:t>
              </w:r>
            </w:fldSimple>
            <w:r w:rsidR="00A650E4">
              <w:tab/>
            </w:r>
            <w:r w:rsidR="00A650E4">
              <w:tab/>
            </w:r>
            <w:r w:rsidR="00A650E4" w:rsidRPr="00A650E4">
              <w:rPr>
                <w:szCs w:val="16"/>
              </w:rPr>
              <w:t xml:space="preserve">Page </w:t>
            </w:r>
            <w:r w:rsidR="00A650E4" w:rsidRPr="00A650E4">
              <w:rPr>
                <w:b/>
                <w:bCs/>
                <w:szCs w:val="16"/>
              </w:rPr>
              <w:fldChar w:fldCharType="begin"/>
            </w:r>
            <w:r w:rsidR="00A650E4" w:rsidRPr="00A650E4">
              <w:rPr>
                <w:b/>
                <w:bCs/>
                <w:szCs w:val="16"/>
              </w:rPr>
              <w:instrText xml:space="preserve"> PAGE </w:instrText>
            </w:r>
            <w:r w:rsidR="00A650E4" w:rsidRPr="00A650E4">
              <w:rPr>
                <w:b/>
                <w:bCs/>
                <w:szCs w:val="16"/>
              </w:rPr>
              <w:fldChar w:fldCharType="separate"/>
            </w:r>
            <w:r w:rsidR="00A650E4" w:rsidRPr="00A650E4">
              <w:rPr>
                <w:b/>
                <w:bCs/>
                <w:noProof/>
                <w:szCs w:val="16"/>
              </w:rPr>
              <w:t>2</w:t>
            </w:r>
            <w:r w:rsidR="00A650E4" w:rsidRPr="00A650E4">
              <w:rPr>
                <w:b/>
                <w:bCs/>
                <w:szCs w:val="16"/>
              </w:rPr>
              <w:fldChar w:fldCharType="end"/>
            </w:r>
            <w:r w:rsidR="00A650E4" w:rsidRPr="00A650E4">
              <w:rPr>
                <w:szCs w:val="16"/>
              </w:rPr>
              <w:t xml:space="preserve"> of </w:t>
            </w:r>
            <w:r w:rsidR="00A650E4" w:rsidRPr="00A650E4">
              <w:rPr>
                <w:b/>
                <w:bCs/>
                <w:szCs w:val="16"/>
              </w:rPr>
              <w:fldChar w:fldCharType="begin"/>
            </w:r>
            <w:r w:rsidR="00A650E4" w:rsidRPr="00A650E4">
              <w:rPr>
                <w:b/>
                <w:bCs/>
                <w:szCs w:val="16"/>
              </w:rPr>
              <w:instrText xml:space="preserve"> NUMPAGES  </w:instrText>
            </w:r>
            <w:r w:rsidR="00A650E4" w:rsidRPr="00A650E4">
              <w:rPr>
                <w:b/>
                <w:bCs/>
                <w:szCs w:val="16"/>
              </w:rPr>
              <w:fldChar w:fldCharType="separate"/>
            </w:r>
            <w:r w:rsidR="00A650E4" w:rsidRPr="00A650E4">
              <w:rPr>
                <w:b/>
                <w:bCs/>
                <w:noProof/>
                <w:szCs w:val="16"/>
              </w:rPr>
              <w:t>2</w:t>
            </w:r>
            <w:r w:rsidR="00A650E4" w:rsidRPr="00A650E4">
              <w:rPr>
                <w:b/>
                <w:bCs/>
                <w:szCs w:val="16"/>
              </w:rPr>
              <w:fldChar w:fldCharType="end"/>
            </w:r>
          </w:p>
        </w:sdtContent>
      </w:sdt>
    </w:sdtContent>
  </w:sdt>
  <w:p w14:paraId="6351A021" w14:textId="7CBCD3AE" w:rsidR="00A85DE5" w:rsidRPr="007A5A66" w:rsidRDefault="007E4B07" w:rsidP="00A650E4">
    <w:pPr>
      <w:pStyle w:val="SecurityClassification"/>
    </w:pPr>
    <w:fldSimple w:instr=" STYLEREF  &quot;Security Classification&quot;  \* MERGEFORMAT ">
      <w:r w:rsidR="005368FD">
        <w:rPr>
          <w:noProof/>
        </w:rPr>
        <w:t>Official</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83EBE0B" w14:textId="16725769" w:rsidR="007A1DC3" w:rsidRDefault="007E4B07" w:rsidP="007A5A66">
    <w:pPr>
      <w:pStyle w:val="SecurityClassification"/>
    </w:pPr>
    <w:fldSimple w:instr=" STYLEREF  &quot;Security Classification&quot;  \* MERGEFORMAT ">
      <w:r w:rsidR="005368FD">
        <w:rPr>
          <w:noProof/>
        </w:rPr>
        <w:t>Official</w:t>
      </w:r>
    </w:fldSimple>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Cs w:val="16"/>
      </w:rPr>
      <w:id w:val="-1357883641"/>
      <w:docPartObj>
        <w:docPartGallery w:val="Page Numbers (Bottom of Page)"/>
        <w:docPartUnique/>
      </w:docPartObj>
    </w:sdtPr>
    <w:sdtEndPr/>
    <w:sdtContent>
      <w:sdt>
        <w:sdtPr>
          <w:rPr>
            <w:szCs w:val="16"/>
          </w:rPr>
          <w:id w:val="-53850721"/>
          <w:docPartObj>
            <w:docPartGallery w:val="Page Numbers (Top of Page)"/>
            <w:docPartUnique/>
          </w:docPartObj>
        </w:sdtPr>
        <w:sdtEndPr/>
        <w:sdtContent>
          <w:p w14:paraId="7FDCBC3B" w14:textId="1237E1BA" w:rsidR="007A0A55" w:rsidRPr="00A650E4" w:rsidRDefault="007E4B07" w:rsidP="002D4956">
            <w:pPr>
              <w:pStyle w:val="Footer"/>
              <w:pBdr>
                <w:top w:val="single" w:sz="4" w:space="1" w:color="0080A2" w:themeColor="accent2"/>
              </w:pBdr>
              <w:spacing w:before="120"/>
              <w:rPr>
                <w:szCs w:val="16"/>
              </w:rPr>
            </w:pPr>
            <w:fldSimple w:instr=" DOCPROPERTY  Footer  \* MERGEFORMAT ">
              <w:r w:rsidR="00126C33">
                <w:t xml:space="preserve">Training and Checking Manual | V 1.0 </w:t>
              </w:r>
            </w:fldSimple>
            <w:r w:rsidR="007A0A55">
              <w:tab/>
            </w:r>
            <w:r w:rsidR="007A0A55">
              <w:tab/>
            </w:r>
            <w:r w:rsidR="007A0A55" w:rsidRPr="00A650E4">
              <w:rPr>
                <w:szCs w:val="16"/>
              </w:rPr>
              <w:t xml:space="preserve">Page </w:t>
            </w:r>
            <w:r w:rsidR="007A0A55" w:rsidRPr="00A650E4">
              <w:rPr>
                <w:b/>
                <w:bCs/>
                <w:szCs w:val="16"/>
              </w:rPr>
              <w:fldChar w:fldCharType="begin"/>
            </w:r>
            <w:r w:rsidR="007A0A55" w:rsidRPr="00A650E4">
              <w:rPr>
                <w:b/>
                <w:bCs/>
                <w:szCs w:val="16"/>
              </w:rPr>
              <w:instrText xml:space="preserve"> PAGE </w:instrText>
            </w:r>
            <w:r w:rsidR="007A0A55" w:rsidRPr="00A650E4">
              <w:rPr>
                <w:b/>
                <w:bCs/>
                <w:szCs w:val="16"/>
              </w:rPr>
              <w:fldChar w:fldCharType="separate"/>
            </w:r>
            <w:r w:rsidR="007A0A55">
              <w:rPr>
                <w:b/>
                <w:bCs/>
                <w:szCs w:val="16"/>
              </w:rPr>
              <w:t>79</w:t>
            </w:r>
            <w:r w:rsidR="007A0A55" w:rsidRPr="00A650E4">
              <w:rPr>
                <w:b/>
                <w:bCs/>
                <w:szCs w:val="16"/>
              </w:rPr>
              <w:fldChar w:fldCharType="end"/>
            </w:r>
            <w:r w:rsidR="007A0A55" w:rsidRPr="00A650E4">
              <w:rPr>
                <w:szCs w:val="16"/>
              </w:rPr>
              <w:t xml:space="preserve"> of </w:t>
            </w:r>
            <w:r w:rsidR="007A0A55" w:rsidRPr="00A650E4">
              <w:rPr>
                <w:b/>
                <w:bCs/>
                <w:szCs w:val="16"/>
              </w:rPr>
              <w:fldChar w:fldCharType="begin"/>
            </w:r>
            <w:r w:rsidR="007A0A55" w:rsidRPr="00A650E4">
              <w:rPr>
                <w:b/>
                <w:bCs/>
                <w:szCs w:val="16"/>
              </w:rPr>
              <w:instrText xml:space="preserve"> NUMPAGES  </w:instrText>
            </w:r>
            <w:r w:rsidR="007A0A55" w:rsidRPr="00A650E4">
              <w:rPr>
                <w:b/>
                <w:bCs/>
                <w:szCs w:val="16"/>
              </w:rPr>
              <w:fldChar w:fldCharType="separate"/>
            </w:r>
            <w:r w:rsidR="007A0A55">
              <w:rPr>
                <w:b/>
                <w:bCs/>
                <w:szCs w:val="16"/>
              </w:rPr>
              <w:t>99</w:t>
            </w:r>
            <w:r w:rsidR="007A0A55" w:rsidRPr="00A650E4">
              <w:rPr>
                <w:b/>
                <w:bCs/>
                <w:szCs w:val="16"/>
              </w:rPr>
              <w:fldChar w:fldCharType="end"/>
            </w:r>
          </w:p>
        </w:sdtContent>
      </w:sdt>
    </w:sdtContent>
  </w:sdt>
  <w:p w14:paraId="10ADF954" w14:textId="0B0A3059" w:rsidR="007A0A55" w:rsidRPr="007A0A55" w:rsidRDefault="007E4B07" w:rsidP="007A0A55">
    <w:pPr>
      <w:pStyle w:val="SecurityClassification"/>
    </w:pPr>
    <w:fldSimple w:instr=" STYLEREF  &quot;Security Classification&quot;  \* MERGEFORMAT ">
      <w:r w:rsidR="005368FD">
        <w:rPr>
          <w:noProof/>
        </w:rPr>
        <w:t>Official</w:t>
      </w:r>
    </w:fldSimple>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Cs w:val="16"/>
      </w:rPr>
      <w:id w:val="-1771927372"/>
      <w:docPartObj>
        <w:docPartGallery w:val="Page Numbers (Bottom of Page)"/>
        <w:docPartUnique/>
      </w:docPartObj>
    </w:sdtPr>
    <w:sdtEndPr/>
    <w:sdtContent>
      <w:sdt>
        <w:sdtPr>
          <w:rPr>
            <w:szCs w:val="16"/>
          </w:rPr>
          <w:id w:val="-884859665"/>
          <w:docPartObj>
            <w:docPartGallery w:val="Page Numbers (Top of Page)"/>
            <w:docPartUnique/>
          </w:docPartObj>
        </w:sdtPr>
        <w:sdtEndPr/>
        <w:sdtContent>
          <w:p w14:paraId="2D4616DC" w14:textId="0BEC4DAA" w:rsidR="007A0A55" w:rsidRPr="00A650E4" w:rsidRDefault="007E4B07" w:rsidP="007A0A55">
            <w:pPr>
              <w:pStyle w:val="Footer"/>
              <w:pBdr>
                <w:top w:val="single" w:sz="4" w:space="1" w:color="0080A2" w:themeColor="accent2"/>
              </w:pBdr>
              <w:tabs>
                <w:tab w:val="clear" w:pos="9639"/>
                <w:tab w:val="right" w:pos="14600"/>
              </w:tabs>
              <w:rPr>
                <w:szCs w:val="16"/>
              </w:rPr>
            </w:pPr>
            <w:fldSimple w:instr=" DOCPROPERTY  Footer  \* MERGEFORMAT ">
              <w:r w:rsidR="007717B8">
                <w:t xml:space="preserve">Training and Checking Manual | V 1.0 </w:t>
              </w:r>
            </w:fldSimple>
            <w:r w:rsidR="007A0A55">
              <w:tab/>
            </w:r>
            <w:r w:rsidR="007A0A55">
              <w:tab/>
            </w:r>
            <w:r w:rsidR="007A0A55" w:rsidRPr="00A650E4">
              <w:rPr>
                <w:szCs w:val="16"/>
              </w:rPr>
              <w:t xml:space="preserve">Page </w:t>
            </w:r>
            <w:r w:rsidR="007A0A55" w:rsidRPr="00A650E4">
              <w:rPr>
                <w:b/>
                <w:bCs/>
                <w:szCs w:val="16"/>
              </w:rPr>
              <w:fldChar w:fldCharType="begin"/>
            </w:r>
            <w:r w:rsidR="007A0A55" w:rsidRPr="00A650E4">
              <w:rPr>
                <w:b/>
                <w:bCs/>
                <w:szCs w:val="16"/>
              </w:rPr>
              <w:instrText xml:space="preserve"> PAGE </w:instrText>
            </w:r>
            <w:r w:rsidR="007A0A55" w:rsidRPr="00A650E4">
              <w:rPr>
                <w:b/>
                <w:bCs/>
                <w:szCs w:val="16"/>
              </w:rPr>
              <w:fldChar w:fldCharType="separate"/>
            </w:r>
            <w:r w:rsidR="007A0A55">
              <w:rPr>
                <w:b/>
                <w:bCs/>
                <w:szCs w:val="16"/>
              </w:rPr>
              <w:t>2</w:t>
            </w:r>
            <w:r w:rsidR="007A0A55" w:rsidRPr="00A650E4">
              <w:rPr>
                <w:b/>
                <w:bCs/>
                <w:szCs w:val="16"/>
              </w:rPr>
              <w:fldChar w:fldCharType="end"/>
            </w:r>
            <w:r w:rsidR="007A0A55" w:rsidRPr="00A650E4">
              <w:rPr>
                <w:szCs w:val="16"/>
              </w:rPr>
              <w:t xml:space="preserve"> of </w:t>
            </w:r>
            <w:r w:rsidR="007A0A55" w:rsidRPr="00A650E4">
              <w:rPr>
                <w:b/>
                <w:bCs/>
                <w:szCs w:val="16"/>
              </w:rPr>
              <w:fldChar w:fldCharType="begin"/>
            </w:r>
            <w:r w:rsidR="007A0A55" w:rsidRPr="00A650E4">
              <w:rPr>
                <w:b/>
                <w:bCs/>
                <w:szCs w:val="16"/>
              </w:rPr>
              <w:instrText xml:space="preserve"> NUMPAGES  </w:instrText>
            </w:r>
            <w:r w:rsidR="007A0A55" w:rsidRPr="00A650E4">
              <w:rPr>
                <w:b/>
                <w:bCs/>
                <w:szCs w:val="16"/>
              </w:rPr>
              <w:fldChar w:fldCharType="separate"/>
            </w:r>
            <w:r w:rsidR="007A0A55">
              <w:rPr>
                <w:b/>
                <w:bCs/>
                <w:szCs w:val="16"/>
              </w:rPr>
              <w:t>100</w:t>
            </w:r>
            <w:r w:rsidR="007A0A55" w:rsidRPr="00A650E4">
              <w:rPr>
                <w:b/>
                <w:bCs/>
                <w:szCs w:val="16"/>
              </w:rPr>
              <w:fldChar w:fldCharType="end"/>
            </w:r>
          </w:p>
        </w:sdtContent>
      </w:sdt>
    </w:sdtContent>
  </w:sdt>
  <w:p w14:paraId="07690823" w14:textId="5275C7F1" w:rsidR="007A0A55" w:rsidRPr="007A0A55" w:rsidRDefault="007E4B07" w:rsidP="007A0A55">
    <w:pPr>
      <w:pStyle w:val="SecurityClassification"/>
    </w:pPr>
    <w:fldSimple w:instr=" STYLEREF  &quot;Security Classification&quot;  \* MERGEFORMAT ">
      <w:r w:rsidR="005368FD">
        <w:rPr>
          <w:noProof/>
        </w:rPr>
        <w:t>Official</w:t>
      </w:r>
    </w:fldSimple>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Cs w:val="16"/>
      </w:rPr>
      <w:id w:val="1002326473"/>
      <w:docPartObj>
        <w:docPartGallery w:val="Page Numbers (Bottom of Page)"/>
        <w:docPartUnique/>
      </w:docPartObj>
    </w:sdtPr>
    <w:sdtEndPr/>
    <w:sdtContent>
      <w:sdt>
        <w:sdtPr>
          <w:rPr>
            <w:szCs w:val="16"/>
          </w:rPr>
          <w:id w:val="-166253186"/>
          <w:docPartObj>
            <w:docPartGallery w:val="Page Numbers (Top of Page)"/>
            <w:docPartUnique/>
          </w:docPartObj>
        </w:sdtPr>
        <w:sdtEndPr/>
        <w:sdtContent>
          <w:p w14:paraId="4D66BC03" w14:textId="45C96612" w:rsidR="007A0A55" w:rsidRPr="00A650E4" w:rsidRDefault="007E4B07" w:rsidP="007A0A55">
            <w:pPr>
              <w:pStyle w:val="Footer"/>
              <w:pBdr>
                <w:top w:val="single" w:sz="4" w:space="1" w:color="0080A2" w:themeColor="accent2"/>
              </w:pBdr>
              <w:rPr>
                <w:szCs w:val="16"/>
              </w:rPr>
            </w:pPr>
            <w:fldSimple w:instr=" DOCPROPERTY  Footer  \* MERGEFORMAT ">
              <w:r w:rsidR="002D4956">
                <w:t>Training and Checking Manual | V 1.0</w:t>
              </w:r>
            </w:fldSimple>
            <w:r w:rsidR="007A0A55">
              <w:tab/>
            </w:r>
            <w:r w:rsidR="007A0A55">
              <w:tab/>
            </w:r>
            <w:r w:rsidR="007A0A55" w:rsidRPr="00A650E4">
              <w:rPr>
                <w:szCs w:val="16"/>
              </w:rPr>
              <w:t xml:space="preserve">Page </w:t>
            </w:r>
            <w:r w:rsidR="007A0A55" w:rsidRPr="00A650E4">
              <w:rPr>
                <w:b/>
                <w:bCs/>
                <w:szCs w:val="16"/>
              </w:rPr>
              <w:fldChar w:fldCharType="begin"/>
            </w:r>
            <w:r w:rsidR="007A0A55" w:rsidRPr="00A650E4">
              <w:rPr>
                <w:b/>
                <w:bCs/>
                <w:szCs w:val="16"/>
              </w:rPr>
              <w:instrText xml:space="preserve"> PAGE </w:instrText>
            </w:r>
            <w:r w:rsidR="007A0A55" w:rsidRPr="00A650E4">
              <w:rPr>
                <w:b/>
                <w:bCs/>
                <w:szCs w:val="16"/>
              </w:rPr>
              <w:fldChar w:fldCharType="separate"/>
            </w:r>
            <w:r w:rsidR="007A0A55">
              <w:rPr>
                <w:b/>
                <w:bCs/>
                <w:szCs w:val="16"/>
              </w:rPr>
              <w:t>2</w:t>
            </w:r>
            <w:r w:rsidR="007A0A55" w:rsidRPr="00A650E4">
              <w:rPr>
                <w:b/>
                <w:bCs/>
                <w:szCs w:val="16"/>
              </w:rPr>
              <w:fldChar w:fldCharType="end"/>
            </w:r>
            <w:r w:rsidR="007A0A55" w:rsidRPr="00A650E4">
              <w:rPr>
                <w:szCs w:val="16"/>
              </w:rPr>
              <w:t xml:space="preserve"> of </w:t>
            </w:r>
            <w:r w:rsidR="007A0A55" w:rsidRPr="00A650E4">
              <w:rPr>
                <w:b/>
                <w:bCs/>
                <w:szCs w:val="16"/>
              </w:rPr>
              <w:fldChar w:fldCharType="begin"/>
            </w:r>
            <w:r w:rsidR="007A0A55" w:rsidRPr="00A650E4">
              <w:rPr>
                <w:b/>
                <w:bCs/>
                <w:szCs w:val="16"/>
              </w:rPr>
              <w:instrText xml:space="preserve"> NUMPAGES  </w:instrText>
            </w:r>
            <w:r w:rsidR="007A0A55" w:rsidRPr="00A650E4">
              <w:rPr>
                <w:b/>
                <w:bCs/>
                <w:szCs w:val="16"/>
              </w:rPr>
              <w:fldChar w:fldCharType="separate"/>
            </w:r>
            <w:r w:rsidR="007A0A55">
              <w:rPr>
                <w:b/>
                <w:bCs/>
                <w:szCs w:val="16"/>
              </w:rPr>
              <w:t>100</w:t>
            </w:r>
            <w:r w:rsidR="007A0A55" w:rsidRPr="00A650E4">
              <w:rPr>
                <w:b/>
                <w:bCs/>
                <w:szCs w:val="16"/>
              </w:rPr>
              <w:fldChar w:fldCharType="end"/>
            </w:r>
          </w:p>
        </w:sdtContent>
      </w:sdt>
    </w:sdtContent>
  </w:sdt>
  <w:p w14:paraId="0E341C62" w14:textId="7FAF48AF" w:rsidR="00444919" w:rsidRPr="007A0A55" w:rsidRDefault="007E4B07" w:rsidP="007A0A55">
    <w:pPr>
      <w:pStyle w:val="SecurityClassification"/>
    </w:pPr>
    <w:fldSimple w:instr=" STYLEREF  &quot;Security Classification&quot;  \* MERGEFORMAT ">
      <w:r w:rsidR="005368FD">
        <w:rPr>
          <w:noProof/>
        </w:rPr>
        <w:t>Official</w:t>
      </w:r>
    </w:fldSimple>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Cs w:val="16"/>
      </w:rPr>
      <w:id w:val="1924906621"/>
      <w:docPartObj>
        <w:docPartGallery w:val="Page Numbers (Bottom of Page)"/>
        <w:docPartUnique/>
      </w:docPartObj>
    </w:sdtPr>
    <w:sdtEndPr/>
    <w:sdtContent>
      <w:sdt>
        <w:sdtPr>
          <w:rPr>
            <w:szCs w:val="16"/>
          </w:rPr>
          <w:id w:val="360788365"/>
          <w:docPartObj>
            <w:docPartGallery w:val="Page Numbers (Top of Page)"/>
            <w:docPartUnique/>
          </w:docPartObj>
        </w:sdtPr>
        <w:sdtEndPr/>
        <w:sdtContent>
          <w:p w14:paraId="2C27E060" w14:textId="2275DB7C" w:rsidR="00A650E4" w:rsidRDefault="00A650E4" w:rsidP="00A650E4">
            <w:pPr>
              <w:pStyle w:val="Footer"/>
              <w:pBdr>
                <w:top w:val="single" w:sz="4" w:space="1" w:color="0080A2" w:themeColor="accent2"/>
              </w:pBdr>
            </w:pPr>
          </w:p>
          <w:p w14:paraId="10D7859A" w14:textId="51F54808" w:rsidR="00A650E4" w:rsidRPr="00A650E4" w:rsidRDefault="007E4B07" w:rsidP="00A650E4">
            <w:pPr>
              <w:pStyle w:val="Footer"/>
              <w:rPr>
                <w:szCs w:val="16"/>
              </w:rPr>
            </w:pPr>
            <w:fldSimple w:instr=" DOCPROPERTY  Footer  \* MERGEFORMAT ">
              <w:r w:rsidR="002D4956">
                <w:t>Training and Checking Manual | V 1.0</w:t>
              </w:r>
            </w:fldSimple>
            <w:r w:rsidR="00A650E4">
              <w:tab/>
            </w:r>
            <w:r w:rsidR="00A650E4">
              <w:tab/>
            </w:r>
            <w:r w:rsidR="00A650E4" w:rsidRPr="00A650E4">
              <w:rPr>
                <w:szCs w:val="16"/>
              </w:rPr>
              <w:t xml:space="preserve">Page </w:t>
            </w:r>
            <w:r w:rsidR="00A650E4" w:rsidRPr="00A650E4">
              <w:rPr>
                <w:b/>
                <w:bCs/>
                <w:szCs w:val="16"/>
              </w:rPr>
              <w:fldChar w:fldCharType="begin"/>
            </w:r>
            <w:r w:rsidR="00A650E4" w:rsidRPr="00A650E4">
              <w:rPr>
                <w:b/>
                <w:bCs/>
                <w:szCs w:val="16"/>
              </w:rPr>
              <w:instrText xml:space="preserve"> PAGE </w:instrText>
            </w:r>
            <w:r w:rsidR="00A650E4" w:rsidRPr="00A650E4">
              <w:rPr>
                <w:b/>
                <w:bCs/>
                <w:szCs w:val="16"/>
              </w:rPr>
              <w:fldChar w:fldCharType="separate"/>
            </w:r>
            <w:r w:rsidR="00A650E4">
              <w:rPr>
                <w:b/>
                <w:bCs/>
                <w:szCs w:val="16"/>
              </w:rPr>
              <w:t>3</w:t>
            </w:r>
            <w:r w:rsidR="00A650E4" w:rsidRPr="00A650E4">
              <w:rPr>
                <w:b/>
                <w:bCs/>
                <w:szCs w:val="16"/>
              </w:rPr>
              <w:fldChar w:fldCharType="end"/>
            </w:r>
            <w:r w:rsidR="00A650E4" w:rsidRPr="00A650E4">
              <w:rPr>
                <w:szCs w:val="16"/>
              </w:rPr>
              <w:t xml:space="preserve"> of </w:t>
            </w:r>
            <w:r w:rsidR="00A650E4" w:rsidRPr="00A650E4">
              <w:rPr>
                <w:b/>
                <w:bCs/>
                <w:szCs w:val="16"/>
              </w:rPr>
              <w:fldChar w:fldCharType="begin"/>
            </w:r>
            <w:r w:rsidR="00A650E4" w:rsidRPr="00A650E4">
              <w:rPr>
                <w:b/>
                <w:bCs/>
                <w:szCs w:val="16"/>
              </w:rPr>
              <w:instrText xml:space="preserve"> NUMPAGES  </w:instrText>
            </w:r>
            <w:r w:rsidR="00A650E4" w:rsidRPr="00A650E4">
              <w:rPr>
                <w:b/>
                <w:bCs/>
                <w:szCs w:val="16"/>
              </w:rPr>
              <w:fldChar w:fldCharType="separate"/>
            </w:r>
            <w:r w:rsidR="00A650E4">
              <w:rPr>
                <w:b/>
                <w:bCs/>
                <w:szCs w:val="16"/>
              </w:rPr>
              <w:t>11</w:t>
            </w:r>
            <w:r w:rsidR="00A650E4" w:rsidRPr="00A650E4">
              <w:rPr>
                <w:b/>
                <w:bCs/>
                <w:szCs w:val="16"/>
              </w:rPr>
              <w:fldChar w:fldCharType="end"/>
            </w:r>
          </w:p>
        </w:sdtContent>
      </w:sdt>
    </w:sdtContent>
  </w:sdt>
  <w:p w14:paraId="372D220D" w14:textId="19B832FB" w:rsidR="00444919" w:rsidRPr="00A650E4" w:rsidRDefault="007E4B07" w:rsidP="00A650E4">
    <w:pPr>
      <w:pStyle w:val="SecurityClassification"/>
    </w:pPr>
    <w:fldSimple w:instr=" STYLEREF  &quot;Security Classification&quot;  \* MERGEFORMAT ">
      <w:r w:rsidR="005368FD">
        <w:rPr>
          <w:noProof/>
        </w:rPr>
        <w:t>Official</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4F0CB156" w14:textId="77777777" w:rsidR="002F3A32" w:rsidRPr="0022402E" w:rsidRDefault="002F3A32" w:rsidP="0022402E">
      <w:pPr>
        <w:spacing w:before="240"/>
        <w:rPr>
          <w:lang w:val="en-US"/>
        </w:rPr>
      </w:pPr>
      <w:r w:rsidRPr="00086132">
        <w:rPr>
          <w:color w:val="C00000"/>
          <w:lang w:val="en-US"/>
        </w:rPr>
        <w:t>____</w:t>
      </w:r>
    </w:p>
    <w:p w14:paraId="34FBFCBF" w14:textId="77777777" w:rsidR="002F3A32" w:rsidRDefault="002F3A32"/>
  </w:footnote>
  <w:footnote w:type="continuationSeparator" w:id="0">
    <w:p w14:paraId="44DF57D3" w14:textId="77777777" w:rsidR="002F3A32" w:rsidRDefault="002F3A32" w:rsidP="008E21DE">
      <w:pPr>
        <w:spacing w:before="0" w:after="0"/>
      </w:pPr>
      <w:r>
        <w:continuationSeparator/>
      </w:r>
    </w:p>
    <w:p w14:paraId="473911EB" w14:textId="77777777" w:rsidR="002F3A32" w:rsidRDefault="002F3A32"/>
    <w:p w14:paraId="73713D29" w14:textId="77777777" w:rsidR="002F3A32" w:rsidRDefault="002F3A32"/>
  </w:footnote>
  <w:footnote w:type="continuationNotice" w:id="1">
    <w:p w14:paraId="051C78CF" w14:textId="77777777" w:rsidR="002F3A32" w:rsidRDefault="002F3A32">
      <w:pPr>
        <w:spacing w:before="0" w:after="0"/>
      </w:pPr>
    </w:p>
    <w:p w14:paraId="30533FD1" w14:textId="77777777" w:rsidR="002F3A32" w:rsidRDefault="002F3A3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1963629" w14:textId="7D41307F" w:rsidR="00E91901" w:rsidRPr="007A5A66" w:rsidRDefault="007E4B07" w:rsidP="00E91901">
    <w:pPr>
      <w:pStyle w:val="SecurityClassification"/>
    </w:pPr>
    <w:fldSimple w:instr=" STYLEREF  &quot;Security Classification&quot;  \* MERGEFORMAT ">
      <w:r w:rsidR="005368FD">
        <w:rPr>
          <w:noProof/>
        </w:rPr>
        <w:t>Official</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3637108" w14:textId="2DABBF21" w:rsidR="007A5A66" w:rsidRDefault="00723395" w:rsidP="007A58D4">
    <w:pPr>
      <w:pStyle w:val="Header"/>
    </w:pPr>
    <w:r>
      <w:rPr>
        <w:noProof/>
      </w:rPr>
      <w:drawing>
        <wp:anchor distT="0" distB="0" distL="114300" distR="114300" simplePos="0" relativeHeight="251658241" behindDoc="1" locked="0" layoutInCell="1" allowOverlap="1" wp14:anchorId="3DF6C7B3" wp14:editId="766B5AD4">
          <wp:simplePos x="0" y="0"/>
          <wp:positionH relativeFrom="column">
            <wp:posOffset>-3489960</wp:posOffset>
          </wp:positionH>
          <wp:positionV relativeFrom="paragraph">
            <wp:posOffset>-978535</wp:posOffset>
          </wp:positionV>
          <wp:extent cx="15918180" cy="7819867"/>
          <wp:effectExtent l="0" t="0" r="7620" b="0"/>
          <wp:wrapNone/>
          <wp:docPr id="1938692009"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3993399" name="Picture 2">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15918180" cy="7819867"/>
                  </a:xfrm>
                  <a:prstGeom prst="rect">
                    <a:avLst/>
                  </a:prstGeom>
                </pic:spPr>
              </pic:pic>
            </a:graphicData>
          </a:graphic>
          <wp14:sizeRelH relativeFrom="page">
            <wp14:pctWidth>0</wp14:pctWidth>
          </wp14:sizeRelH>
          <wp14:sizeRelV relativeFrom="page">
            <wp14:pctHeight>0</wp14:pctHeight>
          </wp14:sizeRelV>
        </wp:anchor>
      </w:drawing>
    </w:r>
    <w:r w:rsidR="00A650E4">
      <w:rPr>
        <w:noProof/>
      </w:rPr>
      <w:drawing>
        <wp:anchor distT="0" distB="0" distL="114300" distR="114300" simplePos="0" relativeHeight="251658240" behindDoc="0" locked="1" layoutInCell="1" allowOverlap="1" wp14:anchorId="2E6D9E92" wp14:editId="3E690A53">
          <wp:simplePos x="0" y="0"/>
          <wp:positionH relativeFrom="page">
            <wp:posOffset>-327025</wp:posOffset>
          </wp:positionH>
          <wp:positionV relativeFrom="page">
            <wp:posOffset>-67310</wp:posOffset>
          </wp:positionV>
          <wp:extent cx="8362315" cy="9976485"/>
          <wp:effectExtent l="0" t="0" r="635" b="5715"/>
          <wp:wrapNone/>
          <wp:docPr id="2025603607" name="Picture 202560360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 name="Picture 8">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8362315" cy="9976485"/>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93D8B82" w14:textId="4C65EC86" w:rsidR="00C1108D" w:rsidRDefault="00C1108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C8ADB0E" w14:textId="7D2FAB6A" w:rsidR="00C1108D" w:rsidRDefault="00C1108D">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CB128F2" w14:textId="6701D56F" w:rsidR="00C1108D" w:rsidRDefault="00C1108D">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59D780D" w14:textId="4EAD9723" w:rsidR="00C1108D" w:rsidRDefault="00C1108D">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E082931" w14:textId="748BFA5F" w:rsidR="00C1108D" w:rsidRDefault="00C1108D">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149B2A9" w14:textId="28D00070" w:rsidR="00C1108D" w:rsidRDefault="00C1108D">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4F7E977" w14:textId="5A80417D" w:rsidR="00C1108D" w:rsidRDefault="00C1108D">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FF760E7" w14:textId="086CB792" w:rsidR="00E91901" w:rsidRPr="007A5A66" w:rsidRDefault="007E4B07" w:rsidP="00E91901">
    <w:pPr>
      <w:pStyle w:val="SecurityClassification"/>
    </w:pPr>
    <w:fldSimple w:instr=" STYLEREF  &quot;Security Classification&quot;  \* MERGEFORMAT ">
      <w:r w:rsidR="005368FD">
        <w:rPr>
          <w:noProof/>
        </w:rPr>
        <w:t>Official</w:t>
      </w:r>
    </w:fldSimple>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B8F3E4F" w14:textId="6507AE56" w:rsidR="00E91901" w:rsidRPr="007A5A66" w:rsidRDefault="007E4B07" w:rsidP="00E91901">
    <w:pPr>
      <w:pStyle w:val="SecurityClassification"/>
    </w:pPr>
    <w:fldSimple w:instr=" STYLEREF  &quot;Security Classification&quot;  \* MERGEFORMAT ">
      <w:r w:rsidR="005368FD">
        <w:rPr>
          <w:noProof/>
        </w:rPr>
        <w:t>Official</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57C1AF6"/>
    <w:multiLevelType w:val="multilevel"/>
    <w:tmpl w:val="0C09001F"/>
    <w:name w:val="Appendix headings list2"/>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05AF4BFF"/>
    <w:multiLevelType w:val="multilevel"/>
    <w:tmpl w:val="49909F16"/>
    <w:numStyleLink w:val="List2Numbered"/>
  </w:abstractNum>
  <w:abstractNum w:abstractNumId="2" w15:restartNumberingAfterBreak="0">
    <w:nsid w:val="05E43011"/>
    <w:multiLevelType w:val="multilevel"/>
    <w:tmpl w:val="27D6BF50"/>
    <w:lvl w:ilvl="0">
      <w:start w:val="1"/>
      <w:numFmt w:val="none"/>
      <w:pStyle w:val="List"/>
      <w:suff w:val="nothing"/>
      <w:lvlText w:val="%1"/>
      <w:lvlJc w:val="left"/>
      <w:pPr>
        <w:ind w:left="567" w:firstLine="0"/>
      </w:pPr>
      <w:rPr>
        <w:rFonts w:hint="default"/>
      </w:rPr>
    </w:lvl>
    <w:lvl w:ilvl="1">
      <w:start w:val="1"/>
      <w:numFmt w:val="lowerLetter"/>
      <w:pStyle w:val="List2"/>
      <w:lvlText w:val="%2."/>
      <w:lvlJc w:val="left"/>
      <w:pPr>
        <w:tabs>
          <w:tab w:val="num" w:pos="1135"/>
        </w:tabs>
        <w:ind w:left="1135" w:hanging="284"/>
      </w:pPr>
      <w:rPr>
        <w:rFonts w:hint="default"/>
      </w:rPr>
    </w:lvl>
    <w:lvl w:ilvl="2">
      <w:start w:val="1"/>
      <w:numFmt w:val="lowerRoman"/>
      <w:pStyle w:val="List3"/>
      <w:lvlText w:val="%3."/>
      <w:lvlJc w:val="left"/>
      <w:pPr>
        <w:tabs>
          <w:tab w:val="num" w:pos="1419"/>
        </w:tabs>
        <w:ind w:left="1419" w:hanging="284"/>
      </w:pPr>
      <w:rPr>
        <w:rFonts w:hint="default"/>
      </w:rPr>
    </w:lvl>
    <w:lvl w:ilvl="3">
      <w:start w:val="1"/>
      <w:numFmt w:val="upperLetter"/>
      <w:pStyle w:val="List4"/>
      <w:lvlText w:val="%4"/>
      <w:lvlJc w:val="left"/>
      <w:pPr>
        <w:tabs>
          <w:tab w:val="num" w:pos="1703"/>
        </w:tabs>
        <w:ind w:left="1703" w:hanging="284"/>
      </w:pPr>
      <w:rPr>
        <w:rFonts w:hint="default"/>
      </w:rPr>
    </w:lvl>
    <w:lvl w:ilvl="4">
      <w:start w:val="1"/>
      <w:numFmt w:val="decimal"/>
      <w:pStyle w:val="List5"/>
      <w:lvlText w:val="%5."/>
      <w:lvlJc w:val="left"/>
      <w:pPr>
        <w:tabs>
          <w:tab w:val="num" w:pos="1987"/>
        </w:tabs>
        <w:ind w:left="1987" w:hanging="284"/>
      </w:pPr>
      <w:rPr>
        <w:rFonts w:hint="default"/>
      </w:rPr>
    </w:lvl>
    <w:lvl w:ilvl="5">
      <w:start w:val="1"/>
      <w:numFmt w:val="bullet"/>
      <w:lvlText w:val=""/>
      <w:lvlJc w:val="left"/>
      <w:pPr>
        <w:tabs>
          <w:tab w:val="num" w:pos="2271"/>
        </w:tabs>
        <w:ind w:left="2271" w:hanging="284"/>
      </w:pPr>
      <w:rPr>
        <w:rFonts w:ascii="Symbol" w:hAnsi="Symbol" w:hint="default"/>
        <w:color w:val="auto"/>
      </w:rPr>
    </w:lvl>
    <w:lvl w:ilvl="6">
      <w:start w:val="1"/>
      <w:numFmt w:val="bullet"/>
      <w:lvlText w:val="–"/>
      <w:lvlJc w:val="left"/>
      <w:pPr>
        <w:tabs>
          <w:tab w:val="num" w:pos="2555"/>
        </w:tabs>
        <w:ind w:left="2555" w:hanging="284"/>
      </w:pPr>
      <w:rPr>
        <w:rFonts w:ascii="Arial" w:hAnsi="Arial" w:hint="default"/>
        <w:color w:val="auto"/>
      </w:rPr>
    </w:lvl>
    <w:lvl w:ilvl="7">
      <w:start w:val="1"/>
      <w:numFmt w:val="bullet"/>
      <w:lvlText w:val="»"/>
      <w:lvlJc w:val="left"/>
      <w:pPr>
        <w:tabs>
          <w:tab w:val="num" w:pos="2839"/>
        </w:tabs>
        <w:ind w:left="2839" w:hanging="284"/>
      </w:pPr>
      <w:rPr>
        <w:rFonts w:ascii="Arial" w:hAnsi="Arial" w:hint="default"/>
      </w:rPr>
    </w:lvl>
    <w:lvl w:ilvl="8">
      <w:start w:val="1"/>
      <w:numFmt w:val="lowerRoman"/>
      <w:lvlText w:val="%9."/>
      <w:lvlJc w:val="left"/>
      <w:pPr>
        <w:tabs>
          <w:tab w:val="num" w:pos="3123"/>
        </w:tabs>
        <w:ind w:left="3123" w:hanging="284"/>
      </w:pPr>
      <w:rPr>
        <w:rFonts w:hint="default"/>
      </w:rPr>
    </w:lvl>
  </w:abstractNum>
  <w:abstractNum w:abstractNumId="3" w15:restartNumberingAfterBreak="0">
    <w:nsid w:val="0B624FC1"/>
    <w:multiLevelType w:val="multilevel"/>
    <w:tmpl w:val="49909F16"/>
    <w:styleLink w:val="List2Numbered"/>
    <w:lvl w:ilvl="0">
      <w:start w:val="1"/>
      <w:numFmt w:val="decimal"/>
      <w:pStyle w:val="List2Numbered1"/>
      <w:lvlText w:val="%1."/>
      <w:lvlJc w:val="left"/>
      <w:pPr>
        <w:ind w:left="340" w:hanging="340"/>
      </w:pPr>
      <w:rPr>
        <w:rFonts w:hint="default"/>
      </w:rPr>
    </w:lvl>
    <w:lvl w:ilvl="1">
      <w:start w:val="1"/>
      <w:numFmt w:val="decimal"/>
      <w:pStyle w:val="List2Numbered2"/>
      <w:lvlText w:val="%1.%2"/>
      <w:lvlJc w:val="left"/>
      <w:pPr>
        <w:ind w:left="1021" w:hanging="681"/>
      </w:pPr>
      <w:rPr>
        <w:rFonts w:hint="default"/>
      </w:rPr>
    </w:lvl>
    <w:lvl w:ilvl="2">
      <w:start w:val="1"/>
      <w:numFmt w:val="decimal"/>
      <w:pStyle w:val="List2Numbered3"/>
      <w:lvlText w:val="%1.%2.%3"/>
      <w:lvlJc w:val="left"/>
      <w:pPr>
        <w:ind w:left="1701" w:hanging="68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 w15:restartNumberingAfterBreak="0">
    <w:nsid w:val="0F0148AA"/>
    <w:multiLevelType w:val="multilevel"/>
    <w:tmpl w:val="0C09001D"/>
    <w:name w:val="Appendix headings list222222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5" w15:restartNumberingAfterBreak="0">
    <w:nsid w:val="158A7A72"/>
    <w:multiLevelType w:val="multilevel"/>
    <w:tmpl w:val="BC72D000"/>
    <w:lvl w:ilvl="0">
      <w:start w:val="1"/>
      <w:numFmt w:val="bullet"/>
      <w:pStyle w:val="Tablebullet"/>
      <w:lvlText w:val=""/>
      <w:lvlJc w:val="left"/>
      <w:pPr>
        <w:ind w:left="284" w:hanging="284"/>
      </w:pPr>
      <w:rPr>
        <w:rFonts w:ascii="Symbol" w:hAnsi="Symbol" w:hint="default"/>
        <w:color w:val="auto"/>
      </w:rPr>
    </w:lvl>
    <w:lvl w:ilvl="1">
      <w:start w:val="1"/>
      <w:numFmt w:val="bullet"/>
      <w:pStyle w:val="Tablebullet2"/>
      <w:lvlText w:val="–"/>
      <w:lvlJc w:val="left"/>
      <w:pPr>
        <w:ind w:left="568" w:hanging="284"/>
      </w:pPr>
      <w:rPr>
        <w:rFonts w:ascii="Arial" w:hAnsi="Arial" w:hint="default"/>
        <w:color w:val="auto"/>
      </w:rPr>
    </w:lvl>
    <w:lvl w:ilvl="2">
      <w:start w:val="1"/>
      <w:numFmt w:val="bullet"/>
      <w:lvlText w:val="»"/>
      <w:lvlJc w:val="left"/>
      <w:pPr>
        <w:ind w:left="852" w:hanging="284"/>
      </w:pPr>
      <w:rPr>
        <w:rFonts w:ascii="Arial" w:hAnsi="Arial" w:hint="default"/>
      </w:rPr>
    </w:lvl>
    <w:lvl w:ilvl="3">
      <w:start w:val="1"/>
      <w:numFmt w:val="bullet"/>
      <w:lvlText w:val="+"/>
      <w:lvlJc w:val="left"/>
      <w:pPr>
        <w:ind w:left="1136" w:hanging="284"/>
      </w:pPr>
      <w:rPr>
        <w:rFonts w:ascii="Arial" w:hAnsi="Arial" w:hint="default"/>
      </w:rPr>
    </w:lvl>
    <w:lvl w:ilvl="4">
      <w:start w:val="1"/>
      <w:numFmt w:val="bullet"/>
      <w:lvlText w:val=""/>
      <w:lvlJc w:val="left"/>
      <w:pPr>
        <w:ind w:left="1420" w:hanging="284"/>
      </w:pPr>
      <w:rPr>
        <w:rFonts w:ascii="Wingdings" w:hAnsi="Wingdings" w:hint="default"/>
        <w:color w:val="auto"/>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6" w15:restartNumberingAfterBreak="0">
    <w:nsid w:val="1A8F0F7B"/>
    <w:multiLevelType w:val="multilevel"/>
    <w:tmpl w:val="57A47F6E"/>
    <w:styleLink w:val="SDtablelist"/>
    <w:lvl w:ilvl="0">
      <w:start w:val="1"/>
      <w:numFmt w:val="none"/>
      <w:lvlText w:val="%1"/>
      <w:lvlJc w:val="left"/>
      <w:pPr>
        <w:ind w:left="284" w:hanging="284"/>
      </w:pPr>
      <w:rPr>
        <w:rFonts w:hint="default"/>
      </w:rPr>
    </w:lvl>
    <w:lvl w:ilvl="1">
      <w:start w:val="1"/>
      <w:numFmt w:val="decimal"/>
      <w:lvlText w:val="%2."/>
      <w:lvlJc w:val="left"/>
      <w:pPr>
        <w:ind w:left="284" w:hanging="284"/>
      </w:pPr>
      <w:rPr>
        <w:rFonts w:hint="default"/>
      </w:rPr>
    </w:lvl>
    <w:lvl w:ilvl="2">
      <w:start w:val="1"/>
      <w:numFmt w:val="lowerLetter"/>
      <w:lvlText w:val="%3."/>
      <w:lvlJc w:val="left"/>
      <w:pPr>
        <w:ind w:left="851" w:hanging="284"/>
      </w:pPr>
      <w:rPr>
        <w:rFonts w:hint="default"/>
      </w:rPr>
    </w:lvl>
    <w:lvl w:ilvl="3">
      <w:start w:val="1"/>
      <w:numFmt w:val="lowerRoman"/>
      <w:lvlText w:val="%4."/>
      <w:lvlJc w:val="left"/>
      <w:pPr>
        <w:ind w:left="1134" w:hanging="283"/>
      </w:pPr>
      <w:rPr>
        <w:rFonts w:hint="default"/>
      </w:rPr>
    </w:lvl>
    <w:lvl w:ilvl="4">
      <w:start w:val="1"/>
      <w:numFmt w:val="lowerLetter"/>
      <w:lvlText w:val="(%5)"/>
      <w:lvlJc w:val="left"/>
      <w:pPr>
        <w:ind w:left="1418" w:hanging="284"/>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1C19155C"/>
    <w:multiLevelType w:val="multilevel"/>
    <w:tmpl w:val="4D26FDF8"/>
    <w:numStyleLink w:val="AppendixList"/>
  </w:abstractNum>
  <w:abstractNum w:abstractNumId="8" w15:restartNumberingAfterBreak="0">
    <w:nsid w:val="1CC862E1"/>
    <w:multiLevelType w:val="multilevel"/>
    <w:tmpl w:val="C284D0B0"/>
    <w:styleLink w:val="FigureNumbers"/>
    <w:lvl w:ilvl="0">
      <w:start w:val="1"/>
      <w:numFmt w:val="decimal"/>
      <w:pStyle w:val="FigureTitle"/>
      <w:lvlText w:val="Figure %1."/>
      <w:lvlJc w:val="left"/>
      <w:pPr>
        <w:ind w:left="1134" w:hanging="1134"/>
      </w:pPr>
      <w:rPr>
        <w:rFonts w:hint="default"/>
        <w:b/>
        <w:i w:val="0"/>
        <w:caps w:val="0"/>
        <w:color w:val="023E5C" w:themeColor="text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1D9A5394"/>
    <w:multiLevelType w:val="multilevel"/>
    <w:tmpl w:val="69BE1636"/>
    <w:styleLink w:val="SDbulletlist"/>
    <w:lvl w:ilvl="0">
      <w:start w:val="1"/>
      <w:numFmt w:val="bullet"/>
      <w:pStyle w:val="ListBullet"/>
      <w:lvlText w:val=""/>
      <w:lvlJc w:val="left"/>
      <w:pPr>
        <w:ind w:left="284" w:hanging="284"/>
      </w:pPr>
      <w:rPr>
        <w:rFonts w:ascii="Symbol" w:hAnsi="Symbol" w:hint="default"/>
      </w:rPr>
    </w:lvl>
    <w:lvl w:ilvl="1">
      <w:numFmt w:val="bullet"/>
      <w:pStyle w:val="ListBullet2"/>
      <w:lvlText w:val="–"/>
      <w:lvlJc w:val="left"/>
      <w:pPr>
        <w:ind w:left="568" w:hanging="284"/>
      </w:pPr>
      <w:rPr>
        <w:rFonts w:ascii="Arial" w:hAnsi="Arial" w:hint="default"/>
        <w:color w:val="auto"/>
      </w:rPr>
    </w:lvl>
    <w:lvl w:ilvl="2">
      <w:numFmt w:val="bullet"/>
      <w:pStyle w:val="ListBullet3"/>
      <w:lvlText w:val="»"/>
      <w:lvlJc w:val="left"/>
      <w:pPr>
        <w:ind w:left="852" w:hanging="284"/>
      </w:pPr>
      <w:rPr>
        <w:rFonts w:ascii="Arial" w:hAnsi="Arial" w:hint="default"/>
      </w:rPr>
    </w:lvl>
    <w:lvl w:ilvl="3">
      <w:numFmt w:val="bullet"/>
      <w:pStyle w:val="ListBullet4"/>
      <w:lvlText w:val="+"/>
      <w:lvlJc w:val="left"/>
      <w:pPr>
        <w:ind w:left="1136" w:hanging="284"/>
      </w:pPr>
      <w:rPr>
        <w:rFonts w:ascii="Arial" w:hAnsi="Arial" w:hint="default"/>
      </w:rPr>
    </w:lvl>
    <w:lvl w:ilvl="4">
      <w:numFmt w:val="bullet"/>
      <w:pStyle w:val="ListBullet5"/>
      <w:lvlText w:val=""/>
      <w:lvlJc w:val="left"/>
      <w:pPr>
        <w:ind w:left="1420" w:hanging="284"/>
      </w:pPr>
      <w:rPr>
        <w:rFonts w:ascii="Symbol" w:hAnsi="Symbol" w:hint="default"/>
        <w:color w:val="auto"/>
      </w:rPr>
    </w:lvl>
    <w:lvl w:ilvl="5">
      <w:numFmt w:val="bullet"/>
      <w:lvlText w:val="–"/>
      <w:lvlJc w:val="left"/>
      <w:pPr>
        <w:ind w:left="1704" w:hanging="284"/>
      </w:pPr>
      <w:rPr>
        <w:rFonts w:ascii="Arial" w:hAnsi="Arial" w:hint="default"/>
        <w:color w:val="auto"/>
      </w:rPr>
    </w:lvl>
    <w:lvl w:ilvl="6">
      <w:numFmt w:val="bullet"/>
      <w:lvlText w:val="»"/>
      <w:lvlJc w:val="left"/>
      <w:pPr>
        <w:tabs>
          <w:tab w:val="num" w:pos="2064"/>
        </w:tabs>
        <w:ind w:left="1988" w:hanging="284"/>
      </w:pPr>
      <w:rPr>
        <w:rFonts w:ascii="Arial" w:hAnsi="Arial" w:hint="default"/>
      </w:rPr>
    </w:lvl>
    <w:lvl w:ilvl="7">
      <w:numFmt w:val="bullet"/>
      <w:lvlText w:val="+"/>
      <w:lvlJc w:val="left"/>
      <w:pPr>
        <w:tabs>
          <w:tab w:val="num" w:pos="2348"/>
        </w:tabs>
        <w:ind w:left="2272" w:hanging="284"/>
      </w:pPr>
      <w:rPr>
        <w:rFonts w:ascii="Arial" w:hAnsi="Arial" w:hint="default"/>
      </w:rPr>
    </w:lvl>
    <w:lvl w:ilvl="8">
      <w:numFmt w:val="bullet"/>
      <w:lvlText w:val=""/>
      <w:lvlJc w:val="left"/>
      <w:pPr>
        <w:tabs>
          <w:tab w:val="num" w:pos="2632"/>
        </w:tabs>
        <w:ind w:left="2556" w:hanging="284"/>
      </w:pPr>
      <w:rPr>
        <w:rFonts w:ascii="Wingdings" w:hAnsi="Wingdings" w:hint="default"/>
        <w:color w:val="auto"/>
      </w:rPr>
    </w:lvl>
  </w:abstractNum>
  <w:abstractNum w:abstractNumId="10" w15:restartNumberingAfterBreak="0">
    <w:nsid w:val="20336ADE"/>
    <w:multiLevelType w:val="multilevel"/>
    <w:tmpl w:val="131EEC6C"/>
    <w:styleLink w:val="TableNumbers"/>
    <w:lvl w:ilvl="0">
      <w:start w:val="1"/>
      <w:numFmt w:val="decimal"/>
      <w:pStyle w:val="TableTitle"/>
      <w:lvlText w:val="Table %1."/>
      <w:lvlJc w:val="left"/>
      <w:pPr>
        <w:ind w:left="1560" w:hanging="1134"/>
      </w:pPr>
      <w:rPr>
        <w:rFonts w:hint="default"/>
        <w:b/>
        <w:i w:val="0"/>
        <w:caps w:val="0"/>
        <w:color w:val="023E5C" w:themeColor="text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0A46642"/>
    <w:multiLevelType w:val="multilevel"/>
    <w:tmpl w:val="0C09001F"/>
    <w:name w:val="Appendix headings list222222"/>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27F64226"/>
    <w:multiLevelType w:val="multilevel"/>
    <w:tmpl w:val="F47CFCCE"/>
    <w:styleLink w:val="ExampleBoxBullets"/>
    <w:lvl w:ilvl="0">
      <w:start w:val="1"/>
      <w:numFmt w:val="bullet"/>
      <w:pStyle w:val="ExampleBoxBullet"/>
      <w:lvlText w:val=""/>
      <w:lvlJc w:val="left"/>
      <w:pPr>
        <w:tabs>
          <w:tab w:val="num" w:pos="284"/>
        </w:tabs>
        <w:ind w:left="567" w:hanging="283"/>
      </w:pPr>
      <w:rPr>
        <w:rFonts w:ascii="Symbol" w:hAnsi="Symbol" w:hint="default"/>
        <w:color w:val="auto"/>
      </w:rPr>
    </w:lvl>
    <w:lvl w:ilvl="1">
      <w:start w:val="1"/>
      <w:numFmt w:val="bullet"/>
      <w:lvlText w:val=""/>
      <w:lvlJc w:val="left"/>
      <w:pPr>
        <w:tabs>
          <w:tab w:val="num" w:pos="284"/>
        </w:tabs>
        <w:ind w:left="567" w:hanging="283"/>
      </w:pPr>
      <w:rPr>
        <w:rFonts w:ascii="Symbol" w:hAnsi="Symbol" w:hint="default"/>
        <w:color w:val="auto"/>
      </w:rPr>
    </w:lvl>
    <w:lvl w:ilvl="2">
      <w:start w:val="1"/>
      <w:numFmt w:val="bullet"/>
      <w:lvlText w:val="–"/>
      <w:lvlJc w:val="left"/>
      <w:pPr>
        <w:ind w:left="624" w:hanging="340"/>
      </w:pPr>
      <w:rPr>
        <w:rFonts w:ascii="Arial" w:hAnsi="Arial" w:hint="default"/>
        <w:color w:val="023E5C" w:themeColor="text2"/>
      </w:rPr>
    </w:lvl>
    <w:lvl w:ilvl="3">
      <w:start w:val="1"/>
      <w:numFmt w:val="bullet"/>
      <w:lvlText w:val="»"/>
      <w:lvlJc w:val="left"/>
      <w:pPr>
        <w:ind w:left="794" w:hanging="510"/>
      </w:pPr>
      <w:rPr>
        <w:rFonts w:ascii="Arial" w:hAnsi="Arial" w:hint="default"/>
        <w:color w:val="023E5C" w:themeColor="text2"/>
      </w:rPr>
    </w:lvl>
    <w:lvl w:ilvl="4">
      <w:start w:val="1"/>
      <w:numFmt w:val="lowerLetter"/>
      <w:lvlText w:val="(%5)"/>
      <w:lvlJc w:val="left"/>
      <w:pPr>
        <w:ind w:left="850" w:hanging="170"/>
      </w:pPr>
      <w:rPr>
        <w:rFonts w:hint="default"/>
      </w:rPr>
    </w:lvl>
    <w:lvl w:ilvl="5">
      <w:start w:val="1"/>
      <w:numFmt w:val="lowerRoman"/>
      <w:lvlText w:val="(%6)"/>
      <w:lvlJc w:val="left"/>
      <w:pPr>
        <w:ind w:left="1020" w:hanging="170"/>
      </w:pPr>
      <w:rPr>
        <w:rFonts w:hint="default"/>
      </w:rPr>
    </w:lvl>
    <w:lvl w:ilvl="6">
      <w:start w:val="1"/>
      <w:numFmt w:val="decimal"/>
      <w:lvlText w:val="%7."/>
      <w:lvlJc w:val="left"/>
      <w:pPr>
        <w:ind w:left="1190" w:hanging="170"/>
      </w:pPr>
      <w:rPr>
        <w:rFonts w:hint="default"/>
      </w:rPr>
    </w:lvl>
    <w:lvl w:ilvl="7">
      <w:start w:val="1"/>
      <w:numFmt w:val="lowerLetter"/>
      <w:lvlText w:val="%8."/>
      <w:lvlJc w:val="left"/>
      <w:pPr>
        <w:ind w:left="1360" w:hanging="170"/>
      </w:pPr>
      <w:rPr>
        <w:rFonts w:hint="default"/>
      </w:rPr>
    </w:lvl>
    <w:lvl w:ilvl="8">
      <w:start w:val="1"/>
      <w:numFmt w:val="lowerRoman"/>
      <w:lvlText w:val="%9."/>
      <w:lvlJc w:val="left"/>
      <w:pPr>
        <w:ind w:left="1530" w:hanging="170"/>
      </w:pPr>
      <w:rPr>
        <w:rFonts w:hint="default"/>
      </w:rPr>
    </w:lvl>
  </w:abstractNum>
  <w:abstractNum w:abstractNumId="13" w15:restartNumberingAfterBreak="0">
    <w:nsid w:val="2AE26146"/>
    <w:multiLevelType w:val="multilevel"/>
    <w:tmpl w:val="63981A54"/>
    <w:numStyleLink w:val="NumberedHeadings"/>
  </w:abstractNum>
  <w:abstractNum w:abstractNumId="14" w15:restartNumberingAfterBreak="0">
    <w:nsid w:val="2AEA7BC2"/>
    <w:multiLevelType w:val="hybridMultilevel"/>
    <w:tmpl w:val="6F5ED14E"/>
    <w:name w:val="Bullet content list2"/>
    <w:lvl w:ilvl="0" w:tplc="54BE7FFE">
      <w:start w:val="1"/>
      <w:numFmt w:val="lowerLetter"/>
      <w:lvlText w:val="%1."/>
      <w:lvlJc w:val="left"/>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15" w15:restartNumberingAfterBreak="0">
    <w:nsid w:val="2BEC37B4"/>
    <w:multiLevelType w:val="hybridMultilevel"/>
    <w:tmpl w:val="630AE41C"/>
    <w:lvl w:ilvl="0" w:tplc="952E9C52">
      <w:start w:val="1"/>
      <w:numFmt w:val="bullet"/>
      <w:lvlText w:val=""/>
      <w:lvlJc w:val="left"/>
      <w:pPr>
        <w:ind w:left="720" w:hanging="360"/>
      </w:pPr>
      <w:rPr>
        <w:rFonts w:ascii="Symbol" w:hAnsi="Symbol"/>
      </w:rPr>
    </w:lvl>
    <w:lvl w:ilvl="1" w:tplc="64B625B8">
      <w:start w:val="1"/>
      <w:numFmt w:val="bullet"/>
      <w:lvlText w:val=""/>
      <w:lvlJc w:val="left"/>
      <w:pPr>
        <w:ind w:left="720" w:hanging="360"/>
      </w:pPr>
      <w:rPr>
        <w:rFonts w:ascii="Symbol" w:hAnsi="Symbol"/>
      </w:rPr>
    </w:lvl>
    <w:lvl w:ilvl="2" w:tplc="457E670A">
      <w:start w:val="1"/>
      <w:numFmt w:val="bullet"/>
      <w:lvlText w:val=""/>
      <w:lvlJc w:val="left"/>
      <w:pPr>
        <w:ind w:left="720" w:hanging="360"/>
      </w:pPr>
      <w:rPr>
        <w:rFonts w:ascii="Symbol" w:hAnsi="Symbol"/>
      </w:rPr>
    </w:lvl>
    <w:lvl w:ilvl="3" w:tplc="4C56D30C">
      <w:start w:val="1"/>
      <w:numFmt w:val="bullet"/>
      <w:lvlText w:val=""/>
      <w:lvlJc w:val="left"/>
      <w:pPr>
        <w:ind w:left="720" w:hanging="360"/>
      </w:pPr>
      <w:rPr>
        <w:rFonts w:ascii="Symbol" w:hAnsi="Symbol"/>
      </w:rPr>
    </w:lvl>
    <w:lvl w:ilvl="4" w:tplc="0C6846C8">
      <w:start w:val="1"/>
      <w:numFmt w:val="bullet"/>
      <w:lvlText w:val=""/>
      <w:lvlJc w:val="left"/>
      <w:pPr>
        <w:ind w:left="720" w:hanging="360"/>
      </w:pPr>
      <w:rPr>
        <w:rFonts w:ascii="Symbol" w:hAnsi="Symbol"/>
      </w:rPr>
    </w:lvl>
    <w:lvl w:ilvl="5" w:tplc="EE3ACDD6">
      <w:start w:val="1"/>
      <w:numFmt w:val="bullet"/>
      <w:lvlText w:val=""/>
      <w:lvlJc w:val="left"/>
      <w:pPr>
        <w:ind w:left="720" w:hanging="360"/>
      </w:pPr>
      <w:rPr>
        <w:rFonts w:ascii="Symbol" w:hAnsi="Symbol"/>
      </w:rPr>
    </w:lvl>
    <w:lvl w:ilvl="6" w:tplc="0F6AD9A2">
      <w:start w:val="1"/>
      <w:numFmt w:val="bullet"/>
      <w:lvlText w:val=""/>
      <w:lvlJc w:val="left"/>
      <w:pPr>
        <w:ind w:left="720" w:hanging="360"/>
      </w:pPr>
      <w:rPr>
        <w:rFonts w:ascii="Symbol" w:hAnsi="Symbol"/>
      </w:rPr>
    </w:lvl>
    <w:lvl w:ilvl="7" w:tplc="D9F29516">
      <w:start w:val="1"/>
      <w:numFmt w:val="bullet"/>
      <w:lvlText w:val=""/>
      <w:lvlJc w:val="left"/>
      <w:pPr>
        <w:ind w:left="720" w:hanging="360"/>
      </w:pPr>
      <w:rPr>
        <w:rFonts w:ascii="Symbol" w:hAnsi="Symbol"/>
      </w:rPr>
    </w:lvl>
    <w:lvl w:ilvl="8" w:tplc="D3E8194A">
      <w:start w:val="1"/>
      <w:numFmt w:val="bullet"/>
      <w:lvlText w:val=""/>
      <w:lvlJc w:val="left"/>
      <w:pPr>
        <w:ind w:left="720" w:hanging="360"/>
      </w:pPr>
      <w:rPr>
        <w:rFonts w:ascii="Symbol" w:hAnsi="Symbol"/>
      </w:rPr>
    </w:lvl>
  </w:abstractNum>
  <w:abstractNum w:abstractNumId="16" w15:restartNumberingAfterBreak="0">
    <w:nsid w:val="2CCA0C56"/>
    <w:multiLevelType w:val="multilevel"/>
    <w:tmpl w:val="0C090023"/>
    <w:name w:val="Appendix headings list2222222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7" w15:restartNumberingAfterBreak="0">
    <w:nsid w:val="2CE80DD9"/>
    <w:multiLevelType w:val="multilevel"/>
    <w:tmpl w:val="D6003D96"/>
    <w:lvl w:ilvl="0">
      <w:start w:val="1"/>
      <w:numFmt w:val="none"/>
      <w:pStyle w:val="ListNumber"/>
      <w:suff w:val="nothing"/>
      <w:lvlText w:val="%1"/>
      <w:lvlJc w:val="left"/>
      <w:pPr>
        <w:ind w:left="0" w:firstLine="0"/>
      </w:pPr>
      <w:rPr>
        <w:rFonts w:hint="default"/>
      </w:rPr>
    </w:lvl>
    <w:lvl w:ilvl="1">
      <w:start w:val="1"/>
      <w:numFmt w:val="lowerLetter"/>
      <w:pStyle w:val="ListNumber2"/>
      <w:lvlText w:val="%2."/>
      <w:lvlJc w:val="left"/>
      <w:pPr>
        <w:ind w:left="568" w:hanging="284"/>
      </w:pPr>
      <w:rPr>
        <w:rFonts w:hint="default"/>
      </w:rPr>
    </w:lvl>
    <w:lvl w:ilvl="2">
      <w:start w:val="1"/>
      <w:numFmt w:val="lowerRoman"/>
      <w:pStyle w:val="ListNumber3"/>
      <w:lvlText w:val="%3."/>
      <w:lvlJc w:val="left"/>
      <w:pPr>
        <w:ind w:left="852" w:hanging="284"/>
      </w:pPr>
      <w:rPr>
        <w:rFonts w:hint="default"/>
      </w:rPr>
    </w:lvl>
    <w:lvl w:ilvl="3">
      <w:start w:val="1"/>
      <w:numFmt w:val="upperLetter"/>
      <w:pStyle w:val="ListNumber4"/>
      <w:lvlText w:val="%4."/>
      <w:lvlJc w:val="left"/>
      <w:pPr>
        <w:ind w:left="1136" w:hanging="284"/>
      </w:pPr>
      <w:rPr>
        <w:rFonts w:hint="default"/>
      </w:rPr>
    </w:lvl>
    <w:lvl w:ilvl="4">
      <w:start w:val="1"/>
      <w:numFmt w:val="decimal"/>
      <w:pStyle w:val="ListNumber5"/>
      <w:lvlText w:val="%5."/>
      <w:lvlJc w:val="left"/>
      <w:pPr>
        <w:ind w:left="1420" w:hanging="284"/>
      </w:pPr>
      <w:rPr>
        <w:rFonts w:hint="default"/>
      </w:rPr>
    </w:lvl>
    <w:lvl w:ilvl="5">
      <w:start w:val="1"/>
      <w:numFmt w:val="bullet"/>
      <w:lvlText w:val=""/>
      <w:lvlJc w:val="left"/>
      <w:pPr>
        <w:ind w:left="1704" w:hanging="284"/>
      </w:pPr>
      <w:rPr>
        <w:rFonts w:ascii="Symbol" w:hAnsi="Symbol" w:hint="default"/>
        <w:color w:val="auto"/>
      </w:rPr>
    </w:lvl>
    <w:lvl w:ilvl="6">
      <w:start w:val="1"/>
      <w:numFmt w:val="bullet"/>
      <w:lvlText w:val="–"/>
      <w:lvlJc w:val="left"/>
      <w:pPr>
        <w:ind w:left="1988" w:hanging="284"/>
      </w:pPr>
      <w:rPr>
        <w:rFonts w:ascii="Arial" w:hAnsi="Arial" w:hint="default"/>
        <w:color w:val="auto"/>
      </w:rPr>
    </w:lvl>
    <w:lvl w:ilvl="7">
      <w:start w:val="1"/>
      <w:numFmt w:val="bullet"/>
      <w:lvlText w:val="»"/>
      <w:lvlJc w:val="left"/>
      <w:pPr>
        <w:ind w:left="2272" w:hanging="284"/>
      </w:pPr>
      <w:rPr>
        <w:rFonts w:ascii="Arial" w:hAnsi="Arial" w:hint="default"/>
      </w:rPr>
    </w:lvl>
    <w:lvl w:ilvl="8">
      <w:start w:val="1"/>
      <w:numFmt w:val="lowerRoman"/>
      <w:lvlText w:val="%9."/>
      <w:lvlJc w:val="left"/>
      <w:pPr>
        <w:ind w:left="2556" w:hanging="284"/>
      </w:pPr>
      <w:rPr>
        <w:rFonts w:hint="default"/>
      </w:rPr>
    </w:lvl>
  </w:abstractNum>
  <w:abstractNum w:abstractNumId="18" w15:restartNumberingAfterBreak="0">
    <w:nsid w:val="2D890E47"/>
    <w:multiLevelType w:val="hybridMultilevel"/>
    <w:tmpl w:val="53B83F20"/>
    <w:lvl w:ilvl="0" w:tplc="6B982C78">
      <w:start w:val="1"/>
      <w:numFmt w:val="decimal"/>
      <w:pStyle w:val="SourceNotesNumbered"/>
      <w:lvlText w:val="%1."/>
      <w:lvlJc w:val="left"/>
      <w:pPr>
        <w:ind w:left="720" w:hanging="360"/>
      </w:pPr>
      <w:rPr>
        <w:rFonts w:hint="default"/>
        <w:caps w:val="0"/>
        <w:vanish w:val="0"/>
        <w:color w:val="000000" w:themeColor="text1"/>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2F115016"/>
    <w:multiLevelType w:val="multilevel"/>
    <w:tmpl w:val="0C090023"/>
    <w:name w:val="Appendix headings list2222222222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1316138"/>
    <w:multiLevelType w:val="multilevel"/>
    <w:tmpl w:val="A3380760"/>
    <w:numStyleLink w:val="List1Legal"/>
  </w:abstractNum>
  <w:abstractNum w:abstractNumId="21" w15:restartNumberingAfterBreak="0">
    <w:nsid w:val="31A8391D"/>
    <w:multiLevelType w:val="multilevel"/>
    <w:tmpl w:val="C284D0B0"/>
    <w:numStyleLink w:val="FigureNumbers"/>
  </w:abstractNum>
  <w:abstractNum w:abstractNumId="22" w15:restartNumberingAfterBreak="0">
    <w:nsid w:val="32BF046F"/>
    <w:multiLevelType w:val="multilevel"/>
    <w:tmpl w:val="0C09001D"/>
    <w:name w:val="Appendix headings list222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3" w15:restartNumberingAfterBreak="0">
    <w:nsid w:val="374F11D6"/>
    <w:multiLevelType w:val="multilevel"/>
    <w:tmpl w:val="131EEC6C"/>
    <w:numStyleLink w:val="TableNumbers"/>
  </w:abstractNum>
  <w:abstractNum w:abstractNumId="24" w15:restartNumberingAfterBreak="0">
    <w:nsid w:val="37FA238A"/>
    <w:multiLevelType w:val="multilevel"/>
    <w:tmpl w:val="4D26FDF8"/>
    <w:styleLink w:val="AppendixList"/>
    <w:lvl w:ilvl="0">
      <w:start w:val="1"/>
      <w:numFmt w:val="upperLetter"/>
      <w:pStyle w:val="AppendixHeading1"/>
      <w:lvlText w:val="Appendix %1"/>
      <w:lvlJc w:val="left"/>
      <w:pPr>
        <w:ind w:left="0" w:firstLine="0"/>
      </w:pPr>
      <w:rPr>
        <w:rFonts w:hint="default"/>
      </w:rPr>
    </w:lvl>
    <w:lvl w:ilvl="1">
      <w:start w:val="1"/>
      <w:numFmt w:val="decimal"/>
      <w:pStyle w:val="AppendixHeading2"/>
      <w:lvlText w:val="%1.%2"/>
      <w:lvlJc w:val="left"/>
      <w:pPr>
        <w:ind w:left="1134" w:hanging="1134"/>
      </w:pPr>
      <w:rPr>
        <w:rFonts w:hint="default"/>
      </w:rPr>
    </w:lvl>
    <w:lvl w:ilvl="2">
      <w:start w:val="1"/>
      <w:numFmt w:val="decimal"/>
      <w:pStyle w:val="AppendixHeading3"/>
      <w:lvlText w:val="%1.%2.%3"/>
      <w:lvlJc w:val="left"/>
      <w:pPr>
        <w:ind w:left="1134" w:hanging="1134"/>
      </w:pPr>
      <w:rPr>
        <w:rFonts w:hint="default"/>
      </w:rPr>
    </w:lvl>
    <w:lvl w:ilvl="3">
      <w:start w:val="1"/>
      <w:numFmt w:val="decimal"/>
      <w:pStyle w:val="AppendixHeading4"/>
      <w:lvlText w:val="%1.%2.%3.%4"/>
      <w:lvlJc w:val="left"/>
      <w:pPr>
        <w:ind w:left="1134" w:hanging="1134"/>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46F55FB4"/>
    <w:multiLevelType w:val="multilevel"/>
    <w:tmpl w:val="CA34E4BA"/>
    <w:styleLink w:val="TablelistAC"/>
    <w:lvl w:ilvl="0">
      <w:start w:val="1"/>
      <w:numFmt w:val="none"/>
      <w:pStyle w:val="tablelistAC1"/>
      <w:lvlText w:val="%1"/>
      <w:lvlJc w:val="left"/>
      <w:pPr>
        <w:ind w:left="0" w:firstLine="0"/>
      </w:pPr>
      <w:rPr>
        <w:rFonts w:hint="default"/>
      </w:rPr>
    </w:lvl>
    <w:lvl w:ilvl="1">
      <w:start w:val="1"/>
      <w:numFmt w:val="decimal"/>
      <w:pStyle w:val="tablelistAC2"/>
      <w:lvlText w:val="%2."/>
      <w:lvlJc w:val="left"/>
      <w:pPr>
        <w:ind w:left="284" w:hanging="284"/>
      </w:pPr>
      <w:rPr>
        <w:rFonts w:hint="default"/>
      </w:rPr>
    </w:lvl>
    <w:lvl w:ilvl="2">
      <w:start w:val="1"/>
      <w:numFmt w:val="lowerLetter"/>
      <w:pStyle w:val="tablelistAC3"/>
      <w:lvlText w:val="%3."/>
      <w:lvlJc w:val="left"/>
      <w:pPr>
        <w:ind w:left="568" w:hanging="284"/>
      </w:pPr>
      <w:rPr>
        <w:rFonts w:hint="default"/>
      </w:rPr>
    </w:lvl>
    <w:lvl w:ilvl="3">
      <w:start w:val="1"/>
      <w:numFmt w:val="lowerRoman"/>
      <w:pStyle w:val="tablelistAC4"/>
      <w:lvlText w:val="%4."/>
      <w:lvlJc w:val="left"/>
      <w:pPr>
        <w:ind w:left="852" w:hanging="285"/>
      </w:pPr>
      <w:rPr>
        <w:rFonts w:hint="default"/>
      </w:rPr>
    </w:lvl>
    <w:lvl w:ilvl="4">
      <w:start w:val="1"/>
      <w:numFmt w:val="upperLetter"/>
      <w:lvlText w:val="%5."/>
      <w:lvlJc w:val="left"/>
      <w:pPr>
        <w:ind w:left="1136" w:hanging="285"/>
      </w:pPr>
      <w:rPr>
        <w:rFonts w:hint="default"/>
      </w:rPr>
    </w:lvl>
    <w:lvl w:ilvl="5">
      <w:start w:val="1"/>
      <w:numFmt w:val="bullet"/>
      <w:lvlText w:val=""/>
      <w:lvlJc w:val="left"/>
      <w:pPr>
        <w:ind w:left="1420" w:hanging="286"/>
      </w:pPr>
      <w:rPr>
        <w:rFonts w:ascii="Symbol" w:hAnsi="Symbol" w:hint="default"/>
      </w:rPr>
    </w:lvl>
    <w:lvl w:ilvl="6">
      <w:start w:val="1"/>
      <w:numFmt w:val="bullet"/>
      <w:lvlText w:val="–"/>
      <w:lvlJc w:val="left"/>
      <w:pPr>
        <w:ind w:left="1701" w:hanging="283"/>
      </w:pPr>
      <w:rPr>
        <w:rFonts w:ascii="Arial" w:hAnsi="Arial" w:hint="default"/>
        <w:color w:val="auto"/>
      </w:rPr>
    </w:lvl>
    <w:lvl w:ilvl="7">
      <w:start w:val="1"/>
      <w:numFmt w:val="bullet"/>
      <w:lvlText w:val="»"/>
      <w:lvlJc w:val="left"/>
      <w:pPr>
        <w:ind w:left="1988" w:firstLine="0"/>
      </w:pPr>
      <w:rPr>
        <w:rFonts w:ascii="Arial" w:hAnsi="Arial" w:hint="default"/>
      </w:rPr>
    </w:lvl>
    <w:lvl w:ilvl="8">
      <w:start w:val="1"/>
      <w:numFmt w:val="bullet"/>
      <w:lvlText w:val="+"/>
      <w:lvlJc w:val="left"/>
      <w:pPr>
        <w:ind w:left="2272" w:firstLine="0"/>
      </w:pPr>
      <w:rPr>
        <w:rFonts w:ascii="Arial" w:hAnsi="Arial" w:hint="default"/>
      </w:rPr>
    </w:lvl>
  </w:abstractNum>
  <w:abstractNum w:abstractNumId="26" w15:restartNumberingAfterBreak="0">
    <w:nsid w:val="4B9D08E3"/>
    <w:multiLevelType w:val="multilevel"/>
    <w:tmpl w:val="0C09001D"/>
    <w:name w:val="Appendix headings list2222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7" w15:restartNumberingAfterBreak="0">
    <w:nsid w:val="4BCA5100"/>
    <w:multiLevelType w:val="multilevel"/>
    <w:tmpl w:val="0C09001D"/>
    <w:name w:val="Appendix headings list2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8" w15:restartNumberingAfterBreak="0">
    <w:nsid w:val="51531AEA"/>
    <w:multiLevelType w:val="multilevel"/>
    <w:tmpl w:val="02CEE1AA"/>
    <w:styleLink w:val="AnnexHeadingList"/>
    <w:lvl w:ilvl="0">
      <w:start w:val="1"/>
      <w:numFmt w:val="upperLetter"/>
      <w:pStyle w:val="Annexidentifier"/>
      <w:lvlText w:val="Annex %1"/>
      <w:lvlJc w:val="left"/>
      <w:pPr>
        <w:ind w:left="0" w:firstLine="0"/>
      </w:pPr>
      <w:rPr>
        <w:rFonts w:hint="default"/>
      </w:rPr>
    </w:lvl>
    <w:lvl w:ilvl="1">
      <w:start w:val="1"/>
      <w:numFmt w:val="decimal"/>
      <w:pStyle w:val="Annexidentifier2numbered"/>
      <w:lvlText w:val="%1.%2"/>
      <w:lvlJc w:val="left"/>
      <w:pPr>
        <w:ind w:left="1134" w:hanging="1134"/>
      </w:pPr>
      <w:rPr>
        <w:rFonts w:hint="default"/>
      </w:rPr>
    </w:lvl>
    <w:lvl w:ilvl="2">
      <w:start w:val="1"/>
      <w:numFmt w:val="decimal"/>
      <w:pStyle w:val="Annexidentifier3numbered"/>
      <w:lvlText w:val="%1.%2.%3"/>
      <w:lvlJc w:val="left"/>
      <w:pPr>
        <w:ind w:left="1134" w:hanging="1134"/>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9" w15:restartNumberingAfterBreak="0">
    <w:nsid w:val="515E48D9"/>
    <w:multiLevelType w:val="hybridMultilevel"/>
    <w:tmpl w:val="18EC95E4"/>
    <w:name w:val="Bullet content list"/>
    <w:lvl w:ilvl="0" w:tplc="D4289CA0">
      <w:start w:val="1"/>
      <w:numFmt w:val="bullet"/>
      <w:lvlText w:val=""/>
      <w:lvlJc w:val="left"/>
      <w:pPr>
        <w:ind w:left="993" w:hanging="567"/>
      </w:pPr>
      <w:rPr>
        <w:rFonts w:ascii="Symbol" w:hAnsi="Symbol" w:hint="default"/>
        <w:color w:val="auto"/>
      </w:rPr>
    </w:lvl>
    <w:lvl w:ilvl="1" w:tplc="6A7A6074">
      <w:start w:val="1"/>
      <w:numFmt w:val="bullet"/>
      <w:lvlText w:val="-"/>
      <w:lvlJc w:val="left"/>
      <w:pPr>
        <w:tabs>
          <w:tab w:val="num" w:pos="1418"/>
        </w:tabs>
        <w:ind w:left="1418" w:hanging="567"/>
      </w:pPr>
      <w:rPr>
        <w:rFonts w:ascii="Courier New" w:hAnsi="Courier New" w:hint="default"/>
      </w:rPr>
    </w:lvl>
    <w:lvl w:ilvl="2" w:tplc="ADEE2A62">
      <w:start w:val="1"/>
      <w:numFmt w:val="bullet"/>
      <w:lvlText w:val="o"/>
      <w:lvlJc w:val="left"/>
      <w:pPr>
        <w:tabs>
          <w:tab w:val="num" w:pos="1871"/>
        </w:tabs>
        <w:ind w:left="1871" w:hanging="453"/>
      </w:pPr>
      <w:rPr>
        <w:rFonts w:ascii="Calibri" w:hAnsi="Calibri" w:hint="default"/>
        <w:color w:val="auto"/>
      </w:rPr>
    </w:lvl>
    <w:lvl w:ilvl="3" w:tplc="5A5621AE">
      <w:start w:val="1"/>
      <w:numFmt w:val="none"/>
      <w:lvlText w:val=""/>
      <w:lvlJc w:val="left"/>
      <w:pPr>
        <w:ind w:left="1191" w:hanging="1191"/>
      </w:pPr>
      <w:rPr>
        <w:rFonts w:hint="default"/>
      </w:rPr>
    </w:lvl>
    <w:lvl w:ilvl="4" w:tplc="890E4512">
      <w:start w:val="1"/>
      <w:numFmt w:val="none"/>
      <w:lvlText w:val=""/>
      <w:lvlJc w:val="left"/>
      <w:pPr>
        <w:ind w:left="1800" w:hanging="360"/>
      </w:pPr>
      <w:rPr>
        <w:rFonts w:hint="default"/>
      </w:rPr>
    </w:lvl>
    <w:lvl w:ilvl="5" w:tplc="1CF2CD98">
      <w:start w:val="1"/>
      <w:numFmt w:val="none"/>
      <w:lvlText w:val=""/>
      <w:lvlJc w:val="left"/>
      <w:pPr>
        <w:ind w:left="2160" w:hanging="360"/>
      </w:pPr>
      <w:rPr>
        <w:rFonts w:hint="default"/>
      </w:rPr>
    </w:lvl>
    <w:lvl w:ilvl="6" w:tplc="0C090005">
      <w:start w:val="1"/>
      <w:numFmt w:val="bullet"/>
      <w:lvlText w:val=""/>
      <w:lvlJc w:val="left"/>
      <w:pPr>
        <w:ind w:left="2520" w:hanging="360"/>
      </w:pPr>
      <w:rPr>
        <w:rFonts w:ascii="Wingdings" w:hAnsi="Wingdings" w:hint="default"/>
      </w:rPr>
    </w:lvl>
    <w:lvl w:ilvl="7" w:tplc="63087E60">
      <w:start w:val="1"/>
      <w:numFmt w:val="none"/>
      <w:lvlText w:val=""/>
      <w:lvlJc w:val="left"/>
      <w:pPr>
        <w:ind w:left="2880" w:hanging="360"/>
      </w:pPr>
      <w:rPr>
        <w:rFonts w:hint="default"/>
      </w:rPr>
    </w:lvl>
    <w:lvl w:ilvl="8" w:tplc="A5C64BF6">
      <w:start w:val="1"/>
      <w:numFmt w:val="none"/>
      <w:lvlText w:val=""/>
      <w:lvlJc w:val="left"/>
      <w:pPr>
        <w:ind w:left="3240" w:hanging="360"/>
      </w:pPr>
      <w:rPr>
        <w:rFonts w:hint="default"/>
      </w:rPr>
    </w:lvl>
  </w:abstractNum>
  <w:abstractNum w:abstractNumId="30" w15:restartNumberingAfterBreak="0">
    <w:nsid w:val="535249AF"/>
    <w:multiLevelType w:val="multilevel"/>
    <w:tmpl w:val="945E4078"/>
    <w:styleLink w:val="AppendixNumbers"/>
    <w:lvl w:ilvl="0">
      <w:start w:val="1"/>
      <w:numFmt w:val="upperLetter"/>
      <w:suff w:val="space"/>
      <w:lvlText w:val="Appendix %1 –"/>
      <w:lvlJc w:val="left"/>
      <w:pPr>
        <w:ind w:left="5104" w:firstLine="0"/>
      </w:pPr>
      <w:rPr>
        <w:rFonts w:hint="default"/>
      </w:rPr>
    </w:lvl>
    <w:lvl w:ilvl="1">
      <w:start w:val="1"/>
      <w:numFmt w:val="decimal"/>
      <w:pStyle w:val="AppendixNumbered2"/>
      <w:lvlText w:val="%1.%2"/>
      <w:lvlJc w:val="left"/>
      <w:pPr>
        <w:ind w:left="1560" w:hanging="1134"/>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1" w15:restartNumberingAfterBreak="0">
    <w:nsid w:val="56DB5F4C"/>
    <w:multiLevelType w:val="multilevel"/>
    <w:tmpl w:val="63981A54"/>
    <w:styleLink w:val="NumberedHeadings"/>
    <w:lvl w:ilvl="0">
      <w:start w:val="1"/>
      <w:numFmt w:val="decimal"/>
      <w:pStyle w:val="Heading1"/>
      <w:lvlText w:val="%1"/>
      <w:lvlJc w:val="left"/>
      <w:pPr>
        <w:ind w:left="1134" w:hanging="1134"/>
      </w:pPr>
      <w:rPr>
        <w:rFonts w:hint="default"/>
      </w:rPr>
    </w:lvl>
    <w:lvl w:ilvl="1">
      <w:start w:val="1"/>
      <w:numFmt w:val="decimal"/>
      <w:pStyle w:val="Heading2"/>
      <w:lvlText w:val="%1.%2"/>
      <w:lvlJc w:val="left"/>
      <w:pPr>
        <w:ind w:left="1134" w:hanging="1134"/>
      </w:pPr>
      <w:rPr>
        <w:rFonts w:hint="default"/>
      </w:rPr>
    </w:lvl>
    <w:lvl w:ilvl="2">
      <w:start w:val="1"/>
      <w:numFmt w:val="decimal"/>
      <w:pStyle w:val="Heading3"/>
      <w:lvlText w:val="%1.%2.%3"/>
      <w:lvlJc w:val="left"/>
      <w:pPr>
        <w:ind w:left="1134" w:hanging="1134"/>
      </w:pPr>
      <w:rPr>
        <w:rFonts w:hint="default"/>
      </w:rPr>
    </w:lvl>
    <w:lvl w:ilvl="3">
      <w:start w:val="1"/>
      <w:numFmt w:val="decimal"/>
      <w:pStyle w:val="Heading4"/>
      <w:lvlText w:val="%1.%2.%3.%4"/>
      <w:lvlJc w:val="left"/>
      <w:pPr>
        <w:ind w:left="1134" w:hanging="1134"/>
      </w:pPr>
      <w:rPr>
        <w:rFonts w:hint="default"/>
      </w:rPr>
    </w:lvl>
    <w:lvl w:ilvl="4">
      <w:start w:val="1"/>
      <w:numFmt w:val="decimal"/>
      <w:pStyle w:val="Heading5"/>
      <w:lvlText w:val="%1.%2.%3.%4.%5"/>
      <w:lvlJc w:val="left"/>
      <w:pPr>
        <w:ind w:left="1418" w:hanging="1418"/>
      </w:pPr>
      <w:rPr>
        <w:rFonts w:hint="default"/>
      </w:rPr>
    </w:lvl>
    <w:lvl w:ilvl="5">
      <w:start w:val="1"/>
      <w:numFmt w:val="lowerRoman"/>
      <w:lvlText w:val="(%6)"/>
      <w:lvlJc w:val="left"/>
      <w:pPr>
        <w:ind w:left="1134" w:hanging="1134"/>
      </w:pPr>
      <w:rPr>
        <w:rFonts w:hint="default"/>
      </w:rPr>
    </w:lvl>
    <w:lvl w:ilvl="6">
      <w:start w:val="1"/>
      <w:numFmt w:val="decimal"/>
      <w:lvlText w:val="%7."/>
      <w:lvlJc w:val="left"/>
      <w:pPr>
        <w:ind w:left="1134" w:hanging="1134"/>
      </w:pPr>
      <w:rPr>
        <w:rFonts w:hint="default"/>
      </w:rPr>
    </w:lvl>
    <w:lvl w:ilvl="7">
      <w:start w:val="1"/>
      <w:numFmt w:val="lowerLetter"/>
      <w:lvlText w:val="%8."/>
      <w:lvlJc w:val="left"/>
      <w:pPr>
        <w:ind w:left="1134" w:hanging="1134"/>
      </w:pPr>
      <w:rPr>
        <w:rFonts w:hint="default"/>
      </w:rPr>
    </w:lvl>
    <w:lvl w:ilvl="8">
      <w:start w:val="1"/>
      <w:numFmt w:val="lowerRoman"/>
      <w:lvlText w:val="%9."/>
      <w:lvlJc w:val="left"/>
      <w:pPr>
        <w:ind w:left="1134" w:hanging="1134"/>
      </w:pPr>
      <w:rPr>
        <w:rFonts w:hint="default"/>
      </w:rPr>
    </w:lvl>
  </w:abstractNum>
  <w:abstractNum w:abstractNumId="32" w15:restartNumberingAfterBreak="0">
    <w:nsid w:val="59794637"/>
    <w:multiLevelType w:val="multilevel"/>
    <w:tmpl w:val="27D6BF50"/>
    <w:lvl w:ilvl="0">
      <w:start w:val="1"/>
      <w:numFmt w:val="none"/>
      <w:suff w:val="nothing"/>
      <w:lvlText w:val="%1"/>
      <w:lvlJc w:val="left"/>
      <w:pPr>
        <w:ind w:left="567" w:firstLine="0"/>
      </w:pPr>
      <w:rPr>
        <w:rFonts w:hint="default"/>
      </w:rPr>
    </w:lvl>
    <w:lvl w:ilvl="1">
      <w:start w:val="1"/>
      <w:numFmt w:val="lowerLetter"/>
      <w:lvlText w:val="%2."/>
      <w:lvlJc w:val="left"/>
      <w:pPr>
        <w:tabs>
          <w:tab w:val="num" w:pos="1135"/>
        </w:tabs>
        <w:ind w:left="1135" w:hanging="284"/>
      </w:pPr>
      <w:rPr>
        <w:rFonts w:hint="default"/>
      </w:rPr>
    </w:lvl>
    <w:lvl w:ilvl="2">
      <w:start w:val="1"/>
      <w:numFmt w:val="lowerRoman"/>
      <w:lvlText w:val="%3."/>
      <w:lvlJc w:val="left"/>
      <w:pPr>
        <w:tabs>
          <w:tab w:val="num" w:pos="1419"/>
        </w:tabs>
        <w:ind w:left="1419" w:hanging="284"/>
      </w:pPr>
      <w:rPr>
        <w:rFonts w:hint="default"/>
      </w:rPr>
    </w:lvl>
    <w:lvl w:ilvl="3">
      <w:start w:val="1"/>
      <w:numFmt w:val="upperLetter"/>
      <w:lvlText w:val="%4"/>
      <w:lvlJc w:val="left"/>
      <w:pPr>
        <w:tabs>
          <w:tab w:val="num" w:pos="1703"/>
        </w:tabs>
        <w:ind w:left="1703" w:hanging="284"/>
      </w:pPr>
      <w:rPr>
        <w:rFonts w:hint="default"/>
      </w:rPr>
    </w:lvl>
    <w:lvl w:ilvl="4">
      <w:start w:val="1"/>
      <w:numFmt w:val="decimal"/>
      <w:lvlText w:val="%5."/>
      <w:lvlJc w:val="left"/>
      <w:pPr>
        <w:tabs>
          <w:tab w:val="num" w:pos="1987"/>
        </w:tabs>
        <w:ind w:left="1987" w:hanging="284"/>
      </w:pPr>
      <w:rPr>
        <w:rFonts w:hint="default"/>
      </w:rPr>
    </w:lvl>
    <w:lvl w:ilvl="5">
      <w:start w:val="1"/>
      <w:numFmt w:val="bullet"/>
      <w:lvlText w:val=""/>
      <w:lvlJc w:val="left"/>
      <w:pPr>
        <w:tabs>
          <w:tab w:val="num" w:pos="2271"/>
        </w:tabs>
        <w:ind w:left="2271" w:hanging="284"/>
      </w:pPr>
      <w:rPr>
        <w:rFonts w:ascii="Symbol" w:hAnsi="Symbol" w:hint="default"/>
        <w:color w:val="auto"/>
      </w:rPr>
    </w:lvl>
    <w:lvl w:ilvl="6">
      <w:start w:val="1"/>
      <w:numFmt w:val="bullet"/>
      <w:lvlText w:val="–"/>
      <w:lvlJc w:val="left"/>
      <w:pPr>
        <w:tabs>
          <w:tab w:val="num" w:pos="2555"/>
        </w:tabs>
        <w:ind w:left="2555" w:hanging="284"/>
      </w:pPr>
      <w:rPr>
        <w:rFonts w:ascii="Arial" w:hAnsi="Arial" w:hint="default"/>
        <w:color w:val="auto"/>
      </w:rPr>
    </w:lvl>
    <w:lvl w:ilvl="7">
      <w:start w:val="1"/>
      <w:numFmt w:val="bullet"/>
      <w:lvlText w:val="»"/>
      <w:lvlJc w:val="left"/>
      <w:pPr>
        <w:tabs>
          <w:tab w:val="num" w:pos="2839"/>
        </w:tabs>
        <w:ind w:left="2839" w:hanging="284"/>
      </w:pPr>
      <w:rPr>
        <w:rFonts w:ascii="Arial" w:hAnsi="Arial" w:hint="default"/>
      </w:rPr>
    </w:lvl>
    <w:lvl w:ilvl="8">
      <w:start w:val="1"/>
      <w:numFmt w:val="lowerRoman"/>
      <w:lvlText w:val="%9."/>
      <w:lvlJc w:val="left"/>
      <w:pPr>
        <w:tabs>
          <w:tab w:val="num" w:pos="3123"/>
        </w:tabs>
        <w:ind w:left="3123" w:hanging="284"/>
      </w:pPr>
      <w:rPr>
        <w:rFonts w:hint="default"/>
      </w:rPr>
    </w:lvl>
  </w:abstractNum>
  <w:abstractNum w:abstractNumId="33" w15:restartNumberingAfterBreak="0">
    <w:nsid w:val="5B7728AC"/>
    <w:multiLevelType w:val="multilevel"/>
    <w:tmpl w:val="A3380760"/>
    <w:styleLink w:val="List1Legal"/>
    <w:lvl w:ilvl="0">
      <w:start w:val="1"/>
      <w:numFmt w:val="decimal"/>
      <w:pStyle w:val="List1Legal1"/>
      <w:lvlText w:val="%1."/>
      <w:lvlJc w:val="left"/>
      <w:pPr>
        <w:ind w:left="340" w:hanging="340"/>
      </w:pPr>
      <w:rPr>
        <w:rFonts w:hint="default"/>
        <w:b w:val="0"/>
        <w:i w:val="0"/>
        <w:color w:val="auto"/>
      </w:rPr>
    </w:lvl>
    <w:lvl w:ilvl="1">
      <w:start w:val="1"/>
      <w:numFmt w:val="lowerLetter"/>
      <w:pStyle w:val="List1Legal2"/>
      <w:lvlText w:val="%2."/>
      <w:lvlJc w:val="left"/>
      <w:pPr>
        <w:ind w:left="680" w:hanging="340"/>
      </w:pPr>
      <w:rPr>
        <w:rFonts w:hint="default"/>
      </w:rPr>
    </w:lvl>
    <w:lvl w:ilvl="2">
      <w:start w:val="1"/>
      <w:numFmt w:val="lowerRoman"/>
      <w:pStyle w:val="List1Legal3"/>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lef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left"/>
      <w:pPr>
        <w:ind w:left="3060" w:hanging="340"/>
      </w:pPr>
      <w:rPr>
        <w:rFonts w:hint="default"/>
      </w:rPr>
    </w:lvl>
  </w:abstractNum>
  <w:abstractNum w:abstractNumId="34" w15:restartNumberingAfterBreak="0">
    <w:nsid w:val="67F61808"/>
    <w:multiLevelType w:val="multilevel"/>
    <w:tmpl w:val="D5E070CC"/>
    <w:styleLink w:val="WarningBoxBullets"/>
    <w:lvl w:ilvl="0">
      <w:start w:val="1"/>
      <w:numFmt w:val="bullet"/>
      <w:pStyle w:val="WarningBoxBullet"/>
      <w:lvlText w:val=""/>
      <w:lvlJc w:val="left"/>
      <w:pPr>
        <w:ind w:left="567" w:hanging="283"/>
      </w:pPr>
      <w:rPr>
        <w:rFonts w:ascii="Symbol" w:hAnsi="Symbol" w:hint="default"/>
        <w:color w:val="auto"/>
      </w:rPr>
    </w:lvl>
    <w:lvl w:ilvl="1">
      <w:start w:val="1"/>
      <w:numFmt w:val="bullet"/>
      <w:lvlText w:val="–"/>
      <w:lvlJc w:val="left"/>
      <w:pPr>
        <w:ind w:left="851" w:hanging="283"/>
      </w:pPr>
      <w:rPr>
        <w:rFonts w:ascii="Arial" w:hAnsi="Arial" w:hint="default"/>
        <w:color w:val="auto"/>
      </w:rPr>
    </w:lvl>
    <w:lvl w:ilvl="2">
      <w:start w:val="1"/>
      <w:numFmt w:val="bullet"/>
      <w:lvlText w:val="»"/>
      <w:lvlJc w:val="left"/>
      <w:pPr>
        <w:ind w:left="1135" w:hanging="283"/>
      </w:pPr>
      <w:rPr>
        <w:rFonts w:ascii="Arial" w:hAnsi="Arial" w:hint="default"/>
        <w:color w:val="auto"/>
      </w:rPr>
    </w:lvl>
    <w:lvl w:ilvl="3">
      <w:start w:val="1"/>
      <w:numFmt w:val="decimal"/>
      <w:lvlText w:val="(%4)"/>
      <w:lvlJc w:val="left"/>
      <w:pPr>
        <w:ind w:left="1419" w:hanging="283"/>
      </w:pPr>
      <w:rPr>
        <w:rFonts w:hint="default"/>
      </w:rPr>
    </w:lvl>
    <w:lvl w:ilvl="4">
      <w:start w:val="1"/>
      <w:numFmt w:val="lowerLetter"/>
      <w:lvlText w:val="(%5)"/>
      <w:lvlJc w:val="left"/>
      <w:pPr>
        <w:ind w:left="1703" w:hanging="283"/>
      </w:pPr>
      <w:rPr>
        <w:rFonts w:hint="default"/>
      </w:rPr>
    </w:lvl>
    <w:lvl w:ilvl="5">
      <w:start w:val="1"/>
      <w:numFmt w:val="lowerRoman"/>
      <w:lvlText w:val="(%6)"/>
      <w:lvlJc w:val="left"/>
      <w:pPr>
        <w:ind w:left="1987" w:hanging="283"/>
      </w:pPr>
      <w:rPr>
        <w:rFonts w:hint="default"/>
      </w:rPr>
    </w:lvl>
    <w:lvl w:ilvl="6">
      <w:start w:val="1"/>
      <w:numFmt w:val="decimal"/>
      <w:lvlText w:val="%7."/>
      <w:lvlJc w:val="left"/>
      <w:pPr>
        <w:ind w:left="2271" w:hanging="283"/>
      </w:pPr>
      <w:rPr>
        <w:rFonts w:hint="default"/>
      </w:rPr>
    </w:lvl>
    <w:lvl w:ilvl="7">
      <w:start w:val="1"/>
      <w:numFmt w:val="lowerLetter"/>
      <w:lvlText w:val="%8."/>
      <w:lvlJc w:val="left"/>
      <w:pPr>
        <w:ind w:left="2555" w:hanging="283"/>
      </w:pPr>
      <w:rPr>
        <w:rFonts w:hint="default"/>
      </w:rPr>
    </w:lvl>
    <w:lvl w:ilvl="8">
      <w:start w:val="1"/>
      <w:numFmt w:val="lowerRoman"/>
      <w:lvlText w:val="%9."/>
      <w:lvlJc w:val="left"/>
      <w:pPr>
        <w:ind w:left="2839" w:hanging="283"/>
      </w:pPr>
      <w:rPr>
        <w:rFonts w:hint="default"/>
      </w:rPr>
    </w:lvl>
  </w:abstractNum>
  <w:abstractNum w:abstractNumId="35" w15:restartNumberingAfterBreak="0">
    <w:nsid w:val="6F6F3CD2"/>
    <w:multiLevelType w:val="multilevel"/>
    <w:tmpl w:val="02CEE1AA"/>
    <w:numStyleLink w:val="AnnexHeadingList"/>
  </w:abstractNum>
  <w:abstractNum w:abstractNumId="36" w15:restartNumberingAfterBreak="0">
    <w:nsid w:val="72933A47"/>
    <w:multiLevelType w:val="multilevel"/>
    <w:tmpl w:val="57DE6570"/>
    <w:styleLink w:val="NotesBoxBullets"/>
    <w:lvl w:ilvl="0">
      <w:start w:val="1"/>
      <w:numFmt w:val="bullet"/>
      <w:pStyle w:val="NotesBoxBullet"/>
      <w:lvlText w:val=""/>
      <w:lvlJc w:val="left"/>
      <w:pPr>
        <w:ind w:left="567" w:hanging="283"/>
      </w:pPr>
      <w:rPr>
        <w:rFonts w:ascii="Symbol" w:hAnsi="Symbol" w:hint="default"/>
        <w:color w:val="auto"/>
      </w:rPr>
    </w:lvl>
    <w:lvl w:ilvl="1">
      <w:start w:val="1"/>
      <w:numFmt w:val="bullet"/>
      <w:lvlText w:val="–"/>
      <w:lvlJc w:val="left"/>
      <w:pPr>
        <w:ind w:left="851" w:hanging="283"/>
      </w:pPr>
      <w:rPr>
        <w:rFonts w:ascii="Arial" w:hAnsi="Arial" w:hint="default"/>
        <w:color w:val="auto"/>
      </w:rPr>
    </w:lvl>
    <w:lvl w:ilvl="2">
      <w:start w:val="1"/>
      <w:numFmt w:val="bullet"/>
      <w:lvlText w:val="»"/>
      <w:lvlJc w:val="left"/>
      <w:pPr>
        <w:ind w:left="1135" w:hanging="283"/>
      </w:pPr>
      <w:rPr>
        <w:rFonts w:ascii="Arial" w:hAnsi="Arial" w:hint="default"/>
        <w:color w:val="auto"/>
      </w:rPr>
    </w:lvl>
    <w:lvl w:ilvl="3">
      <w:start w:val="1"/>
      <w:numFmt w:val="decimal"/>
      <w:lvlText w:val="(%4)"/>
      <w:lvlJc w:val="left"/>
      <w:pPr>
        <w:ind w:left="1419" w:hanging="283"/>
      </w:pPr>
      <w:rPr>
        <w:rFonts w:hint="default"/>
      </w:rPr>
    </w:lvl>
    <w:lvl w:ilvl="4">
      <w:start w:val="1"/>
      <w:numFmt w:val="lowerLetter"/>
      <w:lvlText w:val="(%5)"/>
      <w:lvlJc w:val="left"/>
      <w:pPr>
        <w:ind w:left="1703" w:hanging="283"/>
      </w:pPr>
      <w:rPr>
        <w:rFonts w:hint="default"/>
      </w:rPr>
    </w:lvl>
    <w:lvl w:ilvl="5">
      <w:start w:val="1"/>
      <w:numFmt w:val="lowerRoman"/>
      <w:lvlText w:val="(%6)"/>
      <w:lvlJc w:val="left"/>
      <w:pPr>
        <w:ind w:left="1987" w:hanging="283"/>
      </w:pPr>
      <w:rPr>
        <w:rFonts w:hint="default"/>
      </w:rPr>
    </w:lvl>
    <w:lvl w:ilvl="6">
      <w:start w:val="1"/>
      <w:numFmt w:val="decimal"/>
      <w:lvlText w:val="%7."/>
      <w:lvlJc w:val="left"/>
      <w:pPr>
        <w:ind w:left="2271" w:hanging="283"/>
      </w:pPr>
      <w:rPr>
        <w:rFonts w:hint="default"/>
      </w:rPr>
    </w:lvl>
    <w:lvl w:ilvl="7">
      <w:start w:val="1"/>
      <w:numFmt w:val="lowerLetter"/>
      <w:lvlText w:val="%8."/>
      <w:lvlJc w:val="left"/>
      <w:pPr>
        <w:ind w:left="2555" w:hanging="283"/>
      </w:pPr>
      <w:rPr>
        <w:rFonts w:hint="default"/>
      </w:rPr>
    </w:lvl>
    <w:lvl w:ilvl="8">
      <w:start w:val="1"/>
      <w:numFmt w:val="lowerRoman"/>
      <w:lvlText w:val="%9."/>
      <w:lvlJc w:val="left"/>
      <w:pPr>
        <w:ind w:left="2839" w:hanging="283"/>
      </w:pPr>
      <w:rPr>
        <w:rFonts w:hint="default"/>
      </w:rPr>
    </w:lvl>
  </w:abstractNum>
  <w:abstractNum w:abstractNumId="37" w15:restartNumberingAfterBreak="0">
    <w:nsid w:val="738A4D83"/>
    <w:multiLevelType w:val="multilevel"/>
    <w:tmpl w:val="C6761868"/>
    <w:styleLink w:val="DefaultBullets"/>
    <w:lvl w:ilvl="0">
      <w:start w:val="1"/>
      <w:numFmt w:val="bullet"/>
      <w:lvlText w:val=""/>
      <w:lvlJc w:val="left"/>
      <w:pPr>
        <w:ind w:left="340" w:hanging="340"/>
      </w:pPr>
      <w:rPr>
        <w:rFonts w:ascii="Symbol" w:hAnsi="Symbol" w:hint="default"/>
        <w:color w:val="auto"/>
      </w:rPr>
    </w:lvl>
    <w:lvl w:ilvl="1">
      <w:start w:val="1"/>
      <w:numFmt w:val="bullet"/>
      <w:lvlText w:val="–"/>
      <w:lvlJc w:val="left"/>
      <w:pPr>
        <w:ind w:left="680" w:hanging="340"/>
      </w:pPr>
      <w:rPr>
        <w:rFonts w:ascii="Arial" w:hAnsi="Arial" w:hint="default"/>
        <w:color w:val="auto"/>
      </w:rPr>
    </w:lvl>
    <w:lvl w:ilvl="2">
      <w:start w:val="1"/>
      <w:numFmt w:val="bullet"/>
      <w:lvlText w:val="o"/>
      <w:lvlJc w:val="left"/>
      <w:pPr>
        <w:ind w:left="1040" w:hanging="360"/>
      </w:pPr>
      <w:rPr>
        <w:rFonts w:ascii="Courier New" w:hAnsi="Courier New" w:cs="Courier New"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lef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left"/>
      <w:pPr>
        <w:ind w:left="3060" w:hanging="340"/>
      </w:pPr>
      <w:rPr>
        <w:rFonts w:hint="default"/>
      </w:rPr>
    </w:lvl>
  </w:abstractNum>
  <w:abstractNum w:abstractNumId="38" w15:restartNumberingAfterBreak="0">
    <w:nsid w:val="76A16243"/>
    <w:multiLevelType w:val="multilevel"/>
    <w:tmpl w:val="0C09001F"/>
    <w:name w:val="Appendix headings list222222222"/>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9" w15:restartNumberingAfterBreak="0">
    <w:nsid w:val="7B3A4558"/>
    <w:multiLevelType w:val="multilevel"/>
    <w:tmpl w:val="0C09001D"/>
    <w:name w:val="Appendix headings list222222222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0" w15:restartNumberingAfterBreak="0">
    <w:nsid w:val="7FEE1516"/>
    <w:multiLevelType w:val="multilevel"/>
    <w:tmpl w:val="0C09001F"/>
    <w:name w:val="Appendix headings list222"/>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2044599316">
    <w:abstractNumId w:val="12"/>
  </w:num>
  <w:num w:numId="2" w16cid:durableId="1101489245">
    <w:abstractNumId w:val="8"/>
  </w:num>
  <w:num w:numId="3" w16cid:durableId="1647052740">
    <w:abstractNumId w:val="33"/>
  </w:num>
  <w:num w:numId="4" w16cid:durableId="1957176630">
    <w:abstractNumId w:val="36"/>
  </w:num>
  <w:num w:numId="5" w16cid:durableId="1246888110">
    <w:abstractNumId w:val="31"/>
  </w:num>
  <w:num w:numId="6" w16cid:durableId="647513882">
    <w:abstractNumId w:val="10"/>
  </w:num>
  <w:num w:numId="7" w16cid:durableId="354617787">
    <w:abstractNumId w:val="34"/>
  </w:num>
  <w:num w:numId="8" w16cid:durableId="1266839954">
    <w:abstractNumId w:val="3"/>
  </w:num>
  <w:num w:numId="9" w16cid:durableId="1033072098">
    <w:abstractNumId w:val="30"/>
    <w:lvlOverride w:ilvl="0">
      <w:lvl w:ilvl="0">
        <w:start w:val="1"/>
        <w:numFmt w:val="upperLetter"/>
        <w:suff w:val="space"/>
        <w:lvlText w:val="Appendix %1 –"/>
        <w:lvlJc w:val="left"/>
        <w:pPr>
          <w:ind w:left="5104" w:firstLine="0"/>
        </w:pPr>
        <w:rPr>
          <w:rFonts w:hint="default"/>
          <w:b/>
          <w:bCs/>
        </w:rPr>
      </w:lvl>
    </w:lvlOverride>
  </w:num>
  <w:num w:numId="10" w16cid:durableId="1778678429">
    <w:abstractNumId w:val="37"/>
  </w:num>
  <w:num w:numId="11" w16cid:durableId="1707872913">
    <w:abstractNumId w:val="21"/>
  </w:num>
  <w:num w:numId="12" w16cid:durableId="306781526">
    <w:abstractNumId w:val="18"/>
  </w:num>
  <w:num w:numId="13" w16cid:durableId="290019086">
    <w:abstractNumId w:val="23"/>
  </w:num>
  <w:num w:numId="14" w16cid:durableId="530460851">
    <w:abstractNumId w:val="30"/>
  </w:num>
  <w:num w:numId="15" w16cid:durableId="1968852335">
    <w:abstractNumId w:val="32"/>
  </w:num>
  <w:num w:numId="16" w16cid:durableId="557283636">
    <w:abstractNumId w:val="17"/>
  </w:num>
  <w:num w:numId="17" w16cid:durableId="239751575">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2051420041">
    <w:abstractNumId w:val="9"/>
  </w:num>
  <w:num w:numId="19" w16cid:durableId="1637878682">
    <w:abstractNumId w:val="28"/>
  </w:num>
  <w:num w:numId="20" w16cid:durableId="911811264">
    <w:abstractNumId w:val="24"/>
  </w:num>
  <w:num w:numId="21" w16cid:durableId="1798985163">
    <w:abstractNumId w:val="5"/>
  </w:num>
  <w:num w:numId="22" w16cid:durableId="329992246">
    <w:abstractNumId w:val="25"/>
  </w:num>
  <w:num w:numId="23" w16cid:durableId="176846921">
    <w:abstractNumId w:val="6"/>
  </w:num>
  <w:num w:numId="24" w16cid:durableId="1691252408">
    <w:abstractNumId w:val="35"/>
  </w:num>
  <w:num w:numId="25" w16cid:durableId="942342924">
    <w:abstractNumId w:val="2"/>
  </w:num>
  <w:num w:numId="26" w16cid:durableId="1497263645">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345059514">
    <w:abstractNumId w:val="7"/>
  </w:num>
  <w:num w:numId="28" w16cid:durableId="243420263">
    <w:abstractNumId w:val="13"/>
  </w:num>
  <w:num w:numId="29" w16cid:durableId="1235698881">
    <w:abstractNumId w:val="20"/>
  </w:num>
  <w:num w:numId="30" w16cid:durableId="2041661137">
    <w:abstractNumId w:val="1"/>
  </w:num>
  <w:num w:numId="31" w16cid:durableId="1399014081">
    <w:abstractNumId w:val="15"/>
  </w:num>
  <w:num w:numId="32" w16cid:durableId="230625084">
    <w:abstractNumId w:val="29"/>
  </w:num>
  <w:num w:numId="33" w16cid:durableId="741373818">
    <w:abstractNumId w:val="14"/>
  </w:num>
  <w:num w:numId="34" w16cid:durableId="620956271">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148133689">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398670979">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3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displayBackgroundShape/>
  <w:proofState w:spelling="clean" w:grammar="clean"/>
  <w:attachedTemplate r:id="rId1"/>
  <w:stylePaneFormatFilter w:val="1421" w:allStyles="1" w:customStyles="0" w:latentStyles="0" w:stylesInUse="0" w:headingStyles="1" w:numberingStyles="0" w:tableStyles="0" w:directFormattingOnRuns="0" w:directFormattingOnParagraphs="0" w:directFormattingOnNumbering="1" w:directFormattingOnTables="0" w:clearFormatting="1" w:top3HeadingStyles="0" w:visibleStyles="0" w:alternateStyleNames="0"/>
  <w:stylePaneSortMethod w:val="0000"/>
  <w:documentProtection w:formatting="1"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058EC"/>
    <w:rsid w:val="00000896"/>
    <w:rsid w:val="00000BE6"/>
    <w:rsid w:val="00001CF5"/>
    <w:rsid w:val="000034FE"/>
    <w:rsid w:val="000036ED"/>
    <w:rsid w:val="00010843"/>
    <w:rsid w:val="00012FAD"/>
    <w:rsid w:val="00014D00"/>
    <w:rsid w:val="00016160"/>
    <w:rsid w:val="000217BB"/>
    <w:rsid w:val="000237E9"/>
    <w:rsid w:val="0002532A"/>
    <w:rsid w:val="00025B62"/>
    <w:rsid w:val="000262E6"/>
    <w:rsid w:val="000263BB"/>
    <w:rsid w:val="000321BF"/>
    <w:rsid w:val="00032207"/>
    <w:rsid w:val="000334E0"/>
    <w:rsid w:val="00034C82"/>
    <w:rsid w:val="00034EBF"/>
    <w:rsid w:val="00035205"/>
    <w:rsid w:val="00041CFC"/>
    <w:rsid w:val="0004295C"/>
    <w:rsid w:val="00047AF2"/>
    <w:rsid w:val="000524EE"/>
    <w:rsid w:val="0005408A"/>
    <w:rsid w:val="00054AE2"/>
    <w:rsid w:val="00055541"/>
    <w:rsid w:val="000560B6"/>
    <w:rsid w:val="000560E1"/>
    <w:rsid w:val="00056828"/>
    <w:rsid w:val="00057D37"/>
    <w:rsid w:val="00057F96"/>
    <w:rsid w:val="00061D66"/>
    <w:rsid w:val="00063144"/>
    <w:rsid w:val="00064520"/>
    <w:rsid w:val="0006467F"/>
    <w:rsid w:val="00065EF6"/>
    <w:rsid w:val="000669A5"/>
    <w:rsid w:val="00066EE8"/>
    <w:rsid w:val="000671A3"/>
    <w:rsid w:val="00067DE0"/>
    <w:rsid w:val="00071010"/>
    <w:rsid w:val="0007173E"/>
    <w:rsid w:val="00072634"/>
    <w:rsid w:val="000727B1"/>
    <w:rsid w:val="0007374B"/>
    <w:rsid w:val="000741CF"/>
    <w:rsid w:val="0007499F"/>
    <w:rsid w:val="00074D77"/>
    <w:rsid w:val="00075B27"/>
    <w:rsid w:val="0008014E"/>
    <w:rsid w:val="00080615"/>
    <w:rsid w:val="00081B14"/>
    <w:rsid w:val="000823BA"/>
    <w:rsid w:val="00082421"/>
    <w:rsid w:val="00084810"/>
    <w:rsid w:val="00084C2A"/>
    <w:rsid w:val="00084F8A"/>
    <w:rsid w:val="00085093"/>
    <w:rsid w:val="0008595F"/>
    <w:rsid w:val="00086132"/>
    <w:rsid w:val="0008642A"/>
    <w:rsid w:val="00086588"/>
    <w:rsid w:val="00086667"/>
    <w:rsid w:val="00086E02"/>
    <w:rsid w:val="00086EA8"/>
    <w:rsid w:val="000903F8"/>
    <w:rsid w:val="00090BCA"/>
    <w:rsid w:val="00092E44"/>
    <w:rsid w:val="00093959"/>
    <w:rsid w:val="00094830"/>
    <w:rsid w:val="00094C5D"/>
    <w:rsid w:val="00095CEE"/>
    <w:rsid w:val="00097398"/>
    <w:rsid w:val="000976BF"/>
    <w:rsid w:val="00097AB3"/>
    <w:rsid w:val="000A0623"/>
    <w:rsid w:val="000A2539"/>
    <w:rsid w:val="000A28A6"/>
    <w:rsid w:val="000A2A65"/>
    <w:rsid w:val="000A49DC"/>
    <w:rsid w:val="000A4E16"/>
    <w:rsid w:val="000A546C"/>
    <w:rsid w:val="000A5C91"/>
    <w:rsid w:val="000A62AE"/>
    <w:rsid w:val="000A7E74"/>
    <w:rsid w:val="000B49A9"/>
    <w:rsid w:val="000B58A8"/>
    <w:rsid w:val="000B7ED6"/>
    <w:rsid w:val="000C252F"/>
    <w:rsid w:val="000C2C10"/>
    <w:rsid w:val="000C380E"/>
    <w:rsid w:val="000C5084"/>
    <w:rsid w:val="000C5D81"/>
    <w:rsid w:val="000D1CF1"/>
    <w:rsid w:val="000D2B6D"/>
    <w:rsid w:val="000D33D4"/>
    <w:rsid w:val="000D368C"/>
    <w:rsid w:val="000D4CA2"/>
    <w:rsid w:val="000D5BA0"/>
    <w:rsid w:val="000D6562"/>
    <w:rsid w:val="000D7DD6"/>
    <w:rsid w:val="000E04C9"/>
    <w:rsid w:val="000E342E"/>
    <w:rsid w:val="000E39AF"/>
    <w:rsid w:val="000E44CD"/>
    <w:rsid w:val="000E63C1"/>
    <w:rsid w:val="000E6976"/>
    <w:rsid w:val="000E7634"/>
    <w:rsid w:val="000E7AB5"/>
    <w:rsid w:val="000F0E6B"/>
    <w:rsid w:val="000F1E48"/>
    <w:rsid w:val="000F2EB9"/>
    <w:rsid w:val="000F3C7E"/>
    <w:rsid w:val="000F430D"/>
    <w:rsid w:val="000F51CE"/>
    <w:rsid w:val="000F5489"/>
    <w:rsid w:val="000F67D8"/>
    <w:rsid w:val="0010331F"/>
    <w:rsid w:val="00103C57"/>
    <w:rsid w:val="00105F17"/>
    <w:rsid w:val="001063AA"/>
    <w:rsid w:val="0010680A"/>
    <w:rsid w:val="0010749A"/>
    <w:rsid w:val="00107C39"/>
    <w:rsid w:val="0011072F"/>
    <w:rsid w:val="00113198"/>
    <w:rsid w:val="0011401F"/>
    <w:rsid w:val="0011552E"/>
    <w:rsid w:val="001169DB"/>
    <w:rsid w:val="00116C45"/>
    <w:rsid w:val="001170CA"/>
    <w:rsid w:val="001217F2"/>
    <w:rsid w:val="001226C5"/>
    <w:rsid w:val="00123139"/>
    <w:rsid w:val="0012401B"/>
    <w:rsid w:val="00126C33"/>
    <w:rsid w:val="001275F8"/>
    <w:rsid w:val="00132EEB"/>
    <w:rsid w:val="00134094"/>
    <w:rsid w:val="0013453A"/>
    <w:rsid w:val="001351F4"/>
    <w:rsid w:val="00135F2B"/>
    <w:rsid w:val="001400E8"/>
    <w:rsid w:val="00140E86"/>
    <w:rsid w:val="001453C4"/>
    <w:rsid w:val="00145E3F"/>
    <w:rsid w:val="0015037A"/>
    <w:rsid w:val="00151DE4"/>
    <w:rsid w:val="00151F9F"/>
    <w:rsid w:val="00152746"/>
    <w:rsid w:val="00153F56"/>
    <w:rsid w:val="001543C0"/>
    <w:rsid w:val="00156670"/>
    <w:rsid w:val="0015736C"/>
    <w:rsid w:val="0015741B"/>
    <w:rsid w:val="00164C1E"/>
    <w:rsid w:val="00166606"/>
    <w:rsid w:val="0016735D"/>
    <w:rsid w:val="001714E3"/>
    <w:rsid w:val="00173124"/>
    <w:rsid w:val="00173173"/>
    <w:rsid w:val="00173228"/>
    <w:rsid w:val="00174E3E"/>
    <w:rsid w:val="00175684"/>
    <w:rsid w:val="00177C5B"/>
    <w:rsid w:val="001814FE"/>
    <w:rsid w:val="0018502C"/>
    <w:rsid w:val="001851F0"/>
    <w:rsid w:val="00193561"/>
    <w:rsid w:val="00193657"/>
    <w:rsid w:val="001964B0"/>
    <w:rsid w:val="00197612"/>
    <w:rsid w:val="001A0C8F"/>
    <w:rsid w:val="001A2637"/>
    <w:rsid w:val="001A4427"/>
    <w:rsid w:val="001A48BC"/>
    <w:rsid w:val="001A53A2"/>
    <w:rsid w:val="001A5897"/>
    <w:rsid w:val="001A751C"/>
    <w:rsid w:val="001B243D"/>
    <w:rsid w:val="001B698C"/>
    <w:rsid w:val="001B7B5B"/>
    <w:rsid w:val="001C0613"/>
    <w:rsid w:val="001C1EA0"/>
    <w:rsid w:val="001C598A"/>
    <w:rsid w:val="001C5DF2"/>
    <w:rsid w:val="001C5FA7"/>
    <w:rsid w:val="001D0447"/>
    <w:rsid w:val="001D10B1"/>
    <w:rsid w:val="001D33B9"/>
    <w:rsid w:val="001D4687"/>
    <w:rsid w:val="001D5351"/>
    <w:rsid w:val="001D5548"/>
    <w:rsid w:val="001D56F8"/>
    <w:rsid w:val="001D7E02"/>
    <w:rsid w:val="001E0562"/>
    <w:rsid w:val="001E08F0"/>
    <w:rsid w:val="001E12D1"/>
    <w:rsid w:val="001E2097"/>
    <w:rsid w:val="001E3A02"/>
    <w:rsid w:val="001E3C35"/>
    <w:rsid w:val="001E4F3F"/>
    <w:rsid w:val="001E563F"/>
    <w:rsid w:val="001E5978"/>
    <w:rsid w:val="001E79DD"/>
    <w:rsid w:val="001E7E29"/>
    <w:rsid w:val="001F0686"/>
    <w:rsid w:val="001F18FF"/>
    <w:rsid w:val="001F1C3C"/>
    <w:rsid w:val="001F3181"/>
    <w:rsid w:val="001F4491"/>
    <w:rsid w:val="001F4B8C"/>
    <w:rsid w:val="001F5BE5"/>
    <w:rsid w:val="00200268"/>
    <w:rsid w:val="00202EC9"/>
    <w:rsid w:val="00203B52"/>
    <w:rsid w:val="00204F9C"/>
    <w:rsid w:val="0020573B"/>
    <w:rsid w:val="00205F0F"/>
    <w:rsid w:val="00210C82"/>
    <w:rsid w:val="00211C85"/>
    <w:rsid w:val="002122CB"/>
    <w:rsid w:val="0021327C"/>
    <w:rsid w:val="00213F2A"/>
    <w:rsid w:val="00214864"/>
    <w:rsid w:val="00215708"/>
    <w:rsid w:val="00216541"/>
    <w:rsid w:val="00216677"/>
    <w:rsid w:val="00217FE4"/>
    <w:rsid w:val="002201B3"/>
    <w:rsid w:val="00220C44"/>
    <w:rsid w:val="0022127C"/>
    <w:rsid w:val="0022402E"/>
    <w:rsid w:val="0022481C"/>
    <w:rsid w:val="00226641"/>
    <w:rsid w:val="00226B59"/>
    <w:rsid w:val="002307A6"/>
    <w:rsid w:val="002312D4"/>
    <w:rsid w:val="002320CB"/>
    <w:rsid w:val="00234181"/>
    <w:rsid w:val="00235B35"/>
    <w:rsid w:val="00236B96"/>
    <w:rsid w:val="00241A3D"/>
    <w:rsid w:val="0024310F"/>
    <w:rsid w:val="0024424F"/>
    <w:rsid w:val="00246FFA"/>
    <w:rsid w:val="00247867"/>
    <w:rsid w:val="00250E28"/>
    <w:rsid w:val="00251FE2"/>
    <w:rsid w:val="00252871"/>
    <w:rsid w:val="00253A2B"/>
    <w:rsid w:val="00253C6D"/>
    <w:rsid w:val="00254F37"/>
    <w:rsid w:val="00255397"/>
    <w:rsid w:val="002573ED"/>
    <w:rsid w:val="0026309C"/>
    <w:rsid w:val="002631CC"/>
    <w:rsid w:val="00263816"/>
    <w:rsid w:val="00266416"/>
    <w:rsid w:val="00267671"/>
    <w:rsid w:val="002721C7"/>
    <w:rsid w:val="00272551"/>
    <w:rsid w:val="00272A15"/>
    <w:rsid w:val="002736DF"/>
    <w:rsid w:val="0027403D"/>
    <w:rsid w:val="002743B3"/>
    <w:rsid w:val="00276B87"/>
    <w:rsid w:val="002779B0"/>
    <w:rsid w:val="00277C5A"/>
    <w:rsid w:val="002804D3"/>
    <w:rsid w:val="0028075F"/>
    <w:rsid w:val="0028256F"/>
    <w:rsid w:val="0028653E"/>
    <w:rsid w:val="00286650"/>
    <w:rsid w:val="00287721"/>
    <w:rsid w:val="0028785E"/>
    <w:rsid w:val="0029111C"/>
    <w:rsid w:val="00291DF4"/>
    <w:rsid w:val="00292A37"/>
    <w:rsid w:val="00294CA3"/>
    <w:rsid w:val="00296994"/>
    <w:rsid w:val="002A3E53"/>
    <w:rsid w:val="002A42D7"/>
    <w:rsid w:val="002A4AFF"/>
    <w:rsid w:val="002A515E"/>
    <w:rsid w:val="002A603F"/>
    <w:rsid w:val="002B0763"/>
    <w:rsid w:val="002B171E"/>
    <w:rsid w:val="002B37B9"/>
    <w:rsid w:val="002B4F10"/>
    <w:rsid w:val="002C0698"/>
    <w:rsid w:val="002C148D"/>
    <w:rsid w:val="002C1B67"/>
    <w:rsid w:val="002C23F1"/>
    <w:rsid w:val="002C35EE"/>
    <w:rsid w:val="002C52A3"/>
    <w:rsid w:val="002C59BB"/>
    <w:rsid w:val="002C6789"/>
    <w:rsid w:val="002C6CA6"/>
    <w:rsid w:val="002C7468"/>
    <w:rsid w:val="002D1721"/>
    <w:rsid w:val="002D262C"/>
    <w:rsid w:val="002D2C75"/>
    <w:rsid w:val="002D4956"/>
    <w:rsid w:val="002D63D5"/>
    <w:rsid w:val="002E0A49"/>
    <w:rsid w:val="002E180C"/>
    <w:rsid w:val="002E24F5"/>
    <w:rsid w:val="002E6D00"/>
    <w:rsid w:val="002E72B4"/>
    <w:rsid w:val="002E7494"/>
    <w:rsid w:val="002F1F58"/>
    <w:rsid w:val="002F37FD"/>
    <w:rsid w:val="002F3A32"/>
    <w:rsid w:val="002F455A"/>
    <w:rsid w:val="002F6B1D"/>
    <w:rsid w:val="0030162B"/>
    <w:rsid w:val="00302179"/>
    <w:rsid w:val="00303EAB"/>
    <w:rsid w:val="00304359"/>
    <w:rsid w:val="00304A2A"/>
    <w:rsid w:val="003053D9"/>
    <w:rsid w:val="003055E1"/>
    <w:rsid w:val="0030566D"/>
    <w:rsid w:val="00315098"/>
    <w:rsid w:val="00315765"/>
    <w:rsid w:val="00315E09"/>
    <w:rsid w:val="0031629E"/>
    <w:rsid w:val="00317E58"/>
    <w:rsid w:val="00320AA6"/>
    <w:rsid w:val="003214FF"/>
    <w:rsid w:val="00321EAF"/>
    <w:rsid w:val="00321F30"/>
    <w:rsid w:val="003246FE"/>
    <w:rsid w:val="003250DE"/>
    <w:rsid w:val="00325694"/>
    <w:rsid w:val="00332466"/>
    <w:rsid w:val="003363E7"/>
    <w:rsid w:val="00336AB7"/>
    <w:rsid w:val="00336E6A"/>
    <w:rsid w:val="00337803"/>
    <w:rsid w:val="00340F32"/>
    <w:rsid w:val="00341170"/>
    <w:rsid w:val="003415AA"/>
    <w:rsid w:val="00341904"/>
    <w:rsid w:val="00341C5B"/>
    <w:rsid w:val="00341D31"/>
    <w:rsid w:val="00341E70"/>
    <w:rsid w:val="003433B3"/>
    <w:rsid w:val="00343725"/>
    <w:rsid w:val="00344547"/>
    <w:rsid w:val="003449A0"/>
    <w:rsid w:val="00345AF7"/>
    <w:rsid w:val="00346DA4"/>
    <w:rsid w:val="003519E4"/>
    <w:rsid w:val="00351BA5"/>
    <w:rsid w:val="00352551"/>
    <w:rsid w:val="00354790"/>
    <w:rsid w:val="00356D05"/>
    <w:rsid w:val="003576CD"/>
    <w:rsid w:val="00357D8C"/>
    <w:rsid w:val="00361BA6"/>
    <w:rsid w:val="00361D97"/>
    <w:rsid w:val="0036281A"/>
    <w:rsid w:val="00370545"/>
    <w:rsid w:val="003722F9"/>
    <w:rsid w:val="00372DFA"/>
    <w:rsid w:val="00373FF3"/>
    <w:rsid w:val="00377D08"/>
    <w:rsid w:val="0038180E"/>
    <w:rsid w:val="003821AD"/>
    <w:rsid w:val="00382410"/>
    <w:rsid w:val="0038268C"/>
    <w:rsid w:val="00383276"/>
    <w:rsid w:val="00383AD6"/>
    <w:rsid w:val="00387FC7"/>
    <w:rsid w:val="00391C57"/>
    <w:rsid w:val="00391DFF"/>
    <w:rsid w:val="00393599"/>
    <w:rsid w:val="003939FE"/>
    <w:rsid w:val="00393DD9"/>
    <w:rsid w:val="003945B6"/>
    <w:rsid w:val="00395185"/>
    <w:rsid w:val="00395ED5"/>
    <w:rsid w:val="003960FA"/>
    <w:rsid w:val="003976B5"/>
    <w:rsid w:val="003A0E09"/>
    <w:rsid w:val="003A16DF"/>
    <w:rsid w:val="003A18CD"/>
    <w:rsid w:val="003A2202"/>
    <w:rsid w:val="003A40CA"/>
    <w:rsid w:val="003A4BAE"/>
    <w:rsid w:val="003A6807"/>
    <w:rsid w:val="003A6C8D"/>
    <w:rsid w:val="003A73E5"/>
    <w:rsid w:val="003B005E"/>
    <w:rsid w:val="003B1B2B"/>
    <w:rsid w:val="003B2F01"/>
    <w:rsid w:val="003B4C10"/>
    <w:rsid w:val="003B563F"/>
    <w:rsid w:val="003B5BC7"/>
    <w:rsid w:val="003B743F"/>
    <w:rsid w:val="003B7607"/>
    <w:rsid w:val="003C04CD"/>
    <w:rsid w:val="003C388D"/>
    <w:rsid w:val="003C4EE1"/>
    <w:rsid w:val="003C7D3A"/>
    <w:rsid w:val="003D0AF7"/>
    <w:rsid w:val="003D0EE5"/>
    <w:rsid w:val="003D13B8"/>
    <w:rsid w:val="003D205B"/>
    <w:rsid w:val="003D6487"/>
    <w:rsid w:val="003E0F53"/>
    <w:rsid w:val="003E1134"/>
    <w:rsid w:val="003E19B3"/>
    <w:rsid w:val="003E3C5D"/>
    <w:rsid w:val="003F09AB"/>
    <w:rsid w:val="003F0D81"/>
    <w:rsid w:val="003F1364"/>
    <w:rsid w:val="003F269B"/>
    <w:rsid w:val="003F3C78"/>
    <w:rsid w:val="003F5B9C"/>
    <w:rsid w:val="003F66A7"/>
    <w:rsid w:val="0040074D"/>
    <w:rsid w:val="00400EBE"/>
    <w:rsid w:val="00401F42"/>
    <w:rsid w:val="004020F8"/>
    <w:rsid w:val="00403379"/>
    <w:rsid w:val="00405A64"/>
    <w:rsid w:val="00407204"/>
    <w:rsid w:val="004105DE"/>
    <w:rsid w:val="0041377C"/>
    <w:rsid w:val="00414403"/>
    <w:rsid w:val="00414492"/>
    <w:rsid w:val="004154E2"/>
    <w:rsid w:val="00420136"/>
    <w:rsid w:val="00420935"/>
    <w:rsid w:val="00421044"/>
    <w:rsid w:val="0042108A"/>
    <w:rsid w:val="00421B6E"/>
    <w:rsid w:val="00421BAE"/>
    <w:rsid w:val="004227DD"/>
    <w:rsid w:val="00425BC1"/>
    <w:rsid w:val="00425E00"/>
    <w:rsid w:val="004265EC"/>
    <w:rsid w:val="0042678F"/>
    <w:rsid w:val="00426EAD"/>
    <w:rsid w:val="00427499"/>
    <w:rsid w:val="00427C9D"/>
    <w:rsid w:val="00430068"/>
    <w:rsid w:val="004302DF"/>
    <w:rsid w:val="004317CC"/>
    <w:rsid w:val="00433E62"/>
    <w:rsid w:val="00434894"/>
    <w:rsid w:val="004367D1"/>
    <w:rsid w:val="00441A67"/>
    <w:rsid w:val="00441E48"/>
    <w:rsid w:val="004439E6"/>
    <w:rsid w:val="00444919"/>
    <w:rsid w:val="00446C09"/>
    <w:rsid w:val="004474DD"/>
    <w:rsid w:val="00447C15"/>
    <w:rsid w:val="00451A6B"/>
    <w:rsid w:val="004524AE"/>
    <w:rsid w:val="00452932"/>
    <w:rsid w:val="004535D1"/>
    <w:rsid w:val="00454253"/>
    <w:rsid w:val="004558F7"/>
    <w:rsid w:val="004617EA"/>
    <w:rsid w:val="00462D2E"/>
    <w:rsid w:val="004635FA"/>
    <w:rsid w:val="004658CA"/>
    <w:rsid w:val="00466414"/>
    <w:rsid w:val="00466C54"/>
    <w:rsid w:val="0047137C"/>
    <w:rsid w:val="00473113"/>
    <w:rsid w:val="004734AB"/>
    <w:rsid w:val="00474B93"/>
    <w:rsid w:val="00482790"/>
    <w:rsid w:val="00483C34"/>
    <w:rsid w:val="00485751"/>
    <w:rsid w:val="004859E8"/>
    <w:rsid w:val="00490C19"/>
    <w:rsid w:val="00490C7E"/>
    <w:rsid w:val="00492A9C"/>
    <w:rsid w:val="00492E5C"/>
    <w:rsid w:val="00494253"/>
    <w:rsid w:val="0049441A"/>
    <w:rsid w:val="00494B4A"/>
    <w:rsid w:val="00497D75"/>
    <w:rsid w:val="004A34DC"/>
    <w:rsid w:val="004A6B98"/>
    <w:rsid w:val="004A7E89"/>
    <w:rsid w:val="004B08DC"/>
    <w:rsid w:val="004B23EC"/>
    <w:rsid w:val="004B2E40"/>
    <w:rsid w:val="004B343B"/>
    <w:rsid w:val="004B587C"/>
    <w:rsid w:val="004B5CC6"/>
    <w:rsid w:val="004B640F"/>
    <w:rsid w:val="004B648B"/>
    <w:rsid w:val="004B707E"/>
    <w:rsid w:val="004B72E8"/>
    <w:rsid w:val="004C2218"/>
    <w:rsid w:val="004C49AF"/>
    <w:rsid w:val="004C634D"/>
    <w:rsid w:val="004C679D"/>
    <w:rsid w:val="004D09A7"/>
    <w:rsid w:val="004D1680"/>
    <w:rsid w:val="004D6F21"/>
    <w:rsid w:val="004D703A"/>
    <w:rsid w:val="004E3479"/>
    <w:rsid w:val="004E3C6F"/>
    <w:rsid w:val="004E4E7E"/>
    <w:rsid w:val="004E6D4D"/>
    <w:rsid w:val="004E78F5"/>
    <w:rsid w:val="004F46A4"/>
    <w:rsid w:val="004F6B77"/>
    <w:rsid w:val="004F7227"/>
    <w:rsid w:val="004F7551"/>
    <w:rsid w:val="004F7D80"/>
    <w:rsid w:val="00501AE4"/>
    <w:rsid w:val="005025AF"/>
    <w:rsid w:val="00503342"/>
    <w:rsid w:val="005058EC"/>
    <w:rsid w:val="00506976"/>
    <w:rsid w:val="00511583"/>
    <w:rsid w:val="00513C4E"/>
    <w:rsid w:val="00514310"/>
    <w:rsid w:val="00515848"/>
    <w:rsid w:val="005164EC"/>
    <w:rsid w:val="0051692E"/>
    <w:rsid w:val="00516DAA"/>
    <w:rsid w:val="00516F39"/>
    <w:rsid w:val="00517892"/>
    <w:rsid w:val="00522FA6"/>
    <w:rsid w:val="00523741"/>
    <w:rsid w:val="0052538B"/>
    <w:rsid w:val="00526A06"/>
    <w:rsid w:val="00527346"/>
    <w:rsid w:val="00527364"/>
    <w:rsid w:val="00527836"/>
    <w:rsid w:val="00527D32"/>
    <w:rsid w:val="005320DD"/>
    <w:rsid w:val="00534D53"/>
    <w:rsid w:val="0053557C"/>
    <w:rsid w:val="00535FC6"/>
    <w:rsid w:val="005368FD"/>
    <w:rsid w:val="00536F8A"/>
    <w:rsid w:val="005375A6"/>
    <w:rsid w:val="005416E9"/>
    <w:rsid w:val="0054293C"/>
    <w:rsid w:val="00543782"/>
    <w:rsid w:val="005448F3"/>
    <w:rsid w:val="00544C90"/>
    <w:rsid w:val="00545575"/>
    <w:rsid w:val="00545D34"/>
    <w:rsid w:val="005461F3"/>
    <w:rsid w:val="00546F0F"/>
    <w:rsid w:val="005478AD"/>
    <w:rsid w:val="00547B96"/>
    <w:rsid w:val="00550CC5"/>
    <w:rsid w:val="00551E06"/>
    <w:rsid w:val="00552DBD"/>
    <w:rsid w:val="005538BC"/>
    <w:rsid w:val="0055651D"/>
    <w:rsid w:val="00560840"/>
    <w:rsid w:val="00560949"/>
    <w:rsid w:val="005611E7"/>
    <w:rsid w:val="0056192F"/>
    <w:rsid w:val="00562606"/>
    <w:rsid w:val="005631B0"/>
    <w:rsid w:val="00564437"/>
    <w:rsid w:val="00566499"/>
    <w:rsid w:val="005700B3"/>
    <w:rsid w:val="005734C8"/>
    <w:rsid w:val="00573705"/>
    <w:rsid w:val="00574DAD"/>
    <w:rsid w:val="005760A6"/>
    <w:rsid w:val="00576BD9"/>
    <w:rsid w:val="00577B44"/>
    <w:rsid w:val="00577B66"/>
    <w:rsid w:val="005809E0"/>
    <w:rsid w:val="00580B13"/>
    <w:rsid w:val="00581920"/>
    <w:rsid w:val="00581BCC"/>
    <w:rsid w:val="00585334"/>
    <w:rsid w:val="0058639D"/>
    <w:rsid w:val="005872EE"/>
    <w:rsid w:val="005920E4"/>
    <w:rsid w:val="00593CFA"/>
    <w:rsid w:val="00593D33"/>
    <w:rsid w:val="00594741"/>
    <w:rsid w:val="00594E51"/>
    <w:rsid w:val="005A0661"/>
    <w:rsid w:val="005A1BCB"/>
    <w:rsid w:val="005A368C"/>
    <w:rsid w:val="005A3805"/>
    <w:rsid w:val="005A4062"/>
    <w:rsid w:val="005A4D12"/>
    <w:rsid w:val="005A53C9"/>
    <w:rsid w:val="005A689F"/>
    <w:rsid w:val="005B049C"/>
    <w:rsid w:val="005B1E30"/>
    <w:rsid w:val="005B3B9E"/>
    <w:rsid w:val="005B5C30"/>
    <w:rsid w:val="005B616D"/>
    <w:rsid w:val="005B706D"/>
    <w:rsid w:val="005C0ED4"/>
    <w:rsid w:val="005C1732"/>
    <w:rsid w:val="005C25F7"/>
    <w:rsid w:val="005C287E"/>
    <w:rsid w:val="005C2C22"/>
    <w:rsid w:val="005C3CDF"/>
    <w:rsid w:val="005C664E"/>
    <w:rsid w:val="005C6CCD"/>
    <w:rsid w:val="005C724F"/>
    <w:rsid w:val="005D257D"/>
    <w:rsid w:val="005D2B4A"/>
    <w:rsid w:val="005D3E7C"/>
    <w:rsid w:val="005D542F"/>
    <w:rsid w:val="005D57C5"/>
    <w:rsid w:val="005D64D3"/>
    <w:rsid w:val="005E02F1"/>
    <w:rsid w:val="005E0C00"/>
    <w:rsid w:val="005E10EA"/>
    <w:rsid w:val="005E21D2"/>
    <w:rsid w:val="005E4FA0"/>
    <w:rsid w:val="005E677C"/>
    <w:rsid w:val="005E6E76"/>
    <w:rsid w:val="005E7835"/>
    <w:rsid w:val="005E7B29"/>
    <w:rsid w:val="005F0FDD"/>
    <w:rsid w:val="005F258B"/>
    <w:rsid w:val="005F3197"/>
    <w:rsid w:val="005F4649"/>
    <w:rsid w:val="005F469D"/>
    <w:rsid w:val="005F51C4"/>
    <w:rsid w:val="005F7086"/>
    <w:rsid w:val="005F7652"/>
    <w:rsid w:val="006010CC"/>
    <w:rsid w:val="00602DD2"/>
    <w:rsid w:val="00605451"/>
    <w:rsid w:val="00610CF0"/>
    <w:rsid w:val="00611DA3"/>
    <w:rsid w:val="0061270B"/>
    <w:rsid w:val="006133E4"/>
    <w:rsid w:val="006134D3"/>
    <w:rsid w:val="006142F6"/>
    <w:rsid w:val="00614888"/>
    <w:rsid w:val="00617354"/>
    <w:rsid w:val="0062199B"/>
    <w:rsid w:val="00626972"/>
    <w:rsid w:val="0062758C"/>
    <w:rsid w:val="006305D0"/>
    <w:rsid w:val="00630D6C"/>
    <w:rsid w:val="0063131B"/>
    <w:rsid w:val="00632708"/>
    <w:rsid w:val="00633FD3"/>
    <w:rsid w:val="00634452"/>
    <w:rsid w:val="0064217A"/>
    <w:rsid w:val="00644F58"/>
    <w:rsid w:val="00646210"/>
    <w:rsid w:val="00647498"/>
    <w:rsid w:val="006505F3"/>
    <w:rsid w:val="006518D5"/>
    <w:rsid w:val="00652194"/>
    <w:rsid w:val="0065343E"/>
    <w:rsid w:val="00653A9D"/>
    <w:rsid w:val="006540F8"/>
    <w:rsid w:val="00654165"/>
    <w:rsid w:val="006577DB"/>
    <w:rsid w:val="006621F2"/>
    <w:rsid w:val="00662262"/>
    <w:rsid w:val="00662677"/>
    <w:rsid w:val="00664E56"/>
    <w:rsid w:val="00665094"/>
    <w:rsid w:val="006679DF"/>
    <w:rsid w:val="006733FE"/>
    <w:rsid w:val="0067399D"/>
    <w:rsid w:val="0067596C"/>
    <w:rsid w:val="00676D1C"/>
    <w:rsid w:val="00676D88"/>
    <w:rsid w:val="006805D9"/>
    <w:rsid w:val="00680F04"/>
    <w:rsid w:val="00681051"/>
    <w:rsid w:val="0068176E"/>
    <w:rsid w:val="006819B9"/>
    <w:rsid w:val="0068249B"/>
    <w:rsid w:val="0068354F"/>
    <w:rsid w:val="0068370B"/>
    <w:rsid w:val="006838D0"/>
    <w:rsid w:val="00684C76"/>
    <w:rsid w:val="00684D1A"/>
    <w:rsid w:val="0068591C"/>
    <w:rsid w:val="00685DA5"/>
    <w:rsid w:val="006867A0"/>
    <w:rsid w:val="00687183"/>
    <w:rsid w:val="00687A14"/>
    <w:rsid w:val="0069064C"/>
    <w:rsid w:val="00691458"/>
    <w:rsid w:val="0069157D"/>
    <w:rsid w:val="006920D9"/>
    <w:rsid w:val="006934AA"/>
    <w:rsid w:val="00695B17"/>
    <w:rsid w:val="0069660B"/>
    <w:rsid w:val="006A1431"/>
    <w:rsid w:val="006A1FAB"/>
    <w:rsid w:val="006A3131"/>
    <w:rsid w:val="006A3C2D"/>
    <w:rsid w:val="006A3C57"/>
    <w:rsid w:val="006A4030"/>
    <w:rsid w:val="006B018C"/>
    <w:rsid w:val="006B019C"/>
    <w:rsid w:val="006B0726"/>
    <w:rsid w:val="006B09EB"/>
    <w:rsid w:val="006B1C90"/>
    <w:rsid w:val="006B1D3F"/>
    <w:rsid w:val="006B6622"/>
    <w:rsid w:val="006C1872"/>
    <w:rsid w:val="006C2A09"/>
    <w:rsid w:val="006C3378"/>
    <w:rsid w:val="006C35EE"/>
    <w:rsid w:val="006C3AC0"/>
    <w:rsid w:val="006C3E12"/>
    <w:rsid w:val="006C3EB9"/>
    <w:rsid w:val="006C664A"/>
    <w:rsid w:val="006C6D8B"/>
    <w:rsid w:val="006C7904"/>
    <w:rsid w:val="006C7B49"/>
    <w:rsid w:val="006D07F9"/>
    <w:rsid w:val="006D0DF6"/>
    <w:rsid w:val="006D17DF"/>
    <w:rsid w:val="006D2D20"/>
    <w:rsid w:val="006D3CCC"/>
    <w:rsid w:val="006D3F30"/>
    <w:rsid w:val="006D464B"/>
    <w:rsid w:val="006D4A3D"/>
    <w:rsid w:val="006D5079"/>
    <w:rsid w:val="006D5B2B"/>
    <w:rsid w:val="006E015F"/>
    <w:rsid w:val="006E0378"/>
    <w:rsid w:val="006E07EF"/>
    <w:rsid w:val="006E11BF"/>
    <w:rsid w:val="006E161B"/>
    <w:rsid w:val="006E386E"/>
    <w:rsid w:val="006E39A7"/>
    <w:rsid w:val="006E4ED3"/>
    <w:rsid w:val="006E6550"/>
    <w:rsid w:val="006E6AF9"/>
    <w:rsid w:val="006E78F8"/>
    <w:rsid w:val="006F7D4A"/>
    <w:rsid w:val="00701784"/>
    <w:rsid w:val="007049B5"/>
    <w:rsid w:val="007057C4"/>
    <w:rsid w:val="007059D9"/>
    <w:rsid w:val="00706691"/>
    <w:rsid w:val="007067A1"/>
    <w:rsid w:val="00706931"/>
    <w:rsid w:val="0070747C"/>
    <w:rsid w:val="007100A7"/>
    <w:rsid w:val="00711D4B"/>
    <w:rsid w:val="00712294"/>
    <w:rsid w:val="00713057"/>
    <w:rsid w:val="0072114C"/>
    <w:rsid w:val="00722D14"/>
    <w:rsid w:val="0072334F"/>
    <w:rsid w:val="00723395"/>
    <w:rsid w:val="00727188"/>
    <w:rsid w:val="0073060D"/>
    <w:rsid w:val="007317E3"/>
    <w:rsid w:val="0073184E"/>
    <w:rsid w:val="00731EAE"/>
    <w:rsid w:val="0073400B"/>
    <w:rsid w:val="007347C3"/>
    <w:rsid w:val="00735105"/>
    <w:rsid w:val="0073587D"/>
    <w:rsid w:val="00740A12"/>
    <w:rsid w:val="00740E21"/>
    <w:rsid w:val="00740F39"/>
    <w:rsid w:val="00741611"/>
    <w:rsid w:val="00743B34"/>
    <w:rsid w:val="00743D52"/>
    <w:rsid w:val="00743F24"/>
    <w:rsid w:val="00744923"/>
    <w:rsid w:val="00746339"/>
    <w:rsid w:val="007518BE"/>
    <w:rsid w:val="00751F55"/>
    <w:rsid w:val="0075297A"/>
    <w:rsid w:val="00753B03"/>
    <w:rsid w:val="00754E90"/>
    <w:rsid w:val="00757AD9"/>
    <w:rsid w:val="00757C9A"/>
    <w:rsid w:val="00757E60"/>
    <w:rsid w:val="00757F29"/>
    <w:rsid w:val="00760522"/>
    <w:rsid w:val="00761DF2"/>
    <w:rsid w:val="00764F7B"/>
    <w:rsid w:val="007660C8"/>
    <w:rsid w:val="00767136"/>
    <w:rsid w:val="0076765C"/>
    <w:rsid w:val="00767EB3"/>
    <w:rsid w:val="00770240"/>
    <w:rsid w:val="007702E9"/>
    <w:rsid w:val="007704B8"/>
    <w:rsid w:val="00770BC1"/>
    <w:rsid w:val="00770F38"/>
    <w:rsid w:val="007717B8"/>
    <w:rsid w:val="0077298B"/>
    <w:rsid w:val="00775385"/>
    <w:rsid w:val="00777EE7"/>
    <w:rsid w:val="00781D53"/>
    <w:rsid w:val="00782D7F"/>
    <w:rsid w:val="0078428B"/>
    <w:rsid w:val="0078435A"/>
    <w:rsid w:val="0078511C"/>
    <w:rsid w:val="00785B4D"/>
    <w:rsid w:val="00785B5E"/>
    <w:rsid w:val="007863CF"/>
    <w:rsid w:val="007903B0"/>
    <w:rsid w:val="00790C7A"/>
    <w:rsid w:val="007914B0"/>
    <w:rsid w:val="00796FDF"/>
    <w:rsid w:val="007A0A55"/>
    <w:rsid w:val="007A1849"/>
    <w:rsid w:val="007A1DC3"/>
    <w:rsid w:val="007A4739"/>
    <w:rsid w:val="007A4930"/>
    <w:rsid w:val="007A4BFD"/>
    <w:rsid w:val="007A51A1"/>
    <w:rsid w:val="007A58D4"/>
    <w:rsid w:val="007A5A66"/>
    <w:rsid w:val="007A68BE"/>
    <w:rsid w:val="007A6925"/>
    <w:rsid w:val="007A775B"/>
    <w:rsid w:val="007B02B4"/>
    <w:rsid w:val="007B0B08"/>
    <w:rsid w:val="007B1EEF"/>
    <w:rsid w:val="007B241C"/>
    <w:rsid w:val="007B25D7"/>
    <w:rsid w:val="007B5522"/>
    <w:rsid w:val="007B62E3"/>
    <w:rsid w:val="007B6586"/>
    <w:rsid w:val="007B7DF0"/>
    <w:rsid w:val="007C10C7"/>
    <w:rsid w:val="007C1117"/>
    <w:rsid w:val="007C26B2"/>
    <w:rsid w:val="007C2C95"/>
    <w:rsid w:val="007C4A79"/>
    <w:rsid w:val="007C77AF"/>
    <w:rsid w:val="007C78AF"/>
    <w:rsid w:val="007C7DFF"/>
    <w:rsid w:val="007D2110"/>
    <w:rsid w:val="007D2D16"/>
    <w:rsid w:val="007D4F2A"/>
    <w:rsid w:val="007D6711"/>
    <w:rsid w:val="007D6AAF"/>
    <w:rsid w:val="007E03D3"/>
    <w:rsid w:val="007E3C0E"/>
    <w:rsid w:val="007E4B07"/>
    <w:rsid w:val="007E4BE8"/>
    <w:rsid w:val="007F1C36"/>
    <w:rsid w:val="007F426E"/>
    <w:rsid w:val="007F48AE"/>
    <w:rsid w:val="007F4FBF"/>
    <w:rsid w:val="007F5673"/>
    <w:rsid w:val="007F56A9"/>
    <w:rsid w:val="007F5F5E"/>
    <w:rsid w:val="007F72D6"/>
    <w:rsid w:val="0080053E"/>
    <w:rsid w:val="00800F9E"/>
    <w:rsid w:val="008035E4"/>
    <w:rsid w:val="00803FDF"/>
    <w:rsid w:val="00804012"/>
    <w:rsid w:val="00804D6E"/>
    <w:rsid w:val="0080534F"/>
    <w:rsid w:val="00806C16"/>
    <w:rsid w:val="0081181A"/>
    <w:rsid w:val="00812BA3"/>
    <w:rsid w:val="00812D9C"/>
    <w:rsid w:val="00813284"/>
    <w:rsid w:val="00815564"/>
    <w:rsid w:val="008155BE"/>
    <w:rsid w:val="00815A05"/>
    <w:rsid w:val="00817067"/>
    <w:rsid w:val="00821271"/>
    <w:rsid w:val="0082350E"/>
    <w:rsid w:val="00823C0B"/>
    <w:rsid w:val="00826D05"/>
    <w:rsid w:val="00830750"/>
    <w:rsid w:val="00831701"/>
    <w:rsid w:val="00832A86"/>
    <w:rsid w:val="0083383B"/>
    <w:rsid w:val="00833FFB"/>
    <w:rsid w:val="00834113"/>
    <w:rsid w:val="0083416A"/>
    <w:rsid w:val="00834246"/>
    <w:rsid w:val="00835D87"/>
    <w:rsid w:val="008369CD"/>
    <w:rsid w:val="008416AB"/>
    <w:rsid w:val="00843003"/>
    <w:rsid w:val="008443ED"/>
    <w:rsid w:val="008453EC"/>
    <w:rsid w:val="00845EA2"/>
    <w:rsid w:val="0084665B"/>
    <w:rsid w:val="00847465"/>
    <w:rsid w:val="00847727"/>
    <w:rsid w:val="008517B7"/>
    <w:rsid w:val="00851EF7"/>
    <w:rsid w:val="00856A03"/>
    <w:rsid w:val="00857C48"/>
    <w:rsid w:val="0086115B"/>
    <w:rsid w:val="00861F92"/>
    <w:rsid w:val="008627A7"/>
    <w:rsid w:val="00862BAC"/>
    <w:rsid w:val="0086374F"/>
    <w:rsid w:val="008653E0"/>
    <w:rsid w:val="0086554D"/>
    <w:rsid w:val="008659A5"/>
    <w:rsid w:val="00866CF9"/>
    <w:rsid w:val="00871704"/>
    <w:rsid w:val="0087226F"/>
    <w:rsid w:val="008728CE"/>
    <w:rsid w:val="00872E5C"/>
    <w:rsid w:val="00876B16"/>
    <w:rsid w:val="00876B1E"/>
    <w:rsid w:val="00882003"/>
    <w:rsid w:val="00882EA7"/>
    <w:rsid w:val="008834A2"/>
    <w:rsid w:val="00883AB1"/>
    <w:rsid w:val="00884576"/>
    <w:rsid w:val="00884A55"/>
    <w:rsid w:val="00886292"/>
    <w:rsid w:val="0088744B"/>
    <w:rsid w:val="008907BC"/>
    <w:rsid w:val="008914FE"/>
    <w:rsid w:val="00891560"/>
    <w:rsid w:val="008931B7"/>
    <w:rsid w:val="008954C5"/>
    <w:rsid w:val="00896886"/>
    <w:rsid w:val="008A117D"/>
    <w:rsid w:val="008A2D72"/>
    <w:rsid w:val="008A38C6"/>
    <w:rsid w:val="008A39BA"/>
    <w:rsid w:val="008A4EE2"/>
    <w:rsid w:val="008A6806"/>
    <w:rsid w:val="008A6C93"/>
    <w:rsid w:val="008B21B5"/>
    <w:rsid w:val="008B2DF5"/>
    <w:rsid w:val="008B5D76"/>
    <w:rsid w:val="008B62F1"/>
    <w:rsid w:val="008B7977"/>
    <w:rsid w:val="008C4D9C"/>
    <w:rsid w:val="008C5B45"/>
    <w:rsid w:val="008D04A3"/>
    <w:rsid w:val="008D146F"/>
    <w:rsid w:val="008D190E"/>
    <w:rsid w:val="008D29F4"/>
    <w:rsid w:val="008D2CDC"/>
    <w:rsid w:val="008D30E1"/>
    <w:rsid w:val="008D3C31"/>
    <w:rsid w:val="008D6644"/>
    <w:rsid w:val="008E1E6F"/>
    <w:rsid w:val="008E21DE"/>
    <w:rsid w:val="008E39A0"/>
    <w:rsid w:val="008E3D0F"/>
    <w:rsid w:val="008E3D8D"/>
    <w:rsid w:val="008E54F9"/>
    <w:rsid w:val="008E64E4"/>
    <w:rsid w:val="008E6556"/>
    <w:rsid w:val="008E7AA5"/>
    <w:rsid w:val="008F1726"/>
    <w:rsid w:val="008F4DD0"/>
    <w:rsid w:val="008F4EB5"/>
    <w:rsid w:val="008F7E91"/>
    <w:rsid w:val="00901DB0"/>
    <w:rsid w:val="009044EF"/>
    <w:rsid w:val="00904861"/>
    <w:rsid w:val="009104EA"/>
    <w:rsid w:val="00910505"/>
    <w:rsid w:val="00911DFE"/>
    <w:rsid w:val="00912C8F"/>
    <w:rsid w:val="00912ECE"/>
    <w:rsid w:val="009131C9"/>
    <w:rsid w:val="009136DD"/>
    <w:rsid w:val="0091567C"/>
    <w:rsid w:val="00915820"/>
    <w:rsid w:val="009178C6"/>
    <w:rsid w:val="0092000A"/>
    <w:rsid w:val="00921466"/>
    <w:rsid w:val="0092162D"/>
    <w:rsid w:val="0092275E"/>
    <w:rsid w:val="009230E0"/>
    <w:rsid w:val="009242FC"/>
    <w:rsid w:val="00925011"/>
    <w:rsid w:val="00925A27"/>
    <w:rsid w:val="00925B6D"/>
    <w:rsid w:val="009306B2"/>
    <w:rsid w:val="00931BE6"/>
    <w:rsid w:val="00932FB3"/>
    <w:rsid w:val="00932FF9"/>
    <w:rsid w:val="00933E3A"/>
    <w:rsid w:val="00934F07"/>
    <w:rsid w:val="00937590"/>
    <w:rsid w:val="00940C57"/>
    <w:rsid w:val="009438BA"/>
    <w:rsid w:val="00944702"/>
    <w:rsid w:val="0095148E"/>
    <w:rsid w:val="00952645"/>
    <w:rsid w:val="00954121"/>
    <w:rsid w:val="00955585"/>
    <w:rsid w:val="00956089"/>
    <w:rsid w:val="00957EB3"/>
    <w:rsid w:val="00963366"/>
    <w:rsid w:val="00963B59"/>
    <w:rsid w:val="00964C95"/>
    <w:rsid w:val="00965BBD"/>
    <w:rsid w:val="009701DA"/>
    <w:rsid w:val="0097067A"/>
    <w:rsid w:val="00971C95"/>
    <w:rsid w:val="0097263A"/>
    <w:rsid w:val="00973557"/>
    <w:rsid w:val="009735A7"/>
    <w:rsid w:val="00973BE0"/>
    <w:rsid w:val="00975350"/>
    <w:rsid w:val="009758A1"/>
    <w:rsid w:val="00976A86"/>
    <w:rsid w:val="00982614"/>
    <w:rsid w:val="009834F5"/>
    <w:rsid w:val="00987092"/>
    <w:rsid w:val="00990BC0"/>
    <w:rsid w:val="0099217F"/>
    <w:rsid w:val="00993C7A"/>
    <w:rsid w:val="0099465B"/>
    <w:rsid w:val="00996CFF"/>
    <w:rsid w:val="00997FFA"/>
    <w:rsid w:val="009A1E31"/>
    <w:rsid w:val="009A2A44"/>
    <w:rsid w:val="009A39F4"/>
    <w:rsid w:val="009A61FF"/>
    <w:rsid w:val="009B155A"/>
    <w:rsid w:val="009C0808"/>
    <w:rsid w:val="009C1B28"/>
    <w:rsid w:val="009C1EB6"/>
    <w:rsid w:val="009C589F"/>
    <w:rsid w:val="009C64F0"/>
    <w:rsid w:val="009C70EF"/>
    <w:rsid w:val="009C7F8A"/>
    <w:rsid w:val="009D0E14"/>
    <w:rsid w:val="009D1422"/>
    <w:rsid w:val="009D2878"/>
    <w:rsid w:val="009D415B"/>
    <w:rsid w:val="009D41F3"/>
    <w:rsid w:val="009D6583"/>
    <w:rsid w:val="009D6996"/>
    <w:rsid w:val="009D70A8"/>
    <w:rsid w:val="009E1305"/>
    <w:rsid w:val="009E13FA"/>
    <w:rsid w:val="009E180C"/>
    <w:rsid w:val="009E2C85"/>
    <w:rsid w:val="009E4255"/>
    <w:rsid w:val="009E4C64"/>
    <w:rsid w:val="009E7007"/>
    <w:rsid w:val="009E756B"/>
    <w:rsid w:val="009E792D"/>
    <w:rsid w:val="009E7E61"/>
    <w:rsid w:val="009F08B0"/>
    <w:rsid w:val="009F0A7A"/>
    <w:rsid w:val="009F0E08"/>
    <w:rsid w:val="009F200E"/>
    <w:rsid w:val="009F6351"/>
    <w:rsid w:val="009F77C3"/>
    <w:rsid w:val="00A03CB8"/>
    <w:rsid w:val="00A05628"/>
    <w:rsid w:val="00A06176"/>
    <w:rsid w:val="00A06BA8"/>
    <w:rsid w:val="00A0722A"/>
    <w:rsid w:val="00A07476"/>
    <w:rsid w:val="00A07E4A"/>
    <w:rsid w:val="00A13CDD"/>
    <w:rsid w:val="00A145A9"/>
    <w:rsid w:val="00A148DA"/>
    <w:rsid w:val="00A217BF"/>
    <w:rsid w:val="00A228ED"/>
    <w:rsid w:val="00A22A26"/>
    <w:rsid w:val="00A2430A"/>
    <w:rsid w:val="00A246F6"/>
    <w:rsid w:val="00A3045C"/>
    <w:rsid w:val="00A305DC"/>
    <w:rsid w:val="00A341FC"/>
    <w:rsid w:val="00A34BD5"/>
    <w:rsid w:val="00A35CC9"/>
    <w:rsid w:val="00A365CA"/>
    <w:rsid w:val="00A408F4"/>
    <w:rsid w:val="00A40D8C"/>
    <w:rsid w:val="00A420A5"/>
    <w:rsid w:val="00A436B7"/>
    <w:rsid w:val="00A4582E"/>
    <w:rsid w:val="00A4673C"/>
    <w:rsid w:val="00A46F57"/>
    <w:rsid w:val="00A510E9"/>
    <w:rsid w:val="00A51A9F"/>
    <w:rsid w:val="00A51C64"/>
    <w:rsid w:val="00A52486"/>
    <w:rsid w:val="00A52BB7"/>
    <w:rsid w:val="00A55841"/>
    <w:rsid w:val="00A56018"/>
    <w:rsid w:val="00A61808"/>
    <w:rsid w:val="00A61B3C"/>
    <w:rsid w:val="00A61FC5"/>
    <w:rsid w:val="00A62C9A"/>
    <w:rsid w:val="00A631DE"/>
    <w:rsid w:val="00A6495D"/>
    <w:rsid w:val="00A650E4"/>
    <w:rsid w:val="00A655F9"/>
    <w:rsid w:val="00A66CC7"/>
    <w:rsid w:val="00A670E9"/>
    <w:rsid w:val="00A70B21"/>
    <w:rsid w:val="00A70CD4"/>
    <w:rsid w:val="00A7294B"/>
    <w:rsid w:val="00A764FA"/>
    <w:rsid w:val="00A76631"/>
    <w:rsid w:val="00A76CE1"/>
    <w:rsid w:val="00A815E7"/>
    <w:rsid w:val="00A829B1"/>
    <w:rsid w:val="00A8475F"/>
    <w:rsid w:val="00A84CEC"/>
    <w:rsid w:val="00A854E8"/>
    <w:rsid w:val="00A85973"/>
    <w:rsid w:val="00A859D8"/>
    <w:rsid w:val="00A85A8C"/>
    <w:rsid w:val="00A85DB7"/>
    <w:rsid w:val="00A85DE5"/>
    <w:rsid w:val="00A86AE1"/>
    <w:rsid w:val="00A87C00"/>
    <w:rsid w:val="00A90009"/>
    <w:rsid w:val="00A91676"/>
    <w:rsid w:val="00A921B3"/>
    <w:rsid w:val="00A935AC"/>
    <w:rsid w:val="00A942C0"/>
    <w:rsid w:val="00A970BC"/>
    <w:rsid w:val="00AA0719"/>
    <w:rsid w:val="00AA273C"/>
    <w:rsid w:val="00AA32AD"/>
    <w:rsid w:val="00AA3743"/>
    <w:rsid w:val="00AA528D"/>
    <w:rsid w:val="00AB12D5"/>
    <w:rsid w:val="00AB1A3C"/>
    <w:rsid w:val="00AB4243"/>
    <w:rsid w:val="00AC1D6C"/>
    <w:rsid w:val="00AC20E0"/>
    <w:rsid w:val="00AC25BF"/>
    <w:rsid w:val="00AC2EC1"/>
    <w:rsid w:val="00AC4AA5"/>
    <w:rsid w:val="00AC4BE8"/>
    <w:rsid w:val="00AC55CE"/>
    <w:rsid w:val="00AC69E2"/>
    <w:rsid w:val="00AC6D50"/>
    <w:rsid w:val="00AD2BA9"/>
    <w:rsid w:val="00AD4B90"/>
    <w:rsid w:val="00AD5FD7"/>
    <w:rsid w:val="00AD6310"/>
    <w:rsid w:val="00AD735D"/>
    <w:rsid w:val="00AE029D"/>
    <w:rsid w:val="00AE0D1D"/>
    <w:rsid w:val="00AE11F2"/>
    <w:rsid w:val="00AE1701"/>
    <w:rsid w:val="00AE1FA6"/>
    <w:rsid w:val="00AE233F"/>
    <w:rsid w:val="00AE30FB"/>
    <w:rsid w:val="00AE3144"/>
    <w:rsid w:val="00AF0899"/>
    <w:rsid w:val="00AF0987"/>
    <w:rsid w:val="00AF28BF"/>
    <w:rsid w:val="00AF2CAE"/>
    <w:rsid w:val="00AF43A4"/>
    <w:rsid w:val="00AF5694"/>
    <w:rsid w:val="00AF6146"/>
    <w:rsid w:val="00AF7649"/>
    <w:rsid w:val="00AF79DB"/>
    <w:rsid w:val="00B02435"/>
    <w:rsid w:val="00B05CC8"/>
    <w:rsid w:val="00B0602E"/>
    <w:rsid w:val="00B0665C"/>
    <w:rsid w:val="00B06E3F"/>
    <w:rsid w:val="00B11339"/>
    <w:rsid w:val="00B1197A"/>
    <w:rsid w:val="00B13A12"/>
    <w:rsid w:val="00B14E50"/>
    <w:rsid w:val="00B154D0"/>
    <w:rsid w:val="00B15B48"/>
    <w:rsid w:val="00B1657A"/>
    <w:rsid w:val="00B16801"/>
    <w:rsid w:val="00B20519"/>
    <w:rsid w:val="00B21DB6"/>
    <w:rsid w:val="00B24733"/>
    <w:rsid w:val="00B25A61"/>
    <w:rsid w:val="00B25F5E"/>
    <w:rsid w:val="00B275F0"/>
    <w:rsid w:val="00B32235"/>
    <w:rsid w:val="00B334FF"/>
    <w:rsid w:val="00B3422F"/>
    <w:rsid w:val="00B34A17"/>
    <w:rsid w:val="00B36B1A"/>
    <w:rsid w:val="00B40E24"/>
    <w:rsid w:val="00B42B80"/>
    <w:rsid w:val="00B44250"/>
    <w:rsid w:val="00B4744F"/>
    <w:rsid w:val="00B50660"/>
    <w:rsid w:val="00B5167A"/>
    <w:rsid w:val="00B533ED"/>
    <w:rsid w:val="00B53676"/>
    <w:rsid w:val="00B5753C"/>
    <w:rsid w:val="00B603C0"/>
    <w:rsid w:val="00B63364"/>
    <w:rsid w:val="00B63514"/>
    <w:rsid w:val="00B648F9"/>
    <w:rsid w:val="00B649AE"/>
    <w:rsid w:val="00B64BE3"/>
    <w:rsid w:val="00B64FD5"/>
    <w:rsid w:val="00B66792"/>
    <w:rsid w:val="00B70E86"/>
    <w:rsid w:val="00B70FDE"/>
    <w:rsid w:val="00B72510"/>
    <w:rsid w:val="00B75B1B"/>
    <w:rsid w:val="00B83CDB"/>
    <w:rsid w:val="00B90945"/>
    <w:rsid w:val="00B92654"/>
    <w:rsid w:val="00B94A7D"/>
    <w:rsid w:val="00B95462"/>
    <w:rsid w:val="00B978AD"/>
    <w:rsid w:val="00B97CC9"/>
    <w:rsid w:val="00BA1C50"/>
    <w:rsid w:val="00BA276F"/>
    <w:rsid w:val="00BA57BE"/>
    <w:rsid w:val="00BA74E4"/>
    <w:rsid w:val="00BB001A"/>
    <w:rsid w:val="00BB03A4"/>
    <w:rsid w:val="00BB0997"/>
    <w:rsid w:val="00BB099A"/>
    <w:rsid w:val="00BB10BC"/>
    <w:rsid w:val="00BB29D9"/>
    <w:rsid w:val="00BB4B49"/>
    <w:rsid w:val="00BB4EE4"/>
    <w:rsid w:val="00BB5F78"/>
    <w:rsid w:val="00BC0424"/>
    <w:rsid w:val="00BC0C23"/>
    <w:rsid w:val="00BC1B3A"/>
    <w:rsid w:val="00BC3547"/>
    <w:rsid w:val="00BC7219"/>
    <w:rsid w:val="00BD0672"/>
    <w:rsid w:val="00BD1B88"/>
    <w:rsid w:val="00BD2367"/>
    <w:rsid w:val="00BD2A0D"/>
    <w:rsid w:val="00BD4A88"/>
    <w:rsid w:val="00BD55CA"/>
    <w:rsid w:val="00BD5FC9"/>
    <w:rsid w:val="00BD68E3"/>
    <w:rsid w:val="00BD7B0D"/>
    <w:rsid w:val="00BE0293"/>
    <w:rsid w:val="00BE1A23"/>
    <w:rsid w:val="00BE2ACA"/>
    <w:rsid w:val="00BE527A"/>
    <w:rsid w:val="00BE7AE2"/>
    <w:rsid w:val="00BF5332"/>
    <w:rsid w:val="00BF6302"/>
    <w:rsid w:val="00BF74FB"/>
    <w:rsid w:val="00BF78EC"/>
    <w:rsid w:val="00C00CF3"/>
    <w:rsid w:val="00C026A4"/>
    <w:rsid w:val="00C02A8B"/>
    <w:rsid w:val="00C0421C"/>
    <w:rsid w:val="00C04B17"/>
    <w:rsid w:val="00C071F7"/>
    <w:rsid w:val="00C108F4"/>
    <w:rsid w:val="00C11036"/>
    <w:rsid w:val="00C1108D"/>
    <w:rsid w:val="00C22A12"/>
    <w:rsid w:val="00C23BA7"/>
    <w:rsid w:val="00C24231"/>
    <w:rsid w:val="00C324F4"/>
    <w:rsid w:val="00C32934"/>
    <w:rsid w:val="00C345A3"/>
    <w:rsid w:val="00C34A19"/>
    <w:rsid w:val="00C35841"/>
    <w:rsid w:val="00C36DAF"/>
    <w:rsid w:val="00C36E47"/>
    <w:rsid w:val="00C42473"/>
    <w:rsid w:val="00C42565"/>
    <w:rsid w:val="00C42F7A"/>
    <w:rsid w:val="00C43B61"/>
    <w:rsid w:val="00C47874"/>
    <w:rsid w:val="00C47BAC"/>
    <w:rsid w:val="00C50FCB"/>
    <w:rsid w:val="00C51E3E"/>
    <w:rsid w:val="00C5320C"/>
    <w:rsid w:val="00C56703"/>
    <w:rsid w:val="00C56AEB"/>
    <w:rsid w:val="00C570BD"/>
    <w:rsid w:val="00C57DB8"/>
    <w:rsid w:val="00C61059"/>
    <w:rsid w:val="00C61899"/>
    <w:rsid w:val="00C61A1C"/>
    <w:rsid w:val="00C6202E"/>
    <w:rsid w:val="00C63C88"/>
    <w:rsid w:val="00C643F7"/>
    <w:rsid w:val="00C648A3"/>
    <w:rsid w:val="00C6637D"/>
    <w:rsid w:val="00C70BF1"/>
    <w:rsid w:val="00C7274E"/>
    <w:rsid w:val="00C72B56"/>
    <w:rsid w:val="00C73F0B"/>
    <w:rsid w:val="00C74E96"/>
    <w:rsid w:val="00C75CAF"/>
    <w:rsid w:val="00C76019"/>
    <w:rsid w:val="00C801E1"/>
    <w:rsid w:val="00C80DEB"/>
    <w:rsid w:val="00C83477"/>
    <w:rsid w:val="00C837F2"/>
    <w:rsid w:val="00C84BD6"/>
    <w:rsid w:val="00C85EAF"/>
    <w:rsid w:val="00C86DDA"/>
    <w:rsid w:val="00C87FF4"/>
    <w:rsid w:val="00C9051A"/>
    <w:rsid w:val="00C924A2"/>
    <w:rsid w:val="00C9253C"/>
    <w:rsid w:val="00C95A3C"/>
    <w:rsid w:val="00C96520"/>
    <w:rsid w:val="00C96AA6"/>
    <w:rsid w:val="00C96C8A"/>
    <w:rsid w:val="00C96E32"/>
    <w:rsid w:val="00CA3060"/>
    <w:rsid w:val="00CA42FC"/>
    <w:rsid w:val="00CA56A6"/>
    <w:rsid w:val="00CA6BAF"/>
    <w:rsid w:val="00CA6D29"/>
    <w:rsid w:val="00CA6EDF"/>
    <w:rsid w:val="00CB0F2C"/>
    <w:rsid w:val="00CB196F"/>
    <w:rsid w:val="00CB204E"/>
    <w:rsid w:val="00CB20D2"/>
    <w:rsid w:val="00CB30D9"/>
    <w:rsid w:val="00CB5EE4"/>
    <w:rsid w:val="00CB7440"/>
    <w:rsid w:val="00CC0637"/>
    <w:rsid w:val="00CC183D"/>
    <w:rsid w:val="00CC1A33"/>
    <w:rsid w:val="00CC2945"/>
    <w:rsid w:val="00CC3CF9"/>
    <w:rsid w:val="00CC445F"/>
    <w:rsid w:val="00CC5142"/>
    <w:rsid w:val="00CC55CE"/>
    <w:rsid w:val="00CC673F"/>
    <w:rsid w:val="00CC7F83"/>
    <w:rsid w:val="00CD02EB"/>
    <w:rsid w:val="00CD1E89"/>
    <w:rsid w:val="00CD22FC"/>
    <w:rsid w:val="00CD341E"/>
    <w:rsid w:val="00CD3593"/>
    <w:rsid w:val="00CD4A35"/>
    <w:rsid w:val="00CD4F42"/>
    <w:rsid w:val="00CD73FE"/>
    <w:rsid w:val="00CD75FC"/>
    <w:rsid w:val="00CE1D0B"/>
    <w:rsid w:val="00CE227D"/>
    <w:rsid w:val="00CE648D"/>
    <w:rsid w:val="00CE6992"/>
    <w:rsid w:val="00CE7FD2"/>
    <w:rsid w:val="00CF0836"/>
    <w:rsid w:val="00CF28DB"/>
    <w:rsid w:val="00CF2BDF"/>
    <w:rsid w:val="00CF3312"/>
    <w:rsid w:val="00CF4320"/>
    <w:rsid w:val="00CF4A4B"/>
    <w:rsid w:val="00CF5485"/>
    <w:rsid w:val="00CF5C40"/>
    <w:rsid w:val="00CF765A"/>
    <w:rsid w:val="00CF7A5C"/>
    <w:rsid w:val="00D02706"/>
    <w:rsid w:val="00D03F11"/>
    <w:rsid w:val="00D041D2"/>
    <w:rsid w:val="00D07145"/>
    <w:rsid w:val="00D072E0"/>
    <w:rsid w:val="00D07491"/>
    <w:rsid w:val="00D079DD"/>
    <w:rsid w:val="00D10227"/>
    <w:rsid w:val="00D10286"/>
    <w:rsid w:val="00D106D3"/>
    <w:rsid w:val="00D11BA4"/>
    <w:rsid w:val="00D120CD"/>
    <w:rsid w:val="00D1260B"/>
    <w:rsid w:val="00D14C4E"/>
    <w:rsid w:val="00D175F4"/>
    <w:rsid w:val="00D2197C"/>
    <w:rsid w:val="00D27DCE"/>
    <w:rsid w:val="00D319EB"/>
    <w:rsid w:val="00D31C43"/>
    <w:rsid w:val="00D335D7"/>
    <w:rsid w:val="00D339B6"/>
    <w:rsid w:val="00D34431"/>
    <w:rsid w:val="00D34AB9"/>
    <w:rsid w:val="00D34F8C"/>
    <w:rsid w:val="00D351DE"/>
    <w:rsid w:val="00D40ADF"/>
    <w:rsid w:val="00D41968"/>
    <w:rsid w:val="00D4228C"/>
    <w:rsid w:val="00D43499"/>
    <w:rsid w:val="00D436E6"/>
    <w:rsid w:val="00D442A1"/>
    <w:rsid w:val="00D458BD"/>
    <w:rsid w:val="00D45E41"/>
    <w:rsid w:val="00D5214E"/>
    <w:rsid w:val="00D540E5"/>
    <w:rsid w:val="00D54381"/>
    <w:rsid w:val="00D566F5"/>
    <w:rsid w:val="00D573E0"/>
    <w:rsid w:val="00D57415"/>
    <w:rsid w:val="00D60CD7"/>
    <w:rsid w:val="00D615D3"/>
    <w:rsid w:val="00D62FA7"/>
    <w:rsid w:val="00D63028"/>
    <w:rsid w:val="00D661F5"/>
    <w:rsid w:val="00D71301"/>
    <w:rsid w:val="00D72EED"/>
    <w:rsid w:val="00D741FF"/>
    <w:rsid w:val="00D76C2E"/>
    <w:rsid w:val="00D8098B"/>
    <w:rsid w:val="00D816E4"/>
    <w:rsid w:val="00D8210A"/>
    <w:rsid w:val="00D8239C"/>
    <w:rsid w:val="00D8289A"/>
    <w:rsid w:val="00D84511"/>
    <w:rsid w:val="00D859CC"/>
    <w:rsid w:val="00D8629B"/>
    <w:rsid w:val="00D865BA"/>
    <w:rsid w:val="00D9044E"/>
    <w:rsid w:val="00D90CB5"/>
    <w:rsid w:val="00D913FD"/>
    <w:rsid w:val="00D93482"/>
    <w:rsid w:val="00D93E4F"/>
    <w:rsid w:val="00D947D6"/>
    <w:rsid w:val="00D955B7"/>
    <w:rsid w:val="00D97D96"/>
    <w:rsid w:val="00DA0628"/>
    <w:rsid w:val="00DA2FF3"/>
    <w:rsid w:val="00DA635C"/>
    <w:rsid w:val="00DA72BE"/>
    <w:rsid w:val="00DB004A"/>
    <w:rsid w:val="00DB099B"/>
    <w:rsid w:val="00DB15E8"/>
    <w:rsid w:val="00DB1609"/>
    <w:rsid w:val="00DB1F68"/>
    <w:rsid w:val="00DB2F34"/>
    <w:rsid w:val="00DB4684"/>
    <w:rsid w:val="00DB7496"/>
    <w:rsid w:val="00DC1482"/>
    <w:rsid w:val="00DC4260"/>
    <w:rsid w:val="00DC67B3"/>
    <w:rsid w:val="00DC7060"/>
    <w:rsid w:val="00DD00CB"/>
    <w:rsid w:val="00DD2C9E"/>
    <w:rsid w:val="00DD32E4"/>
    <w:rsid w:val="00DD403C"/>
    <w:rsid w:val="00DD50BD"/>
    <w:rsid w:val="00DD51B5"/>
    <w:rsid w:val="00DD6143"/>
    <w:rsid w:val="00DD71B4"/>
    <w:rsid w:val="00DE1213"/>
    <w:rsid w:val="00DE1547"/>
    <w:rsid w:val="00DE170D"/>
    <w:rsid w:val="00DE1D79"/>
    <w:rsid w:val="00DE2FB7"/>
    <w:rsid w:val="00DE3086"/>
    <w:rsid w:val="00DE48AC"/>
    <w:rsid w:val="00DE5001"/>
    <w:rsid w:val="00DE57D8"/>
    <w:rsid w:val="00DE5E42"/>
    <w:rsid w:val="00DE7470"/>
    <w:rsid w:val="00DF0450"/>
    <w:rsid w:val="00DF282F"/>
    <w:rsid w:val="00DF3EE0"/>
    <w:rsid w:val="00DF6859"/>
    <w:rsid w:val="00DF7057"/>
    <w:rsid w:val="00DF74BA"/>
    <w:rsid w:val="00DF7D11"/>
    <w:rsid w:val="00DF7ECD"/>
    <w:rsid w:val="00E0030D"/>
    <w:rsid w:val="00E00EA0"/>
    <w:rsid w:val="00E015FC"/>
    <w:rsid w:val="00E03286"/>
    <w:rsid w:val="00E04B4C"/>
    <w:rsid w:val="00E06B80"/>
    <w:rsid w:val="00E100FD"/>
    <w:rsid w:val="00E10768"/>
    <w:rsid w:val="00E11AE6"/>
    <w:rsid w:val="00E130BB"/>
    <w:rsid w:val="00E17848"/>
    <w:rsid w:val="00E20730"/>
    <w:rsid w:val="00E218B5"/>
    <w:rsid w:val="00E2309B"/>
    <w:rsid w:val="00E23955"/>
    <w:rsid w:val="00E25DBB"/>
    <w:rsid w:val="00E26587"/>
    <w:rsid w:val="00E27F1D"/>
    <w:rsid w:val="00E30039"/>
    <w:rsid w:val="00E30150"/>
    <w:rsid w:val="00E3185F"/>
    <w:rsid w:val="00E318F9"/>
    <w:rsid w:val="00E32018"/>
    <w:rsid w:val="00E32BA0"/>
    <w:rsid w:val="00E3323A"/>
    <w:rsid w:val="00E33E21"/>
    <w:rsid w:val="00E34284"/>
    <w:rsid w:val="00E34BA9"/>
    <w:rsid w:val="00E37C0F"/>
    <w:rsid w:val="00E401E6"/>
    <w:rsid w:val="00E4418E"/>
    <w:rsid w:val="00E441EE"/>
    <w:rsid w:val="00E45CBF"/>
    <w:rsid w:val="00E472E3"/>
    <w:rsid w:val="00E54144"/>
    <w:rsid w:val="00E547D2"/>
    <w:rsid w:val="00E559E0"/>
    <w:rsid w:val="00E56265"/>
    <w:rsid w:val="00E5696E"/>
    <w:rsid w:val="00E608BE"/>
    <w:rsid w:val="00E608D7"/>
    <w:rsid w:val="00E65D5E"/>
    <w:rsid w:val="00E66798"/>
    <w:rsid w:val="00E71273"/>
    <w:rsid w:val="00E72814"/>
    <w:rsid w:val="00E72A26"/>
    <w:rsid w:val="00E72A47"/>
    <w:rsid w:val="00E730A8"/>
    <w:rsid w:val="00E741D9"/>
    <w:rsid w:val="00E74487"/>
    <w:rsid w:val="00E75469"/>
    <w:rsid w:val="00E75711"/>
    <w:rsid w:val="00E75CBE"/>
    <w:rsid w:val="00E81564"/>
    <w:rsid w:val="00E819EA"/>
    <w:rsid w:val="00E8326D"/>
    <w:rsid w:val="00E832C7"/>
    <w:rsid w:val="00E84F13"/>
    <w:rsid w:val="00E85A7F"/>
    <w:rsid w:val="00E870AF"/>
    <w:rsid w:val="00E90866"/>
    <w:rsid w:val="00E91901"/>
    <w:rsid w:val="00E93680"/>
    <w:rsid w:val="00E96F87"/>
    <w:rsid w:val="00EA254B"/>
    <w:rsid w:val="00EA310A"/>
    <w:rsid w:val="00EA3A69"/>
    <w:rsid w:val="00EA7417"/>
    <w:rsid w:val="00EA772B"/>
    <w:rsid w:val="00EB1116"/>
    <w:rsid w:val="00EB18AC"/>
    <w:rsid w:val="00EB5E56"/>
    <w:rsid w:val="00EB602A"/>
    <w:rsid w:val="00EB6053"/>
    <w:rsid w:val="00EB662B"/>
    <w:rsid w:val="00EB7104"/>
    <w:rsid w:val="00EC1A6A"/>
    <w:rsid w:val="00EC2CA6"/>
    <w:rsid w:val="00EC53FD"/>
    <w:rsid w:val="00EC65E1"/>
    <w:rsid w:val="00EC6ECF"/>
    <w:rsid w:val="00ED20B4"/>
    <w:rsid w:val="00ED2208"/>
    <w:rsid w:val="00ED7EBA"/>
    <w:rsid w:val="00ED7ECE"/>
    <w:rsid w:val="00EE28B5"/>
    <w:rsid w:val="00EE2E19"/>
    <w:rsid w:val="00EE3CD2"/>
    <w:rsid w:val="00EE5E37"/>
    <w:rsid w:val="00EE7371"/>
    <w:rsid w:val="00EF1E6F"/>
    <w:rsid w:val="00EF2A3A"/>
    <w:rsid w:val="00EF2C3F"/>
    <w:rsid w:val="00EF379A"/>
    <w:rsid w:val="00EF406E"/>
    <w:rsid w:val="00EF60E2"/>
    <w:rsid w:val="00EF6713"/>
    <w:rsid w:val="00F00C94"/>
    <w:rsid w:val="00F01808"/>
    <w:rsid w:val="00F0188F"/>
    <w:rsid w:val="00F01A2F"/>
    <w:rsid w:val="00F0243C"/>
    <w:rsid w:val="00F043F1"/>
    <w:rsid w:val="00F05208"/>
    <w:rsid w:val="00F06F35"/>
    <w:rsid w:val="00F10C42"/>
    <w:rsid w:val="00F1169E"/>
    <w:rsid w:val="00F12121"/>
    <w:rsid w:val="00F13251"/>
    <w:rsid w:val="00F13E86"/>
    <w:rsid w:val="00F1470A"/>
    <w:rsid w:val="00F14845"/>
    <w:rsid w:val="00F14AE6"/>
    <w:rsid w:val="00F14B60"/>
    <w:rsid w:val="00F17070"/>
    <w:rsid w:val="00F2071A"/>
    <w:rsid w:val="00F21101"/>
    <w:rsid w:val="00F212A5"/>
    <w:rsid w:val="00F24ADD"/>
    <w:rsid w:val="00F24DD2"/>
    <w:rsid w:val="00F26FC6"/>
    <w:rsid w:val="00F2736B"/>
    <w:rsid w:val="00F278F9"/>
    <w:rsid w:val="00F27E8D"/>
    <w:rsid w:val="00F304EB"/>
    <w:rsid w:val="00F35A25"/>
    <w:rsid w:val="00F36276"/>
    <w:rsid w:val="00F41058"/>
    <w:rsid w:val="00F4248E"/>
    <w:rsid w:val="00F42EA6"/>
    <w:rsid w:val="00F437C8"/>
    <w:rsid w:val="00F44D9C"/>
    <w:rsid w:val="00F44F1E"/>
    <w:rsid w:val="00F4568D"/>
    <w:rsid w:val="00F45C0A"/>
    <w:rsid w:val="00F45DE2"/>
    <w:rsid w:val="00F46A2C"/>
    <w:rsid w:val="00F471EC"/>
    <w:rsid w:val="00F50E9E"/>
    <w:rsid w:val="00F51BB3"/>
    <w:rsid w:val="00F52811"/>
    <w:rsid w:val="00F54980"/>
    <w:rsid w:val="00F5681E"/>
    <w:rsid w:val="00F60F13"/>
    <w:rsid w:val="00F61BC6"/>
    <w:rsid w:val="00F62721"/>
    <w:rsid w:val="00F63D62"/>
    <w:rsid w:val="00F654B9"/>
    <w:rsid w:val="00F666ED"/>
    <w:rsid w:val="00F67C27"/>
    <w:rsid w:val="00F7034E"/>
    <w:rsid w:val="00F714B6"/>
    <w:rsid w:val="00F7429A"/>
    <w:rsid w:val="00F74579"/>
    <w:rsid w:val="00F76265"/>
    <w:rsid w:val="00F76684"/>
    <w:rsid w:val="00F766C6"/>
    <w:rsid w:val="00F766FD"/>
    <w:rsid w:val="00F7695D"/>
    <w:rsid w:val="00F81B22"/>
    <w:rsid w:val="00F8208E"/>
    <w:rsid w:val="00F845E5"/>
    <w:rsid w:val="00F86B38"/>
    <w:rsid w:val="00F9164E"/>
    <w:rsid w:val="00F93126"/>
    <w:rsid w:val="00F9318C"/>
    <w:rsid w:val="00F94A69"/>
    <w:rsid w:val="00F95D51"/>
    <w:rsid w:val="00F96135"/>
    <w:rsid w:val="00F96897"/>
    <w:rsid w:val="00F977FA"/>
    <w:rsid w:val="00F97AF4"/>
    <w:rsid w:val="00FA1A33"/>
    <w:rsid w:val="00FA3900"/>
    <w:rsid w:val="00FA3EE6"/>
    <w:rsid w:val="00FA5FE9"/>
    <w:rsid w:val="00FA7FF8"/>
    <w:rsid w:val="00FB13CE"/>
    <w:rsid w:val="00FB18E4"/>
    <w:rsid w:val="00FB3132"/>
    <w:rsid w:val="00FB3DB9"/>
    <w:rsid w:val="00FB4B65"/>
    <w:rsid w:val="00FB5211"/>
    <w:rsid w:val="00FB6A99"/>
    <w:rsid w:val="00FC4B63"/>
    <w:rsid w:val="00FC5157"/>
    <w:rsid w:val="00FC6876"/>
    <w:rsid w:val="00FC69B2"/>
    <w:rsid w:val="00FC7080"/>
    <w:rsid w:val="00FC7148"/>
    <w:rsid w:val="00FD2290"/>
    <w:rsid w:val="00FD2296"/>
    <w:rsid w:val="00FD3797"/>
    <w:rsid w:val="00FD5C8F"/>
    <w:rsid w:val="00FE0085"/>
    <w:rsid w:val="00FE0225"/>
    <w:rsid w:val="00FE12A8"/>
    <w:rsid w:val="00FE21DE"/>
    <w:rsid w:val="00FE3B3A"/>
    <w:rsid w:val="00FE4D12"/>
    <w:rsid w:val="00FE6F46"/>
    <w:rsid w:val="00FE75F7"/>
    <w:rsid w:val="00FF0030"/>
    <w:rsid w:val="00FF08F5"/>
    <w:rsid w:val="00FF0F3B"/>
    <w:rsid w:val="00FF20CA"/>
    <w:rsid w:val="00FF2949"/>
    <w:rsid w:val="00FF33C2"/>
    <w:rsid w:val="07B2DEED"/>
    <w:rsid w:val="08A8A2F7"/>
    <w:rsid w:val="0DD91F13"/>
    <w:rsid w:val="2C3FAFED"/>
    <w:rsid w:val="3778F31E"/>
    <w:rsid w:val="3BDD35B1"/>
    <w:rsid w:val="475E433A"/>
    <w:rsid w:val="577DB550"/>
    <w:rsid w:val="67062448"/>
    <w:rsid w:val="6C703D7F"/>
  </w:rsids>
  <m:mathPr>
    <m:mathFont m:val="Cambria Math"/>
    <m:brkBin m:val="before"/>
    <m:brkBinSub m:val="--"/>
    <m:smallFrac m:val="0"/>
    <m:dispDef/>
    <m:lMargin m:val="0"/>
    <m:rMargin m:val="0"/>
    <m:defJc m:val="centerGroup"/>
    <m:wrapIndent m:val="1440"/>
    <m:intLim m:val="subSup"/>
    <m:naryLim m:val="undOvr"/>
  </m:mathPr>
  <w:themeFontLang w:val="en-AU"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0901B8A"/>
  <w15:chartTrackingRefBased/>
  <w15:docId w15:val="{7EEE4149-F5B9-4916-A083-9A317D55DC7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color w:val="000000" w:themeColor="text1"/>
        <w:lang w:val="en-AU" w:eastAsia="en-US" w:bidi="ar-SA"/>
      </w:rPr>
    </w:rPrDefault>
    <w:pPrDefault>
      <w:pPr>
        <w:spacing w:before="120" w:after="12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11" w:unhideWhenUsed="1"/>
    <w:lsdException w:name="Hyperlink" w:semiHidden="1" w:unhideWhenUsed="1"/>
    <w:lsdException w:name="FollowedHyperlink" w:semiHidden="1" w:unhideWhenUsed="1"/>
    <w:lsdException w:name="Strong" w:uiPriority="0" w:qFormat="1"/>
    <w:lsdException w:name="Emphasis" w:uiPriority="3"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uiPriority="34"/>
    <w:lsdException w:name="Intense Quote" w:semiHidden="1" w:uiPriority="35" w:unhideWhenUsed="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nhideWhenUsed="1" w:qFormat="1"/>
    <w:lsdException w:name="Intense Emphasis" w:uiPriority="33"/>
    <w:lsdException w:name="Subtle Reference" w:semiHidden="1" w:uiPriority="37" w:unhideWhenUsed="1" w:qFormat="1"/>
    <w:lsdException w:name="Intense Reference" w:semiHidden="1" w:uiPriority="37" w:unhideWhenUsed="1" w:qFormat="1"/>
    <w:lsdException w:name="Book Title" w:semiHidden="1"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B7977"/>
    <w:pPr>
      <w:suppressAutoHyphens/>
    </w:pPr>
  </w:style>
  <w:style w:type="paragraph" w:styleId="Heading1">
    <w:name w:val="heading 1"/>
    <w:basedOn w:val="Normal"/>
    <w:next w:val="Normal"/>
    <w:link w:val="Heading1Char"/>
    <w:uiPriority w:val="9"/>
    <w:qFormat/>
    <w:rsid w:val="008B7977"/>
    <w:pPr>
      <w:keepNext/>
      <w:keepLines/>
      <w:pageBreakBefore/>
      <w:numPr>
        <w:numId w:val="28"/>
      </w:numPr>
      <w:tabs>
        <w:tab w:val="left" w:pos="1134"/>
        <w:tab w:val="left" w:pos="1418"/>
      </w:tabs>
      <w:spacing w:before="300" w:after="300"/>
      <w:contextualSpacing/>
      <w:outlineLvl w:val="0"/>
    </w:pPr>
    <w:rPr>
      <w:rFonts w:asciiTheme="majorHAnsi" w:eastAsiaTheme="majorEastAsia" w:hAnsiTheme="majorHAnsi" w:cstheme="majorBidi"/>
      <w:b/>
      <w:color w:val="023E5C" w:themeColor="text2"/>
      <w:kern w:val="32"/>
      <w:sz w:val="48"/>
      <w:szCs w:val="32"/>
    </w:rPr>
  </w:style>
  <w:style w:type="paragraph" w:styleId="Heading2">
    <w:name w:val="heading 2"/>
    <w:basedOn w:val="Heading1"/>
    <w:next w:val="Normal"/>
    <w:link w:val="Heading2Char"/>
    <w:uiPriority w:val="9"/>
    <w:qFormat/>
    <w:rsid w:val="008B7977"/>
    <w:pPr>
      <w:pageBreakBefore w:val="0"/>
      <w:numPr>
        <w:ilvl w:val="1"/>
      </w:numPr>
      <w:spacing w:after="120"/>
      <w:outlineLvl w:val="1"/>
    </w:pPr>
    <w:rPr>
      <w:sz w:val="36"/>
      <w:szCs w:val="26"/>
    </w:rPr>
  </w:style>
  <w:style w:type="paragraph" w:styleId="Heading3">
    <w:name w:val="heading 3"/>
    <w:basedOn w:val="Heading2"/>
    <w:next w:val="Normal"/>
    <w:link w:val="Heading3Char"/>
    <w:uiPriority w:val="9"/>
    <w:qFormat/>
    <w:rsid w:val="008B7977"/>
    <w:pPr>
      <w:numPr>
        <w:ilvl w:val="2"/>
      </w:numPr>
      <w:outlineLvl w:val="2"/>
    </w:pPr>
    <w:rPr>
      <w:sz w:val="28"/>
      <w:szCs w:val="24"/>
    </w:rPr>
  </w:style>
  <w:style w:type="paragraph" w:styleId="Heading4">
    <w:name w:val="heading 4"/>
    <w:basedOn w:val="Heading3"/>
    <w:next w:val="Normal"/>
    <w:link w:val="Heading4Char"/>
    <w:uiPriority w:val="9"/>
    <w:qFormat/>
    <w:rsid w:val="008B7977"/>
    <w:pPr>
      <w:numPr>
        <w:ilvl w:val="3"/>
      </w:numPr>
      <w:outlineLvl w:val="3"/>
    </w:pPr>
    <w:rPr>
      <w:iCs/>
      <w:sz w:val="24"/>
    </w:rPr>
  </w:style>
  <w:style w:type="paragraph" w:styleId="Heading5">
    <w:name w:val="heading 5"/>
    <w:basedOn w:val="Heading4"/>
    <w:next w:val="Normal"/>
    <w:link w:val="Heading5Char"/>
    <w:uiPriority w:val="9"/>
    <w:unhideWhenUsed/>
    <w:rsid w:val="008B7977"/>
    <w:pPr>
      <w:numPr>
        <w:ilvl w:val="4"/>
      </w:numPr>
      <w:tabs>
        <w:tab w:val="clear" w:pos="1134"/>
        <w:tab w:val="left" w:pos="1701"/>
      </w:tabs>
      <w:outlineLvl w:val="4"/>
    </w:pPr>
    <w:rPr>
      <w:sz w:val="22"/>
    </w:rPr>
  </w:style>
  <w:style w:type="paragraph" w:styleId="Heading6">
    <w:name w:val="heading 6"/>
    <w:basedOn w:val="Heading5"/>
    <w:next w:val="Normal"/>
    <w:link w:val="Heading6Char"/>
    <w:uiPriority w:val="9"/>
    <w:unhideWhenUsed/>
    <w:rsid w:val="008B7977"/>
    <w:pPr>
      <w:numPr>
        <w:ilvl w:val="0"/>
        <w:numId w:val="0"/>
      </w:numPr>
      <w:outlineLvl w:val="5"/>
    </w:pPr>
    <w:rPr>
      <w:color w:val="000000" w:themeColor="text1"/>
      <w:sz w:val="20"/>
    </w:rPr>
  </w:style>
  <w:style w:type="paragraph" w:styleId="Heading7">
    <w:name w:val="heading 7"/>
    <w:basedOn w:val="Normal"/>
    <w:next w:val="Normal"/>
    <w:link w:val="Heading7Char"/>
    <w:uiPriority w:val="9"/>
    <w:unhideWhenUsed/>
    <w:qFormat/>
    <w:rsid w:val="008B7977"/>
    <w:pPr>
      <w:keepNext/>
      <w:keepLines/>
      <w:spacing w:before="300"/>
      <w:outlineLvl w:val="6"/>
    </w:pPr>
    <w:rPr>
      <w:rFonts w:asciiTheme="majorHAnsi" w:eastAsiaTheme="majorEastAsia" w:hAnsiTheme="majorHAnsi" w:cstheme="majorBidi"/>
      <w:i/>
      <w:iCs/>
    </w:rPr>
  </w:style>
  <w:style w:type="paragraph" w:styleId="Heading8">
    <w:name w:val="heading 8"/>
    <w:basedOn w:val="Normal"/>
    <w:next w:val="Normal"/>
    <w:link w:val="Heading8Char"/>
    <w:uiPriority w:val="9"/>
    <w:unhideWhenUsed/>
    <w:qFormat/>
    <w:rsid w:val="008B7977"/>
    <w:pPr>
      <w:keepNext/>
      <w:keepLines/>
      <w:spacing w:before="240"/>
      <w:outlineLvl w:val="7"/>
    </w:pPr>
    <w:rPr>
      <w:rFonts w:asciiTheme="majorHAnsi" w:eastAsiaTheme="majorEastAsia" w:hAnsiTheme="majorHAnsi" w:cstheme="majorBidi"/>
      <w:b/>
      <w:caps/>
      <w:color w:val="272727" w:themeColor="text1" w:themeTint="D8"/>
      <w:sz w:val="16"/>
      <w:szCs w:val="21"/>
    </w:rPr>
  </w:style>
  <w:style w:type="paragraph" w:styleId="Heading9">
    <w:name w:val="heading 9"/>
    <w:basedOn w:val="Normal"/>
    <w:next w:val="Normal"/>
    <w:link w:val="Heading9Char"/>
    <w:uiPriority w:val="9"/>
    <w:unhideWhenUsed/>
    <w:qFormat/>
    <w:rsid w:val="008B7977"/>
    <w:pPr>
      <w:keepNext/>
      <w:keepLines/>
      <w:spacing w:before="240"/>
      <w:outlineLvl w:val="8"/>
    </w:pPr>
    <w:rPr>
      <w:rFonts w:asciiTheme="majorHAnsi" w:eastAsiaTheme="majorEastAsia" w:hAnsiTheme="majorHAnsi" w:cstheme="majorBidi"/>
      <w:i/>
      <w:iCs/>
      <w:caps/>
      <w:color w:val="272727" w:themeColor="text1" w:themeTint="D8"/>
      <w:sz w:val="16"/>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B7977"/>
    <w:pPr>
      <w:tabs>
        <w:tab w:val="center" w:pos="4820"/>
        <w:tab w:val="right" w:pos="9639"/>
      </w:tabs>
      <w:spacing w:before="0" w:after="0"/>
      <w:jc w:val="right"/>
    </w:pPr>
    <w:rPr>
      <w:sz w:val="16"/>
    </w:rPr>
  </w:style>
  <w:style w:type="character" w:customStyle="1" w:styleId="HeaderChar">
    <w:name w:val="Header Char"/>
    <w:basedOn w:val="DefaultParagraphFont"/>
    <w:link w:val="Header"/>
    <w:uiPriority w:val="99"/>
    <w:rsid w:val="007A58D4"/>
    <w:rPr>
      <w:sz w:val="16"/>
    </w:rPr>
  </w:style>
  <w:style w:type="paragraph" w:styleId="Footer">
    <w:name w:val="footer"/>
    <w:basedOn w:val="Normal"/>
    <w:link w:val="FooterChar"/>
    <w:uiPriority w:val="99"/>
    <w:unhideWhenUsed/>
    <w:rsid w:val="008B7977"/>
    <w:pPr>
      <w:tabs>
        <w:tab w:val="center" w:pos="4820"/>
        <w:tab w:val="right" w:pos="9639"/>
      </w:tabs>
      <w:spacing w:before="0" w:after="0"/>
    </w:pPr>
    <w:rPr>
      <w:sz w:val="16"/>
    </w:rPr>
  </w:style>
  <w:style w:type="character" w:customStyle="1" w:styleId="FooterChar">
    <w:name w:val="Footer Char"/>
    <w:basedOn w:val="DefaultParagraphFont"/>
    <w:link w:val="Footer"/>
    <w:uiPriority w:val="99"/>
    <w:rsid w:val="007067A1"/>
    <w:rPr>
      <w:sz w:val="16"/>
    </w:rPr>
  </w:style>
  <w:style w:type="character" w:customStyle="1" w:styleId="Heading2Char">
    <w:name w:val="Heading 2 Char"/>
    <w:basedOn w:val="DefaultParagraphFont"/>
    <w:link w:val="Heading2"/>
    <w:uiPriority w:val="9"/>
    <w:rsid w:val="007067A1"/>
    <w:rPr>
      <w:rFonts w:asciiTheme="majorHAnsi" w:eastAsiaTheme="majorEastAsia" w:hAnsiTheme="majorHAnsi" w:cstheme="majorBidi"/>
      <w:b/>
      <w:color w:val="023E5C" w:themeColor="text2"/>
      <w:kern w:val="32"/>
      <w:sz w:val="36"/>
      <w:szCs w:val="26"/>
    </w:rPr>
  </w:style>
  <w:style w:type="numbering" w:customStyle="1" w:styleId="AppendixNumbers">
    <w:name w:val="Appendix Numbers"/>
    <w:uiPriority w:val="99"/>
    <w:rsid w:val="008B7977"/>
    <w:pPr>
      <w:numPr>
        <w:numId w:val="14"/>
      </w:numPr>
    </w:pPr>
  </w:style>
  <w:style w:type="paragraph" w:styleId="Caption">
    <w:name w:val="caption"/>
    <w:basedOn w:val="Normal"/>
    <w:next w:val="Normal"/>
    <w:uiPriority w:val="35"/>
    <w:unhideWhenUsed/>
    <w:qFormat/>
    <w:rsid w:val="008B7977"/>
    <w:rPr>
      <w:b/>
      <w:iCs/>
      <w:color w:val="023E5C" w:themeColor="text2"/>
      <w:szCs w:val="18"/>
    </w:rPr>
  </w:style>
  <w:style w:type="table" w:styleId="GridTable5Dark-Accent1">
    <w:name w:val="Grid Table 5 Dark Accent 1"/>
    <w:basedOn w:val="TableNormal"/>
    <w:uiPriority w:val="50"/>
    <w:rsid w:val="008B7977"/>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FF0F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3B5EA"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3B5EA"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3B5EA"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3B5EA" w:themeFill="accent1"/>
      </w:tcPr>
    </w:tblStylePr>
    <w:tblStylePr w:type="band1Vert">
      <w:tblPr/>
      <w:tcPr>
        <w:shd w:val="clear" w:color="auto" w:fill="9FE1F7" w:themeFill="accent1" w:themeFillTint="66"/>
      </w:tcPr>
    </w:tblStylePr>
    <w:tblStylePr w:type="band1Horz">
      <w:tblPr/>
      <w:tcPr>
        <w:shd w:val="clear" w:color="auto" w:fill="9FE1F7" w:themeFill="accent1" w:themeFillTint="66"/>
      </w:tcPr>
    </w:tblStylePr>
  </w:style>
  <w:style w:type="table" w:customStyle="1" w:styleId="ManualTable1">
    <w:name w:val="Manual Table1"/>
    <w:basedOn w:val="TableNormal"/>
    <w:uiPriority w:val="99"/>
    <w:rsid w:val="008B7977"/>
    <w:pPr>
      <w:spacing w:before="60" w:after="6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wordWrap/>
        <w:spacing w:beforeLines="0" w:before="120" w:beforeAutospacing="0" w:afterLines="0" w:after="120" w:afterAutospacing="0"/>
        <w:contextualSpacing w:val="0"/>
      </w:pPr>
      <w:rPr>
        <w:rFonts w:ascii="Arial" w:hAnsi="Arial"/>
        <w:b/>
        <w:color w:val="FFFFFF" w:themeColor="background1"/>
        <w:sz w:val="20"/>
      </w:rPr>
      <w:tblPr/>
      <w:tcPr>
        <w:shd w:val="clear" w:color="auto" w:fill="0080A2" w:themeFill="accent2"/>
      </w:tcPr>
    </w:tblStylePr>
  </w:style>
  <w:style w:type="table" w:customStyle="1" w:styleId="DefaultTable2">
    <w:name w:val="Default Table 2"/>
    <w:basedOn w:val="TableNormal"/>
    <w:uiPriority w:val="99"/>
    <w:rsid w:val="008B7977"/>
    <w:pPr>
      <w:spacing w:before="0" w:after="0"/>
    </w:pPr>
    <w:tblPr>
      <w:tblStyleRowBandSize w:val="1"/>
      <w:tblStyleColBandSize w:val="1"/>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CellMar>
        <w:top w:w="28" w:type="dxa"/>
        <w:left w:w="57" w:type="dxa"/>
        <w:bottom w:w="28" w:type="dxa"/>
        <w:right w:w="57" w:type="dxa"/>
      </w:tblCellMar>
    </w:tblPr>
    <w:tblStylePr w:type="firstRow">
      <w:rPr>
        <w:b/>
      </w:rPr>
      <w:tblPr/>
      <w:tcPr>
        <w:shd w:val="clear" w:color="auto" w:fill="BFBFBF" w:themeFill="background1" w:themeFillShade="BF"/>
      </w:tcPr>
    </w:tblStylePr>
    <w:tblStylePr w:type="lastRow">
      <w:rPr>
        <w:b/>
      </w:rPr>
      <w:tblPr/>
      <w:tcPr>
        <w:shd w:val="clear" w:color="auto" w:fill="D9D9D9" w:themeFill="background1" w:themeFillShade="D9"/>
      </w:tcPr>
    </w:tblStylePr>
    <w:tblStylePr w:type="firstCol">
      <w:rPr>
        <w:b/>
      </w:rPr>
      <w:tblPr/>
      <w:tcPr>
        <w:shd w:val="clear" w:color="auto" w:fill="F2F2F2" w:themeFill="background1" w:themeFillShade="F2"/>
      </w:tcPr>
    </w:tblStylePr>
    <w:tblStylePr w:type="lastCol">
      <w:rPr>
        <w:b/>
      </w:rPr>
      <w:tblPr/>
      <w:tcPr>
        <w:shd w:val="clear" w:color="auto" w:fill="F2F2F2" w:themeFill="background1" w:themeFillShade="F2"/>
      </w:tcPr>
    </w:tblStylePr>
    <w:tblStylePr w:type="band1Vert">
      <w:tblPr/>
      <w:tcPr>
        <w:shd w:val="clear" w:color="auto" w:fill="F2F2F2" w:themeFill="background1" w:themeFillShade="F2"/>
      </w:tcPr>
    </w:tblStylePr>
    <w:tblStylePr w:type="band2Vert">
      <w:tblPr/>
      <w:tcPr>
        <w:shd w:val="clear" w:color="auto" w:fill="FFFFFF" w:themeFill="background1"/>
      </w:tcPr>
    </w:tblStylePr>
    <w:tblStylePr w:type="band1Horz">
      <w:tblPr/>
      <w:tcPr>
        <w:shd w:val="clear" w:color="auto" w:fill="F2F2F2" w:themeFill="background1" w:themeFillShade="F2"/>
      </w:tcPr>
    </w:tblStylePr>
    <w:tblStylePr w:type="band2Horz">
      <w:tblPr/>
      <w:tcPr>
        <w:shd w:val="clear" w:color="auto" w:fill="FFFFFF" w:themeFill="background1"/>
      </w:tcPr>
    </w:tblStylePr>
  </w:style>
  <w:style w:type="numbering" w:customStyle="1" w:styleId="FigureNumbers">
    <w:name w:val="Figure Numbers"/>
    <w:uiPriority w:val="99"/>
    <w:rsid w:val="008B7977"/>
    <w:pPr>
      <w:numPr>
        <w:numId w:val="2"/>
      </w:numPr>
    </w:pPr>
  </w:style>
  <w:style w:type="paragraph" w:customStyle="1" w:styleId="FigureTitle">
    <w:name w:val="Figure Title"/>
    <w:basedOn w:val="Normal"/>
    <w:next w:val="Normal"/>
    <w:uiPriority w:val="12"/>
    <w:qFormat/>
    <w:rsid w:val="008B7977"/>
    <w:pPr>
      <w:keepNext/>
      <w:numPr>
        <w:numId w:val="11"/>
      </w:numPr>
      <w:spacing w:before="240"/>
    </w:pPr>
    <w:rPr>
      <w:rFonts w:asciiTheme="majorHAnsi" w:hAnsiTheme="majorHAnsi"/>
      <w:b/>
      <w:color w:val="023E5C" w:themeColor="text2"/>
    </w:rPr>
  </w:style>
  <w:style w:type="character" w:styleId="FollowedHyperlink">
    <w:name w:val="FollowedHyperlink"/>
    <w:basedOn w:val="DefaultParagraphFont"/>
    <w:uiPriority w:val="99"/>
    <w:unhideWhenUsed/>
    <w:rsid w:val="008B7977"/>
    <w:rPr>
      <w:color w:val="005AFF"/>
      <w:u w:val="single"/>
    </w:rPr>
  </w:style>
  <w:style w:type="character" w:styleId="FootnoteReference">
    <w:name w:val="footnote reference"/>
    <w:basedOn w:val="DefaultParagraphFont"/>
    <w:uiPriority w:val="99"/>
    <w:unhideWhenUsed/>
    <w:rsid w:val="008B7977"/>
    <w:rPr>
      <w:vertAlign w:val="superscript"/>
    </w:rPr>
  </w:style>
  <w:style w:type="paragraph" w:styleId="FootnoteText">
    <w:name w:val="footnote text"/>
    <w:basedOn w:val="Normal"/>
    <w:link w:val="FootnoteTextChar"/>
    <w:uiPriority w:val="99"/>
    <w:unhideWhenUsed/>
    <w:rsid w:val="008B7977"/>
    <w:pPr>
      <w:spacing w:before="60" w:after="60"/>
      <w:ind w:left="284" w:hanging="284"/>
    </w:pPr>
    <w:rPr>
      <w:sz w:val="18"/>
    </w:rPr>
  </w:style>
  <w:style w:type="character" w:customStyle="1" w:styleId="FootnoteTextChar">
    <w:name w:val="Footnote Text Char"/>
    <w:basedOn w:val="DefaultParagraphFont"/>
    <w:link w:val="FootnoteText"/>
    <w:uiPriority w:val="99"/>
    <w:rsid w:val="007067A1"/>
    <w:rPr>
      <w:sz w:val="18"/>
    </w:rPr>
  </w:style>
  <w:style w:type="character" w:customStyle="1" w:styleId="Heading1Char">
    <w:name w:val="Heading 1 Char"/>
    <w:basedOn w:val="DefaultParagraphFont"/>
    <w:link w:val="Heading1"/>
    <w:uiPriority w:val="9"/>
    <w:rsid w:val="007067A1"/>
    <w:rPr>
      <w:rFonts w:asciiTheme="majorHAnsi" w:eastAsiaTheme="majorEastAsia" w:hAnsiTheme="majorHAnsi" w:cstheme="majorBidi"/>
      <w:b/>
      <w:color w:val="023E5C" w:themeColor="text2"/>
      <w:kern w:val="32"/>
      <w:sz w:val="48"/>
      <w:szCs w:val="32"/>
    </w:rPr>
  </w:style>
  <w:style w:type="character" w:customStyle="1" w:styleId="Heading3Char">
    <w:name w:val="Heading 3 Char"/>
    <w:basedOn w:val="DefaultParagraphFont"/>
    <w:link w:val="Heading3"/>
    <w:uiPriority w:val="9"/>
    <w:rsid w:val="007067A1"/>
    <w:rPr>
      <w:rFonts w:asciiTheme="majorHAnsi" w:eastAsiaTheme="majorEastAsia" w:hAnsiTheme="majorHAnsi" w:cstheme="majorBidi"/>
      <w:b/>
      <w:color w:val="023E5C" w:themeColor="text2"/>
      <w:kern w:val="32"/>
      <w:sz w:val="28"/>
      <w:szCs w:val="24"/>
    </w:rPr>
  </w:style>
  <w:style w:type="character" w:customStyle="1" w:styleId="Heading4Char">
    <w:name w:val="Heading 4 Char"/>
    <w:basedOn w:val="DefaultParagraphFont"/>
    <w:link w:val="Heading4"/>
    <w:uiPriority w:val="9"/>
    <w:rsid w:val="007067A1"/>
    <w:rPr>
      <w:rFonts w:asciiTheme="majorHAnsi" w:eastAsiaTheme="majorEastAsia" w:hAnsiTheme="majorHAnsi" w:cstheme="majorBidi"/>
      <w:b/>
      <w:iCs/>
      <w:color w:val="023E5C" w:themeColor="text2"/>
      <w:kern w:val="32"/>
      <w:sz w:val="24"/>
      <w:szCs w:val="24"/>
    </w:rPr>
  </w:style>
  <w:style w:type="character" w:customStyle="1" w:styleId="Heading5Char">
    <w:name w:val="Heading 5 Char"/>
    <w:basedOn w:val="DefaultParagraphFont"/>
    <w:link w:val="Heading5"/>
    <w:uiPriority w:val="9"/>
    <w:rsid w:val="007067A1"/>
    <w:rPr>
      <w:rFonts w:asciiTheme="majorHAnsi" w:eastAsiaTheme="majorEastAsia" w:hAnsiTheme="majorHAnsi" w:cstheme="majorBidi"/>
      <w:b/>
      <w:iCs/>
      <w:color w:val="023E5C" w:themeColor="text2"/>
      <w:kern w:val="32"/>
      <w:sz w:val="22"/>
      <w:szCs w:val="24"/>
    </w:rPr>
  </w:style>
  <w:style w:type="paragraph" w:styleId="Quote">
    <w:name w:val="Quote"/>
    <w:basedOn w:val="Normal"/>
    <w:next w:val="Normal"/>
    <w:link w:val="QuoteChar"/>
    <w:uiPriority w:val="34"/>
    <w:rsid w:val="008B7977"/>
    <w:pPr>
      <w:spacing w:before="300" w:after="300" w:line="320" w:lineRule="atLeast"/>
      <w:ind w:left="340" w:right="340"/>
      <w:contextualSpacing/>
    </w:pPr>
    <w:rPr>
      <w:iCs/>
      <w:color w:val="0080A2" w:themeColor="accent2"/>
    </w:rPr>
  </w:style>
  <w:style w:type="character" w:customStyle="1" w:styleId="Heading6Char">
    <w:name w:val="Heading 6 Char"/>
    <w:basedOn w:val="DefaultParagraphFont"/>
    <w:link w:val="Heading6"/>
    <w:uiPriority w:val="9"/>
    <w:rsid w:val="007067A1"/>
    <w:rPr>
      <w:rFonts w:asciiTheme="majorHAnsi" w:eastAsiaTheme="majorEastAsia" w:hAnsiTheme="majorHAnsi" w:cstheme="majorBidi"/>
      <w:b/>
      <w:iCs/>
      <w:kern w:val="32"/>
      <w:szCs w:val="24"/>
    </w:rPr>
  </w:style>
  <w:style w:type="character" w:customStyle="1" w:styleId="QuoteChar">
    <w:name w:val="Quote Char"/>
    <w:basedOn w:val="DefaultParagraphFont"/>
    <w:link w:val="Quote"/>
    <w:uiPriority w:val="34"/>
    <w:rsid w:val="007A5A66"/>
    <w:rPr>
      <w:iCs/>
      <w:color w:val="0080A2" w:themeColor="accent2"/>
    </w:rPr>
  </w:style>
  <w:style w:type="character" w:customStyle="1" w:styleId="Heading7Char">
    <w:name w:val="Heading 7 Char"/>
    <w:basedOn w:val="DefaultParagraphFont"/>
    <w:link w:val="Heading7"/>
    <w:uiPriority w:val="9"/>
    <w:rsid w:val="007067A1"/>
    <w:rPr>
      <w:rFonts w:asciiTheme="majorHAnsi" w:eastAsiaTheme="majorEastAsia" w:hAnsiTheme="majorHAnsi" w:cstheme="majorBidi"/>
      <w:i/>
      <w:iCs/>
    </w:rPr>
  </w:style>
  <w:style w:type="paragraph" w:customStyle="1" w:styleId="SecurityClassification">
    <w:name w:val="Security Classification"/>
    <w:basedOn w:val="Normal"/>
    <w:uiPriority w:val="99"/>
    <w:qFormat/>
    <w:rsid w:val="008B7977"/>
    <w:pPr>
      <w:spacing w:before="240" w:after="240"/>
      <w:jc w:val="center"/>
    </w:pPr>
    <w:rPr>
      <w:b/>
      <w:caps/>
      <w:color w:val="FF0000"/>
    </w:rPr>
  </w:style>
  <w:style w:type="character" w:styleId="Hyperlink">
    <w:name w:val="Hyperlink"/>
    <w:basedOn w:val="DefaultParagraphFont"/>
    <w:uiPriority w:val="99"/>
    <w:unhideWhenUsed/>
    <w:rsid w:val="008B7977"/>
    <w:rPr>
      <w:color w:val="005AFF"/>
      <w:u w:val="single"/>
    </w:rPr>
  </w:style>
  <w:style w:type="numbering" w:customStyle="1" w:styleId="List1Legal">
    <w:name w:val="List 1 Legal"/>
    <w:uiPriority w:val="99"/>
    <w:rsid w:val="008B7977"/>
    <w:pPr>
      <w:numPr>
        <w:numId w:val="3"/>
      </w:numPr>
    </w:pPr>
  </w:style>
  <w:style w:type="paragraph" w:styleId="NoSpacing">
    <w:name w:val="No Spacing"/>
    <w:link w:val="NoSpacingChar"/>
    <w:uiPriority w:val="1"/>
    <w:qFormat/>
    <w:rsid w:val="008B7977"/>
    <w:pPr>
      <w:contextualSpacing/>
    </w:pPr>
  </w:style>
  <w:style w:type="paragraph" w:customStyle="1" w:styleId="NormalIndent6mm">
    <w:name w:val="Normal Indent 6mm"/>
    <w:basedOn w:val="Normal"/>
    <w:rsid w:val="008B7977"/>
    <w:pPr>
      <w:ind w:left="340"/>
    </w:pPr>
  </w:style>
  <w:style w:type="numbering" w:customStyle="1" w:styleId="NumberedHeadings">
    <w:name w:val="Numbered Headings"/>
    <w:uiPriority w:val="99"/>
    <w:rsid w:val="008B7977"/>
    <w:pPr>
      <w:numPr>
        <w:numId w:val="5"/>
      </w:numPr>
    </w:pPr>
  </w:style>
  <w:style w:type="paragraph" w:customStyle="1" w:styleId="SourceNotes">
    <w:name w:val="Source Notes"/>
    <w:basedOn w:val="Normal"/>
    <w:uiPriority w:val="21"/>
    <w:qFormat/>
    <w:rsid w:val="008B7977"/>
    <w:pPr>
      <w:contextualSpacing/>
    </w:pPr>
    <w:rPr>
      <w:sz w:val="16"/>
    </w:rPr>
  </w:style>
  <w:style w:type="paragraph" w:customStyle="1" w:styleId="SourceNotesNumbered">
    <w:name w:val="Source Notes Numbered"/>
    <w:basedOn w:val="SourceNotes"/>
    <w:uiPriority w:val="21"/>
    <w:rsid w:val="008B7977"/>
    <w:pPr>
      <w:numPr>
        <w:numId w:val="12"/>
      </w:numPr>
    </w:pPr>
  </w:style>
  <w:style w:type="paragraph" w:styleId="Subtitle">
    <w:name w:val="Subtitle"/>
    <w:basedOn w:val="Normal"/>
    <w:next w:val="Normal"/>
    <w:link w:val="SubtitleChar"/>
    <w:uiPriority w:val="11"/>
    <w:qFormat/>
    <w:rsid w:val="008B7977"/>
    <w:pPr>
      <w:numPr>
        <w:ilvl w:val="1"/>
      </w:numPr>
      <w:spacing w:before="300" w:after="300"/>
      <w:ind w:left="964" w:right="454"/>
      <w:contextualSpacing/>
      <w:jc w:val="right"/>
    </w:pPr>
    <w:rPr>
      <w:rFonts w:eastAsiaTheme="minorEastAsia"/>
      <w:color w:val="023E5C" w:themeColor="text2"/>
      <w:sz w:val="36"/>
      <w:szCs w:val="22"/>
    </w:rPr>
  </w:style>
  <w:style w:type="character" w:customStyle="1" w:styleId="SubtitleChar">
    <w:name w:val="Subtitle Char"/>
    <w:basedOn w:val="DefaultParagraphFont"/>
    <w:link w:val="Subtitle"/>
    <w:uiPriority w:val="11"/>
    <w:rsid w:val="007067A1"/>
    <w:rPr>
      <w:rFonts w:eastAsiaTheme="minorEastAsia"/>
      <w:color w:val="023E5C" w:themeColor="text2"/>
      <w:sz w:val="36"/>
      <w:szCs w:val="22"/>
    </w:rPr>
  </w:style>
  <w:style w:type="table" w:styleId="TableGrid">
    <w:name w:val="Table Grid"/>
    <w:basedOn w:val="TableNormal"/>
    <w:uiPriority w:val="39"/>
    <w:rsid w:val="008B7977"/>
    <w:pPr>
      <w:spacing w:before="0"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TableNumbers">
    <w:name w:val="Table Numbers"/>
    <w:uiPriority w:val="99"/>
    <w:rsid w:val="008B7977"/>
    <w:pPr>
      <w:numPr>
        <w:numId w:val="6"/>
      </w:numPr>
    </w:pPr>
  </w:style>
  <w:style w:type="paragraph" w:customStyle="1" w:styleId="TableTitle">
    <w:name w:val="Table Title"/>
    <w:basedOn w:val="FigureTitle"/>
    <w:next w:val="Normal"/>
    <w:autoRedefine/>
    <w:uiPriority w:val="12"/>
    <w:qFormat/>
    <w:rsid w:val="00A854E8"/>
    <w:pPr>
      <w:numPr>
        <w:numId w:val="13"/>
      </w:numPr>
      <w:ind w:left="1134"/>
    </w:pPr>
  </w:style>
  <w:style w:type="paragraph" w:styleId="Title">
    <w:name w:val="Title"/>
    <w:basedOn w:val="Normal"/>
    <w:next w:val="Normal"/>
    <w:link w:val="TitleChar"/>
    <w:uiPriority w:val="10"/>
    <w:qFormat/>
    <w:rsid w:val="008B7977"/>
    <w:pPr>
      <w:spacing w:before="300" w:after="300"/>
      <w:ind w:left="964" w:right="454"/>
      <w:contextualSpacing/>
      <w:jc w:val="right"/>
    </w:pPr>
    <w:rPr>
      <w:rFonts w:asciiTheme="majorHAnsi" w:eastAsiaTheme="majorEastAsia" w:hAnsiTheme="majorHAnsi" w:cstheme="majorBidi"/>
      <w:b/>
      <w:color w:val="023E5C" w:themeColor="text2"/>
      <w:kern w:val="28"/>
      <w:sz w:val="52"/>
      <w:szCs w:val="56"/>
    </w:rPr>
  </w:style>
  <w:style w:type="character" w:customStyle="1" w:styleId="TitleChar">
    <w:name w:val="Title Char"/>
    <w:basedOn w:val="DefaultParagraphFont"/>
    <w:link w:val="Title"/>
    <w:uiPriority w:val="10"/>
    <w:rsid w:val="007067A1"/>
    <w:rPr>
      <w:rFonts w:asciiTheme="majorHAnsi" w:eastAsiaTheme="majorEastAsia" w:hAnsiTheme="majorHAnsi" w:cstheme="majorBidi"/>
      <w:b/>
      <w:color w:val="023E5C" w:themeColor="text2"/>
      <w:kern w:val="28"/>
      <w:sz w:val="52"/>
      <w:szCs w:val="56"/>
    </w:rPr>
  </w:style>
  <w:style w:type="paragraph" w:styleId="TOC1">
    <w:name w:val="toc 1"/>
    <w:basedOn w:val="Normal"/>
    <w:next w:val="Normal"/>
    <w:autoRedefine/>
    <w:uiPriority w:val="39"/>
    <w:rsid w:val="00EA7417"/>
    <w:pPr>
      <w:keepNext/>
      <w:pBdr>
        <w:bottom w:val="single" w:sz="4" w:space="4" w:color="0080A2" w:themeColor="accent2"/>
        <w:between w:val="single" w:sz="4" w:space="4" w:color="0080A2" w:themeColor="accent2"/>
      </w:pBdr>
      <w:tabs>
        <w:tab w:val="left" w:pos="567"/>
        <w:tab w:val="right" w:pos="9628"/>
      </w:tabs>
      <w:contextualSpacing/>
    </w:pPr>
    <w:rPr>
      <w:rFonts w:asciiTheme="majorHAnsi" w:hAnsiTheme="majorHAnsi"/>
      <w:b/>
      <w:noProof/>
    </w:rPr>
  </w:style>
  <w:style w:type="paragraph" w:styleId="TOC2">
    <w:name w:val="toc 2"/>
    <w:basedOn w:val="Normal"/>
    <w:next w:val="Normal"/>
    <w:autoRedefine/>
    <w:uiPriority w:val="39"/>
    <w:rsid w:val="00DE7470"/>
    <w:pPr>
      <w:tabs>
        <w:tab w:val="left" w:pos="1418"/>
        <w:tab w:val="right" w:pos="9628"/>
      </w:tabs>
      <w:spacing w:before="60" w:after="60"/>
      <w:ind w:left="567" w:hanging="567"/>
    </w:pPr>
    <w:rPr>
      <w:rFonts w:asciiTheme="majorHAnsi" w:hAnsiTheme="majorHAnsi"/>
    </w:rPr>
  </w:style>
  <w:style w:type="paragraph" w:styleId="TOC3">
    <w:name w:val="toc 3"/>
    <w:basedOn w:val="Normal"/>
    <w:next w:val="Normal"/>
    <w:autoRedefine/>
    <w:uiPriority w:val="39"/>
    <w:rsid w:val="00EA7417"/>
    <w:pPr>
      <w:tabs>
        <w:tab w:val="left" w:pos="1418"/>
        <w:tab w:val="right" w:pos="9628"/>
      </w:tabs>
      <w:spacing w:before="60" w:after="60"/>
      <w:ind w:left="1418" w:hanging="851"/>
    </w:pPr>
  </w:style>
  <w:style w:type="paragraph" w:styleId="TOC4">
    <w:name w:val="toc 4"/>
    <w:basedOn w:val="Normal"/>
    <w:next w:val="Normal"/>
    <w:autoRedefine/>
    <w:uiPriority w:val="39"/>
    <w:rsid w:val="008B7977"/>
    <w:pPr>
      <w:tabs>
        <w:tab w:val="right" w:pos="9628"/>
      </w:tabs>
      <w:spacing w:before="60"/>
      <w:ind w:left="1135" w:hanging="851"/>
    </w:pPr>
  </w:style>
  <w:style w:type="paragraph" w:styleId="TOCHeading">
    <w:name w:val="TOC Heading"/>
    <w:basedOn w:val="unHeading2"/>
    <w:next w:val="Normal"/>
    <w:uiPriority w:val="39"/>
    <w:unhideWhenUsed/>
    <w:qFormat/>
    <w:rsid w:val="008B7977"/>
    <w:pPr>
      <w:tabs>
        <w:tab w:val="clear" w:pos="1134"/>
        <w:tab w:val="clear" w:pos="1418"/>
      </w:tabs>
      <w:contextualSpacing w:val="0"/>
      <w:outlineLvl w:val="9"/>
    </w:pPr>
    <w:rPr>
      <w:kern w:val="0"/>
    </w:rPr>
  </w:style>
  <w:style w:type="numbering" w:customStyle="1" w:styleId="DefaultBullets">
    <w:name w:val="Default Bullets"/>
    <w:uiPriority w:val="99"/>
    <w:rsid w:val="008B7977"/>
    <w:pPr>
      <w:numPr>
        <w:numId w:val="10"/>
      </w:numPr>
    </w:pPr>
  </w:style>
  <w:style w:type="character" w:styleId="PlaceholderText">
    <w:name w:val="Placeholder Text"/>
    <w:basedOn w:val="DefaultParagraphFont"/>
    <w:uiPriority w:val="99"/>
    <w:semiHidden/>
    <w:rsid w:val="008B7977"/>
    <w:rPr>
      <w:color w:val="808080"/>
    </w:rPr>
  </w:style>
  <w:style w:type="paragraph" w:customStyle="1" w:styleId="ChapterSubtitle">
    <w:name w:val="Chapter Subtitle"/>
    <w:basedOn w:val="Normal"/>
    <w:next w:val="Normal"/>
    <w:uiPriority w:val="9"/>
    <w:rsid w:val="008B7977"/>
    <w:pPr>
      <w:spacing w:before="300" w:after="300"/>
      <w:contextualSpacing/>
    </w:pPr>
    <w:rPr>
      <w:color w:val="023E5C" w:themeColor="text2"/>
      <w:sz w:val="36"/>
    </w:rPr>
  </w:style>
  <w:style w:type="paragraph" w:customStyle="1" w:styleId="AppendixNumbered1">
    <w:name w:val="Appendix Numbered 1"/>
    <w:basedOn w:val="Heading2"/>
    <w:next w:val="Normal"/>
    <w:uiPriority w:val="11"/>
    <w:qFormat/>
    <w:rsid w:val="008B7977"/>
    <w:pPr>
      <w:numPr>
        <w:ilvl w:val="0"/>
        <w:numId w:val="0"/>
      </w:numPr>
      <w:ind w:hanging="1134"/>
    </w:pPr>
  </w:style>
  <w:style w:type="paragraph" w:customStyle="1" w:styleId="AppendixNumbered2">
    <w:name w:val="Appendix Numbered 2"/>
    <w:basedOn w:val="Heading3"/>
    <w:next w:val="Normal"/>
    <w:uiPriority w:val="11"/>
    <w:qFormat/>
    <w:rsid w:val="008B7977"/>
    <w:pPr>
      <w:numPr>
        <w:ilvl w:val="1"/>
        <w:numId w:val="14"/>
      </w:numPr>
    </w:pPr>
  </w:style>
  <w:style w:type="character" w:styleId="CommentReference">
    <w:name w:val="annotation reference"/>
    <w:basedOn w:val="DefaultParagraphFont"/>
    <w:uiPriority w:val="99"/>
    <w:semiHidden/>
    <w:unhideWhenUsed/>
    <w:rsid w:val="008B7977"/>
    <w:rPr>
      <w:sz w:val="16"/>
      <w:szCs w:val="16"/>
    </w:rPr>
  </w:style>
  <w:style w:type="paragraph" w:styleId="CommentText">
    <w:name w:val="annotation text"/>
    <w:basedOn w:val="Normal"/>
    <w:link w:val="CommentTextChar"/>
    <w:uiPriority w:val="99"/>
    <w:unhideWhenUsed/>
    <w:rsid w:val="008B7977"/>
  </w:style>
  <w:style w:type="character" w:customStyle="1" w:styleId="CommentTextChar">
    <w:name w:val="Comment Text Char"/>
    <w:basedOn w:val="DefaultParagraphFont"/>
    <w:link w:val="CommentText"/>
    <w:uiPriority w:val="99"/>
    <w:rsid w:val="005E6E76"/>
  </w:style>
  <w:style w:type="paragraph" w:customStyle="1" w:styleId="ExampleBoxText">
    <w:name w:val="Example Box Text"/>
    <w:basedOn w:val="Normal"/>
    <w:uiPriority w:val="13"/>
    <w:qFormat/>
    <w:rsid w:val="008B7977"/>
    <w:pPr>
      <w:pBdr>
        <w:top w:val="single" w:sz="4" w:space="14" w:color="CEE9FA"/>
        <w:left w:val="single" w:sz="4" w:space="14" w:color="CEE9FA"/>
        <w:bottom w:val="single" w:sz="4" w:space="14" w:color="CEE9FA"/>
        <w:right w:val="single" w:sz="4" w:space="14" w:color="CEE9FA"/>
      </w:pBdr>
      <w:shd w:val="clear" w:color="auto" w:fill="CEE9FA"/>
      <w:ind w:left="284" w:right="284"/>
    </w:pPr>
  </w:style>
  <w:style w:type="paragraph" w:customStyle="1" w:styleId="ExampleBoxBullet">
    <w:name w:val="Example Box Bullet"/>
    <w:basedOn w:val="ExampleBoxText"/>
    <w:uiPriority w:val="14"/>
    <w:qFormat/>
    <w:rsid w:val="008B7977"/>
    <w:pPr>
      <w:numPr>
        <w:numId w:val="1"/>
      </w:numPr>
    </w:pPr>
  </w:style>
  <w:style w:type="numbering" w:customStyle="1" w:styleId="ExampleBoxBullets">
    <w:name w:val="Example Box Bullets"/>
    <w:uiPriority w:val="99"/>
    <w:rsid w:val="008B7977"/>
    <w:pPr>
      <w:numPr>
        <w:numId w:val="1"/>
      </w:numPr>
    </w:pPr>
  </w:style>
  <w:style w:type="paragraph" w:customStyle="1" w:styleId="ExampleBoxHeading">
    <w:name w:val="Example Box Heading"/>
    <w:basedOn w:val="ExampleBoxText"/>
    <w:uiPriority w:val="13"/>
    <w:qFormat/>
    <w:rsid w:val="008B7977"/>
    <w:pPr>
      <w:spacing w:before="240"/>
    </w:pPr>
    <w:rPr>
      <w:b/>
      <w:bCs/>
      <w:sz w:val="24"/>
      <w:szCs w:val="24"/>
    </w:rPr>
  </w:style>
  <w:style w:type="paragraph" w:customStyle="1" w:styleId="NotesBoxText">
    <w:name w:val="Notes Box Text"/>
    <w:basedOn w:val="Normal"/>
    <w:uiPriority w:val="14"/>
    <w:qFormat/>
    <w:rsid w:val="008B7977"/>
    <w:pPr>
      <w:pBdr>
        <w:top w:val="single" w:sz="4" w:space="14" w:color="13B5EA" w:themeColor="accent1"/>
        <w:left w:val="single" w:sz="4" w:space="14" w:color="13B5EA" w:themeColor="accent1"/>
        <w:bottom w:val="single" w:sz="4" w:space="14" w:color="13B5EA" w:themeColor="accent1"/>
        <w:right w:val="single" w:sz="4" w:space="14" w:color="13B5EA" w:themeColor="accent1"/>
      </w:pBdr>
      <w:ind w:left="284" w:right="284"/>
    </w:pPr>
  </w:style>
  <w:style w:type="paragraph" w:customStyle="1" w:styleId="NotesBoxBullet">
    <w:name w:val="Notes Box Bullet"/>
    <w:basedOn w:val="NotesBoxText"/>
    <w:uiPriority w:val="15"/>
    <w:qFormat/>
    <w:rsid w:val="008B7977"/>
    <w:pPr>
      <w:numPr>
        <w:numId w:val="4"/>
      </w:numPr>
    </w:pPr>
  </w:style>
  <w:style w:type="numbering" w:customStyle="1" w:styleId="NotesBoxBullets">
    <w:name w:val="Notes Box Bullets"/>
    <w:uiPriority w:val="99"/>
    <w:rsid w:val="008B7977"/>
    <w:pPr>
      <w:numPr>
        <w:numId w:val="4"/>
      </w:numPr>
    </w:pPr>
  </w:style>
  <w:style w:type="paragraph" w:customStyle="1" w:styleId="NotesBoxHeading">
    <w:name w:val="Notes Box Heading"/>
    <w:basedOn w:val="NotesBoxText"/>
    <w:uiPriority w:val="14"/>
    <w:qFormat/>
    <w:rsid w:val="008B7977"/>
    <w:pPr>
      <w:spacing w:before="240"/>
    </w:pPr>
    <w:rPr>
      <w:b/>
      <w:bCs/>
      <w:sz w:val="24"/>
      <w:szCs w:val="24"/>
    </w:rPr>
  </w:style>
  <w:style w:type="paragraph" w:customStyle="1" w:styleId="WarningBoxText">
    <w:name w:val="Warning Box Text"/>
    <w:basedOn w:val="Normal"/>
    <w:uiPriority w:val="16"/>
    <w:qFormat/>
    <w:rsid w:val="008B7977"/>
    <w:pPr>
      <w:pBdr>
        <w:top w:val="single" w:sz="4" w:space="14" w:color="FF0000"/>
        <w:left w:val="single" w:sz="4" w:space="14" w:color="FF0000"/>
        <w:bottom w:val="single" w:sz="4" w:space="14" w:color="FF0000"/>
        <w:right w:val="single" w:sz="4" w:space="14" w:color="FF0000"/>
      </w:pBdr>
      <w:ind w:left="280" w:right="280"/>
    </w:pPr>
  </w:style>
  <w:style w:type="paragraph" w:customStyle="1" w:styleId="WarningBoxBullet">
    <w:name w:val="Warning Box Bullet"/>
    <w:basedOn w:val="WarningBoxText"/>
    <w:uiPriority w:val="17"/>
    <w:qFormat/>
    <w:rsid w:val="008B7977"/>
    <w:pPr>
      <w:numPr>
        <w:numId w:val="7"/>
      </w:numPr>
    </w:pPr>
  </w:style>
  <w:style w:type="numbering" w:customStyle="1" w:styleId="WarningBoxBullets">
    <w:name w:val="Warning Box Bullets"/>
    <w:uiPriority w:val="99"/>
    <w:rsid w:val="008B7977"/>
    <w:pPr>
      <w:numPr>
        <w:numId w:val="7"/>
      </w:numPr>
    </w:pPr>
  </w:style>
  <w:style w:type="paragraph" w:customStyle="1" w:styleId="WarningBoxHeading">
    <w:name w:val="Warning Box Heading"/>
    <w:basedOn w:val="WarningBoxText"/>
    <w:uiPriority w:val="16"/>
    <w:qFormat/>
    <w:rsid w:val="008B7977"/>
    <w:pPr>
      <w:spacing w:before="240"/>
    </w:pPr>
    <w:rPr>
      <w:b/>
      <w:sz w:val="24"/>
    </w:rPr>
  </w:style>
  <w:style w:type="numbering" w:customStyle="1" w:styleId="List2Numbered">
    <w:name w:val="List 2 Numbered"/>
    <w:uiPriority w:val="99"/>
    <w:rsid w:val="008B7977"/>
    <w:pPr>
      <w:numPr>
        <w:numId w:val="8"/>
      </w:numPr>
    </w:pPr>
  </w:style>
  <w:style w:type="paragraph" w:styleId="CommentSubject">
    <w:name w:val="annotation subject"/>
    <w:basedOn w:val="CommentText"/>
    <w:next w:val="CommentText"/>
    <w:link w:val="CommentSubjectChar"/>
    <w:uiPriority w:val="99"/>
    <w:semiHidden/>
    <w:unhideWhenUsed/>
    <w:rsid w:val="008B7977"/>
    <w:rPr>
      <w:b/>
      <w:bCs/>
    </w:rPr>
  </w:style>
  <w:style w:type="character" w:customStyle="1" w:styleId="CommentSubjectChar">
    <w:name w:val="Comment Subject Char"/>
    <w:basedOn w:val="CommentTextChar"/>
    <w:link w:val="CommentSubject"/>
    <w:uiPriority w:val="99"/>
    <w:semiHidden/>
    <w:rsid w:val="005E6E76"/>
    <w:rPr>
      <w:b/>
      <w:bCs/>
    </w:rPr>
  </w:style>
  <w:style w:type="paragraph" w:customStyle="1" w:styleId="DocumentMetadataProperties">
    <w:name w:val="Document Metadata Properties"/>
    <w:basedOn w:val="Normal"/>
    <w:uiPriority w:val="24"/>
    <w:rsid w:val="008B7977"/>
    <w:pPr>
      <w:pBdr>
        <w:top w:val="single" w:sz="8" w:space="14" w:color="BBBEC0" w:themeColor="accent3"/>
        <w:left w:val="single" w:sz="8" w:space="14" w:color="BBBEC0" w:themeColor="accent3"/>
        <w:bottom w:val="single" w:sz="8" w:space="14" w:color="BBBEC0" w:themeColor="accent3"/>
        <w:right w:val="single" w:sz="8" w:space="14" w:color="BBBEC0" w:themeColor="accent3"/>
      </w:pBdr>
      <w:tabs>
        <w:tab w:val="left" w:pos="1134"/>
        <w:tab w:val="left" w:pos="3119"/>
        <w:tab w:val="left" w:pos="6237"/>
        <w:tab w:val="right" w:pos="9639"/>
      </w:tabs>
      <w:ind w:left="284" w:right="284"/>
    </w:pPr>
  </w:style>
  <w:style w:type="paragraph" w:customStyle="1" w:styleId="Imagesourcecaption">
    <w:name w:val="Image source caption"/>
    <w:basedOn w:val="Caption"/>
    <w:uiPriority w:val="20"/>
    <w:qFormat/>
    <w:rsid w:val="008B7977"/>
    <w:pPr>
      <w:spacing w:after="240"/>
    </w:pPr>
    <w:rPr>
      <w:b w:val="0"/>
      <w:color w:val="000000" w:themeColor="text1"/>
      <w:sz w:val="16"/>
    </w:rPr>
  </w:style>
  <w:style w:type="paragraph" w:styleId="ListParagraph">
    <w:name w:val="List Paragraph"/>
    <w:basedOn w:val="Normal"/>
    <w:link w:val="ListParagraphChar"/>
    <w:uiPriority w:val="34"/>
    <w:unhideWhenUsed/>
    <w:qFormat/>
    <w:rsid w:val="008B7977"/>
    <w:pPr>
      <w:ind w:left="720"/>
      <w:contextualSpacing/>
    </w:pPr>
  </w:style>
  <w:style w:type="paragraph" w:customStyle="1" w:styleId="NotesBoxTextHanging">
    <w:name w:val="Notes Box Text Hanging"/>
    <w:basedOn w:val="NotesBoxText"/>
    <w:uiPriority w:val="15"/>
    <w:qFormat/>
    <w:rsid w:val="008B7977"/>
    <w:pPr>
      <w:ind w:left="1134" w:hanging="850"/>
    </w:pPr>
  </w:style>
  <w:style w:type="paragraph" w:styleId="Salutation">
    <w:name w:val="Salutation"/>
    <w:next w:val="Signature"/>
    <w:link w:val="SalutationChar"/>
    <w:uiPriority w:val="99"/>
    <w:semiHidden/>
    <w:rsid w:val="008B7977"/>
    <w:pPr>
      <w:spacing w:after="60" w:line="264" w:lineRule="auto"/>
    </w:pPr>
    <w:rPr>
      <w:rFonts w:ascii="Arial" w:eastAsiaTheme="minorEastAsia" w:hAnsi="Arial"/>
      <w:color w:val="auto"/>
      <w:sz w:val="22"/>
      <w:szCs w:val="22"/>
      <w:lang w:eastAsia="en-AU"/>
    </w:rPr>
  </w:style>
  <w:style w:type="character" w:customStyle="1" w:styleId="SalutationChar">
    <w:name w:val="Salutation Char"/>
    <w:basedOn w:val="DefaultParagraphFont"/>
    <w:link w:val="Salutation"/>
    <w:uiPriority w:val="99"/>
    <w:semiHidden/>
    <w:rsid w:val="00F46A2C"/>
    <w:rPr>
      <w:rFonts w:ascii="Arial" w:eastAsiaTheme="minorEastAsia" w:hAnsi="Arial"/>
      <w:color w:val="auto"/>
      <w:sz w:val="22"/>
      <w:szCs w:val="22"/>
      <w:lang w:eastAsia="en-AU"/>
    </w:rPr>
  </w:style>
  <w:style w:type="paragraph" w:styleId="Signature">
    <w:name w:val="Signature"/>
    <w:basedOn w:val="Normal"/>
    <w:link w:val="SignatureChar"/>
    <w:uiPriority w:val="99"/>
    <w:semiHidden/>
    <w:rsid w:val="008B7977"/>
    <w:pPr>
      <w:suppressAutoHyphens w:val="0"/>
      <w:spacing w:before="0" w:after="0"/>
    </w:pPr>
    <w:rPr>
      <w:rFonts w:eastAsiaTheme="minorEastAsia"/>
      <w:sz w:val="22"/>
      <w:szCs w:val="22"/>
      <w:lang w:eastAsia="en-AU"/>
    </w:rPr>
  </w:style>
  <w:style w:type="character" w:customStyle="1" w:styleId="SignatureChar">
    <w:name w:val="Signature Char"/>
    <w:basedOn w:val="DefaultParagraphFont"/>
    <w:link w:val="Signature"/>
    <w:uiPriority w:val="99"/>
    <w:semiHidden/>
    <w:rsid w:val="00F46A2C"/>
    <w:rPr>
      <w:rFonts w:eastAsiaTheme="minorEastAsia"/>
      <w:sz w:val="22"/>
      <w:szCs w:val="22"/>
      <w:lang w:eastAsia="en-AU"/>
    </w:rPr>
  </w:style>
  <w:style w:type="paragraph" w:styleId="ListNumber2">
    <w:name w:val="List Number 2"/>
    <w:basedOn w:val="Normal"/>
    <w:uiPriority w:val="99"/>
    <w:unhideWhenUsed/>
    <w:rsid w:val="008B7977"/>
    <w:pPr>
      <w:numPr>
        <w:ilvl w:val="1"/>
        <w:numId w:val="17"/>
      </w:numPr>
    </w:pPr>
  </w:style>
  <w:style w:type="character" w:customStyle="1" w:styleId="Authorinstruction">
    <w:name w:val="Author instruction"/>
    <w:uiPriority w:val="1"/>
    <w:qFormat/>
    <w:rsid w:val="002D4956"/>
    <w:rPr>
      <w:color w:val="C00000"/>
    </w:rPr>
  </w:style>
  <w:style w:type="paragraph" w:customStyle="1" w:styleId="TableHeader">
    <w:name w:val="Table Header"/>
    <w:uiPriority w:val="8"/>
    <w:rsid w:val="008B7977"/>
    <w:pPr>
      <w:spacing w:before="60" w:after="60" w:line="264" w:lineRule="auto"/>
    </w:pPr>
    <w:rPr>
      <w:rFonts w:ascii="Arial" w:eastAsiaTheme="minorEastAsia" w:hAnsi="Arial"/>
      <w:b/>
      <w:color w:val="auto"/>
      <w:sz w:val="22"/>
      <w:szCs w:val="22"/>
      <w:lang w:eastAsia="en-AU"/>
    </w:rPr>
  </w:style>
  <w:style w:type="paragraph" w:customStyle="1" w:styleId="Tabletext">
    <w:name w:val="Table text"/>
    <w:basedOn w:val="Normal"/>
    <w:qFormat/>
    <w:rsid w:val="008B7977"/>
    <w:pPr>
      <w:spacing w:before="0" w:after="0"/>
    </w:pPr>
    <w:rPr>
      <w:rFonts w:ascii="Arial" w:eastAsia="Times New Roman" w:hAnsi="Arial" w:cs="Arial"/>
      <w:color w:val="000000"/>
    </w:rPr>
  </w:style>
  <w:style w:type="paragraph" w:customStyle="1" w:styleId="Note">
    <w:name w:val="Note"/>
    <w:basedOn w:val="NotesBoxTextHanging"/>
    <w:uiPriority w:val="19"/>
    <w:qFormat/>
    <w:rsid w:val="008B7977"/>
  </w:style>
  <w:style w:type="paragraph" w:styleId="ListBullet">
    <w:name w:val="List Bullet"/>
    <w:basedOn w:val="Normal"/>
    <w:uiPriority w:val="99"/>
    <w:unhideWhenUsed/>
    <w:rsid w:val="008B7977"/>
    <w:pPr>
      <w:numPr>
        <w:numId w:val="18"/>
      </w:numPr>
    </w:pPr>
  </w:style>
  <w:style w:type="paragraph" w:styleId="ListBullet2">
    <w:name w:val="List Bullet 2"/>
    <w:basedOn w:val="Normal"/>
    <w:uiPriority w:val="99"/>
    <w:unhideWhenUsed/>
    <w:rsid w:val="008B7977"/>
    <w:pPr>
      <w:numPr>
        <w:ilvl w:val="1"/>
        <w:numId w:val="18"/>
      </w:numPr>
    </w:pPr>
  </w:style>
  <w:style w:type="paragraph" w:styleId="ListBullet3">
    <w:name w:val="List Bullet 3"/>
    <w:basedOn w:val="Normal"/>
    <w:uiPriority w:val="99"/>
    <w:unhideWhenUsed/>
    <w:rsid w:val="008B7977"/>
    <w:pPr>
      <w:numPr>
        <w:ilvl w:val="2"/>
        <w:numId w:val="18"/>
      </w:numPr>
    </w:pPr>
  </w:style>
  <w:style w:type="character" w:customStyle="1" w:styleId="ListParagraphChar">
    <w:name w:val="List Paragraph Char"/>
    <w:link w:val="ListParagraph"/>
    <w:uiPriority w:val="34"/>
    <w:locked/>
    <w:rsid w:val="00A91676"/>
  </w:style>
  <w:style w:type="paragraph" w:styleId="ListNumber">
    <w:name w:val="List Number"/>
    <w:basedOn w:val="Normal"/>
    <w:uiPriority w:val="99"/>
    <w:unhideWhenUsed/>
    <w:rsid w:val="008B7977"/>
    <w:pPr>
      <w:numPr>
        <w:numId w:val="17"/>
      </w:numPr>
    </w:pPr>
  </w:style>
  <w:style w:type="paragraph" w:styleId="ListNumber4">
    <w:name w:val="List Number 4"/>
    <w:basedOn w:val="Normal"/>
    <w:uiPriority w:val="99"/>
    <w:unhideWhenUsed/>
    <w:rsid w:val="008B7977"/>
    <w:pPr>
      <w:numPr>
        <w:ilvl w:val="3"/>
        <w:numId w:val="17"/>
      </w:numPr>
      <w:ind w:left="1135"/>
    </w:pPr>
  </w:style>
  <w:style w:type="paragraph" w:customStyle="1" w:styleId="Tablebullet">
    <w:name w:val="Table bullet"/>
    <w:basedOn w:val="Tabletext"/>
    <w:qFormat/>
    <w:rsid w:val="008B7977"/>
    <w:pPr>
      <w:numPr>
        <w:numId w:val="21"/>
      </w:numPr>
    </w:pPr>
  </w:style>
  <w:style w:type="character" w:styleId="UnresolvedMention">
    <w:name w:val="Unresolved Mention"/>
    <w:basedOn w:val="DefaultParagraphFont"/>
    <w:uiPriority w:val="99"/>
    <w:semiHidden/>
    <w:unhideWhenUsed/>
    <w:rsid w:val="008B7977"/>
    <w:rPr>
      <w:color w:val="605E5C"/>
      <w:shd w:val="clear" w:color="auto" w:fill="E1DFDD"/>
    </w:rPr>
  </w:style>
  <w:style w:type="paragraph" w:styleId="Revision">
    <w:name w:val="Revision"/>
    <w:hidden/>
    <w:uiPriority w:val="99"/>
    <w:semiHidden/>
    <w:rsid w:val="008B7977"/>
    <w:pPr>
      <w:spacing w:before="0" w:after="0"/>
    </w:pPr>
    <w:rPr>
      <w:color w:val="auto"/>
      <w:kern w:val="2"/>
      <w:sz w:val="22"/>
      <w:szCs w:val="22"/>
      <w14:ligatures w14:val="standardContextual"/>
    </w:rPr>
  </w:style>
  <w:style w:type="character" w:customStyle="1" w:styleId="NoSpacingChar">
    <w:name w:val="No Spacing Char"/>
    <w:basedOn w:val="DefaultParagraphFont"/>
    <w:link w:val="NoSpacing"/>
    <w:uiPriority w:val="1"/>
    <w:rsid w:val="00F278F9"/>
  </w:style>
  <w:style w:type="paragraph" w:customStyle="1" w:styleId="Manualcopyright">
    <w:name w:val="Manual copyright"/>
    <w:next w:val="Normal"/>
    <w:uiPriority w:val="99"/>
    <w:semiHidden/>
    <w:locked/>
    <w:rsid w:val="00F278F9"/>
    <w:rPr>
      <w:rFonts w:ascii="Arial" w:eastAsiaTheme="minorEastAsia" w:hAnsi="Arial"/>
      <w:color w:val="auto"/>
      <w:szCs w:val="22"/>
      <w:lang w:eastAsia="en-AU"/>
    </w:rPr>
  </w:style>
  <w:style w:type="paragraph" w:customStyle="1" w:styleId="Copyright">
    <w:name w:val="Copyright"/>
    <w:next w:val="Manualcopyright"/>
    <w:uiPriority w:val="18"/>
    <w:semiHidden/>
    <w:locked/>
    <w:rsid w:val="00F278F9"/>
    <w:pPr>
      <w:spacing w:after="6080" w:line="264" w:lineRule="auto"/>
    </w:pPr>
    <w:rPr>
      <w:rFonts w:ascii="Arial" w:eastAsiaTheme="minorEastAsia" w:hAnsi="Arial"/>
      <w:color w:val="auto"/>
      <w:sz w:val="22"/>
      <w:szCs w:val="22"/>
      <w:lang w:eastAsia="en-AU"/>
    </w:rPr>
  </w:style>
  <w:style w:type="paragraph" w:customStyle="1" w:styleId="AppendixHeading1">
    <w:name w:val="Appendix Heading 1"/>
    <w:basedOn w:val="unHeading1"/>
    <w:link w:val="AppendixHeading1Char"/>
    <w:uiPriority w:val="11"/>
    <w:qFormat/>
    <w:rsid w:val="008B7977"/>
    <w:pPr>
      <w:numPr>
        <w:numId w:val="27"/>
      </w:numPr>
    </w:pPr>
  </w:style>
  <w:style w:type="paragraph" w:customStyle="1" w:styleId="AppendixHeading2">
    <w:name w:val="Appendix Heading 2"/>
    <w:basedOn w:val="unHeading2"/>
    <w:uiPriority w:val="11"/>
    <w:qFormat/>
    <w:rsid w:val="008B7977"/>
    <w:pPr>
      <w:numPr>
        <w:ilvl w:val="1"/>
        <w:numId w:val="27"/>
      </w:numPr>
      <w:contextualSpacing w:val="0"/>
    </w:pPr>
  </w:style>
  <w:style w:type="paragraph" w:customStyle="1" w:styleId="AppendixHeading3">
    <w:name w:val="Appendix Heading 3"/>
    <w:basedOn w:val="unHeading3"/>
    <w:uiPriority w:val="11"/>
    <w:qFormat/>
    <w:rsid w:val="008B7977"/>
    <w:pPr>
      <w:numPr>
        <w:ilvl w:val="2"/>
        <w:numId w:val="27"/>
      </w:numPr>
      <w:contextualSpacing w:val="0"/>
    </w:pPr>
  </w:style>
  <w:style w:type="paragraph" w:customStyle="1" w:styleId="AppendixHeading4">
    <w:name w:val="Appendix Heading 4"/>
    <w:basedOn w:val="unHeading4"/>
    <w:uiPriority w:val="11"/>
    <w:qFormat/>
    <w:rsid w:val="008B7977"/>
    <w:pPr>
      <w:numPr>
        <w:ilvl w:val="3"/>
        <w:numId w:val="27"/>
      </w:numPr>
      <w:contextualSpacing w:val="0"/>
    </w:pPr>
  </w:style>
  <w:style w:type="character" w:customStyle="1" w:styleId="italics">
    <w:name w:val="italics"/>
    <w:basedOn w:val="DefaultParagraphFont"/>
    <w:uiPriority w:val="2"/>
    <w:qFormat/>
    <w:rsid w:val="008B7977"/>
    <w:rPr>
      <w:i/>
      <w:iCs/>
    </w:rPr>
  </w:style>
  <w:style w:type="paragraph" w:customStyle="1" w:styleId="Tablebullet20">
    <w:name w:val="Table bullet 2"/>
    <w:basedOn w:val="Tablebullet"/>
    <w:qFormat/>
    <w:rsid w:val="008B7977"/>
    <w:pPr>
      <w:numPr>
        <w:numId w:val="0"/>
      </w:numPr>
      <w:ind w:left="655" w:hanging="284"/>
    </w:pPr>
    <w:rPr>
      <w:color w:val="auto"/>
    </w:rPr>
  </w:style>
  <w:style w:type="paragraph" w:customStyle="1" w:styleId="AppendixA">
    <w:name w:val="Appendix A."/>
    <w:basedOn w:val="AppendixHeading1"/>
    <w:link w:val="AppendixAChar"/>
    <w:qFormat/>
    <w:rsid w:val="008B7977"/>
    <w:pPr>
      <w:ind w:left="2275" w:hanging="2275"/>
    </w:pPr>
    <w:rPr>
      <w:rFonts w:ascii="Arial Bold" w:hAnsi="Arial Bold"/>
    </w:rPr>
  </w:style>
  <w:style w:type="character" w:customStyle="1" w:styleId="AppendixHeading1Char">
    <w:name w:val="Appendix Heading 1 Char"/>
    <w:basedOn w:val="DefaultParagraphFont"/>
    <w:link w:val="AppendixHeading1"/>
    <w:uiPriority w:val="11"/>
    <w:rsid w:val="00F278F9"/>
    <w:rPr>
      <w:rFonts w:asciiTheme="majorHAnsi" w:eastAsiaTheme="majorEastAsia" w:hAnsiTheme="majorHAnsi" w:cstheme="majorBidi"/>
      <w:b/>
      <w:color w:val="023E5C" w:themeColor="text2"/>
      <w:kern w:val="32"/>
      <w:sz w:val="48"/>
      <w:szCs w:val="32"/>
    </w:rPr>
  </w:style>
  <w:style w:type="character" w:customStyle="1" w:styleId="AppendixAChar">
    <w:name w:val="Appendix A. Char"/>
    <w:basedOn w:val="AppendixHeading1Char"/>
    <w:link w:val="AppendixA"/>
    <w:rsid w:val="00F278F9"/>
    <w:rPr>
      <w:rFonts w:ascii="Arial Bold" w:eastAsiaTheme="majorEastAsia" w:hAnsi="Arial Bold" w:cstheme="majorBidi"/>
      <w:b/>
      <w:color w:val="023E5C" w:themeColor="text2"/>
      <w:kern w:val="32"/>
      <w:sz w:val="48"/>
      <w:szCs w:val="32"/>
    </w:rPr>
  </w:style>
  <w:style w:type="character" w:customStyle="1" w:styleId="Heading8Char">
    <w:name w:val="Heading 8 Char"/>
    <w:basedOn w:val="DefaultParagraphFont"/>
    <w:link w:val="Heading8"/>
    <w:uiPriority w:val="9"/>
    <w:rsid w:val="007067A1"/>
    <w:rPr>
      <w:rFonts w:asciiTheme="majorHAnsi" w:eastAsiaTheme="majorEastAsia" w:hAnsiTheme="majorHAnsi" w:cstheme="majorBidi"/>
      <w:b/>
      <w:caps/>
      <w:color w:val="272727" w:themeColor="text1" w:themeTint="D8"/>
      <w:sz w:val="16"/>
      <w:szCs w:val="21"/>
    </w:rPr>
  </w:style>
  <w:style w:type="character" w:customStyle="1" w:styleId="Heading9Char">
    <w:name w:val="Heading 9 Char"/>
    <w:basedOn w:val="DefaultParagraphFont"/>
    <w:link w:val="Heading9"/>
    <w:uiPriority w:val="9"/>
    <w:rsid w:val="007067A1"/>
    <w:rPr>
      <w:rFonts w:asciiTheme="majorHAnsi" w:eastAsiaTheme="majorEastAsia" w:hAnsiTheme="majorHAnsi" w:cstheme="majorBidi"/>
      <w:i/>
      <w:iCs/>
      <w:caps/>
      <w:color w:val="272727" w:themeColor="text1" w:themeTint="D8"/>
      <w:sz w:val="16"/>
      <w:szCs w:val="21"/>
    </w:rPr>
  </w:style>
  <w:style w:type="paragraph" w:customStyle="1" w:styleId="unHeading1">
    <w:name w:val="unHeading1"/>
    <w:basedOn w:val="Heading1"/>
    <w:next w:val="Normal"/>
    <w:uiPriority w:val="8"/>
    <w:qFormat/>
    <w:rsid w:val="008B7977"/>
    <w:pPr>
      <w:numPr>
        <w:numId w:val="0"/>
      </w:numPr>
    </w:pPr>
  </w:style>
  <w:style w:type="paragraph" w:customStyle="1" w:styleId="unHeading2">
    <w:name w:val="unHeading2"/>
    <w:basedOn w:val="Heading2"/>
    <w:uiPriority w:val="8"/>
    <w:qFormat/>
    <w:rsid w:val="008B7977"/>
    <w:pPr>
      <w:numPr>
        <w:ilvl w:val="0"/>
        <w:numId w:val="0"/>
      </w:numPr>
    </w:pPr>
  </w:style>
  <w:style w:type="paragraph" w:customStyle="1" w:styleId="unHeading3">
    <w:name w:val="unHeading3"/>
    <w:basedOn w:val="Heading3"/>
    <w:uiPriority w:val="8"/>
    <w:qFormat/>
    <w:rsid w:val="008B7977"/>
    <w:pPr>
      <w:numPr>
        <w:ilvl w:val="0"/>
        <w:numId w:val="0"/>
      </w:numPr>
    </w:pPr>
  </w:style>
  <w:style w:type="paragraph" w:customStyle="1" w:styleId="unHeading4">
    <w:name w:val="unHeading4"/>
    <w:basedOn w:val="Heading4"/>
    <w:uiPriority w:val="8"/>
    <w:qFormat/>
    <w:rsid w:val="008B7977"/>
    <w:pPr>
      <w:numPr>
        <w:ilvl w:val="0"/>
        <w:numId w:val="0"/>
      </w:numPr>
    </w:pPr>
  </w:style>
  <w:style w:type="paragraph" w:customStyle="1" w:styleId="unHeading5">
    <w:name w:val="unHeading5"/>
    <w:basedOn w:val="Heading5"/>
    <w:uiPriority w:val="8"/>
    <w:rsid w:val="008B7977"/>
    <w:pPr>
      <w:numPr>
        <w:ilvl w:val="0"/>
        <w:numId w:val="0"/>
      </w:numPr>
    </w:pPr>
    <w:rPr>
      <w:sz w:val="20"/>
    </w:rPr>
  </w:style>
  <w:style w:type="paragraph" w:customStyle="1" w:styleId="Heading3normal">
    <w:name w:val="Heading 3 normal"/>
    <w:basedOn w:val="Heading3"/>
    <w:uiPriority w:val="9"/>
    <w:qFormat/>
    <w:rsid w:val="008B7977"/>
    <w:pPr>
      <w:spacing w:before="120"/>
      <w:contextualSpacing w:val="0"/>
    </w:pPr>
    <w:rPr>
      <w:b w:val="0"/>
      <w:color w:val="000000" w:themeColor="text1"/>
      <w:sz w:val="20"/>
    </w:rPr>
  </w:style>
  <w:style w:type="paragraph" w:customStyle="1" w:styleId="Heading4normal">
    <w:name w:val="Heading 4 normal"/>
    <w:basedOn w:val="Heading4"/>
    <w:uiPriority w:val="9"/>
    <w:qFormat/>
    <w:rsid w:val="008B7977"/>
    <w:pPr>
      <w:spacing w:before="120"/>
      <w:contextualSpacing w:val="0"/>
    </w:pPr>
    <w:rPr>
      <w:b w:val="0"/>
      <w:color w:val="000000" w:themeColor="text1"/>
      <w:sz w:val="20"/>
    </w:rPr>
  </w:style>
  <w:style w:type="paragraph" w:customStyle="1" w:styleId="normalcentred">
    <w:name w:val="normal centred"/>
    <w:basedOn w:val="Normal"/>
    <w:uiPriority w:val="19"/>
    <w:qFormat/>
    <w:rsid w:val="008B7977"/>
    <w:pPr>
      <w:jc w:val="center"/>
    </w:pPr>
  </w:style>
  <w:style w:type="paragraph" w:customStyle="1" w:styleId="subNormal">
    <w:name w:val="subNormal"/>
    <w:basedOn w:val="Normal"/>
    <w:uiPriority w:val="19"/>
    <w:qFormat/>
    <w:rsid w:val="008B7977"/>
    <w:rPr>
      <w:sz w:val="16"/>
    </w:rPr>
  </w:style>
  <w:style w:type="paragraph" w:customStyle="1" w:styleId="blockquote">
    <w:name w:val="block quote"/>
    <w:basedOn w:val="Normal"/>
    <w:next w:val="Normal"/>
    <w:uiPriority w:val="19"/>
    <w:rsid w:val="008B7977"/>
    <w:pPr>
      <w:ind w:left="851" w:right="851"/>
    </w:pPr>
    <w:rPr>
      <w:iCs/>
    </w:rPr>
  </w:style>
  <w:style w:type="paragraph" w:styleId="List">
    <w:name w:val="List"/>
    <w:basedOn w:val="Normal"/>
    <w:uiPriority w:val="99"/>
    <w:unhideWhenUsed/>
    <w:rsid w:val="008B7977"/>
    <w:pPr>
      <w:numPr>
        <w:numId w:val="25"/>
      </w:numPr>
    </w:pPr>
    <w:rPr>
      <w:color w:val="808080" w:themeColor="background1" w:themeShade="80"/>
    </w:rPr>
  </w:style>
  <w:style w:type="paragraph" w:styleId="List2">
    <w:name w:val="List 2"/>
    <w:basedOn w:val="Normal"/>
    <w:uiPriority w:val="99"/>
    <w:unhideWhenUsed/>
    <w:rsid w:val="008B7977"/>
    <w:pPr>
      <w:numPr>
        <w:ilvl w:val="1"/>
        <w:numId w:val="25"/>
      </w:numPr>
    </w:pPr>
  </w:style>
  <w:style w:type="paragraph" w:styleId="List3">
    <w:name w:val="List 3"/>
    <w:basedOn w:val="Normal"/>
    <w:uiPriority w:val="99"/>
    <w:unhideWhenUsed/>
    <w:rsid w:val="008B7977"/>
    <w:pPr>
      <w:numPr>
        <w:ilvl w:val="2"/>
        <w:numId w:val="25"/>
      </w:numPr>
      <w:ind w:left="1418"/>
    </w:pPr>
  </w:style>
  <w:style w:type="paragraph" w:styleId="List4">
    <w:name w:val="List 4"/>
    <w:basedOn w:val="Normal"/>
    <w:uiPriority w:val="99"/>
    <w:unhideWhenUsed/>
    <w:rsid w:val="008B7977"/>
    <w:pPr>
      <w:numPr>
        <w:ilvl w:val="3"/>
        <w:numId w:val="25"/>
      </w:numPr>
      <w:ind w:left="1702"/>
    </w:pPr>
  </w:style>
  <w:style w:type="paragraph" w:styleId="List5">
    <w:name w:val="List 5"/>
    <w:basedOn w:val="Normal"/>
    <w:uiPriority w:val="99"/>
    <w:unhideWhenUsed/>
    <w:rsid w:val="008B7977"/>
    <w:pPr>
      <w:numPr>
        <w:ilvl w:val="4"/>
        <w:numId w:val="25"/>
      </w:numPr>
      <w:ind w:left="1985"/>
    </w:pPr>
  </w:style>
  <w:style w:type="numbering" w:customStyle="1" w:styleId="ACListaiA1">
    <w:name w:val="AC List a i A 1"/>
    <w:uiPriority w:val="99"/>
    <w:locked/>
    <w:rsid w:val="007067A1"/>
  </w:style>
  <w:style w:type="paragraph" w:styleId="ListNumber3">
    <w:name w:val="List Number 3"/>
    <w:basedOn w:val="Normal"/>
    <w:uiPriority w:val="99"/>
    <w:unhideWhenUsed/>
    <w:rsid w:val="008B7977"/>
    <w:pPr>
      <w:numPr>
        <w:ilvl w:val="2"/>
        <w:numId w:val="17"/>
      </w:numPr>
      <w:ind w:left="851"/>
    </w:pPr>
  </w:style>
  <w:style w:type="paragraph" w:styleId="ListNumber5">
    <w:name w:val="List Number 5"/>
    <w:basedOn w:val="Normal"/>
    <w:uiPriority w:val="99"/>
    <w:unhideWhenUsed/>
    <w:rsid w:val="008B7977"/>
    <w:pPr>
      <w:numPr>
        <w:ilvl w:val="4"/>
        <w:numId w:val="17"/>
      </w:numPr>
      <w:ind w:left="1418"/>
    </w:pPr>
  </w:style>
  <w:style w:type="numbering" w:customStyle="1" w:styleId="NPRMListaiA1">
    <w:name w:val="NPRM List a i A 1"/>
    <w:uiPriority w:val="99"/>
    <w:locked/>
    <w:rsid w:val="007067A1"/>
  </w:style>
  <w:style w:type="paragraph" w:customStyle="1" w:styleId="normalafterlisttable">
    <w:name w:val="normal after list/table"/>
    <w:basedOn w:val="Normal"/>
    <w:uiPriority w:val="19"/>
    <w:qFormat/>
    <w:rsid w:val="008B7977"/>
    <w:pPr>
      <w:spacing w:before="240"/>
    </w:pPr>
  </w:style>
  <w:style w:type="paragraph" w:styleId="ListContinue3">
    <w:name w:val="List Continue 3"/>
    <w:basedOn w:val="Normal"/>
    <w:uiPriority w:val="99"/>
    <w:unhideWhenUsed/>
    <w:rsid w:val="008B7977"/>
    <w:pPr>
      <w:ind w:left="851"/>
    </w:pPr>
  </w:style>
  <w:style w:type="paragraph" w:styleId="ListContinue2">
    <w:name w:val="List Continue 2"/>
    <w:basedOn w:val="Normal"/>
    <w:uiPriority w:val="99"/>
    <w:unhideWhenUsed/>
    <w:rsid w:val="008B7977"/>
    <w:pPr>
      <w:ind w:left="567"/>
    </w:pPr>
  </w:style>
  <w:style w:type="paragraph" w:styleId="ListContinue">
    <w:name w:val="List Continue"/>
    <w:basedOn w:val="Normal"/>
    <w:uiPriority w:val="99"/>
    <w:unhideWhenUsed/>
    <w:rsid w:val="008B7977"/>
    <w:pPr>
      <w:ind w:left="284"/>
    </w:pPr>
  </w:style>
  <w:style w:type="numbering" w:customStyle="1" w:styleId="SDbulletlist">
    <w:name w:val="SD bullet list"/>
    <w:uiPriority w:val="99"/>
    <w:rsid w:val="008B7977"/>
    <w:pPr>
      <w:numPr>
        <w:numId w:val="18"/>
      </w:numPr>
    </w:pPr>
  </w:style>
  <w:style w:type="paragraph" w:styleId="ListContinue5">
    <w:name w:val="List Continue 5"/>
    <w:basedOn w:val="Normal"/>
    <w:uiPriority w:val="99"/>
    <w:unhideWhenUsed/>
    <w:rsid w:val="008B7977"/>
    <w:pPr>
      <w:ind w:left="1418"/>
    </w:pPr>
  </w:style>
  <w:style w:type="paragraph" w:styleId="ListBullet4">
    <w:name w:val="List Bullet 4"/>
    <w:basedOn w:val="Normal"/>
    <w:uiPriority w:val="99"/>
    <w:unhideWhenUsed/>
    <w:rsid w:val="008B7977"/>
    <w:pPr>
      <w:numPr>
        <w:ilvl w:val="3"/>
        <w:numId w:val="18"/>
      </w:numPr>
    </w:pPr>
  </w:style>
  <w:style w:type="paragraph" w:styleId="ListBullet5">
    <w:name w:val="List Bullet 5"/>
    <w:basedOn w:val="Normal"/>
    <w:uiPriority w:val="99"/>
    <w:unhideWhenUsed/>
    <w:rsid w:val="008B7977"/>
    <w:pPr>
      <w:numPr>
        <w:ilvl w:val="4"/>
        <w:numId w:val="18"/>
      </w:numPr>
    </w:pPr>
  </w:style>
  <w:style w:type="paragraph" w:styleId="ListContinue4">
    <w:name w:val="List Continue 4"/>
    <w:basedOn w:val="Normal"/>
    <w:uiPriority w:val="99"/>
    <w:semiHidden/>
    <w:unhideWhenUsed/>
    <w:rsid w:val="008B7977"/>
    <w:pPr>
      <w:ind w:left="1134"/>
    </w:pPr>
  </w:style>
  <w:style w:type="table" w:customStyle="1" w:styleId="SDadvisory">
    <w:name w:val="SD advisory"/>
    <w:basedOn w:val="TableNormal"/>
    <w:uiPriority w:val="99"/>
    <w:rsid w:val="008B7977"/>
    <w:pPr>
      <w:spacing w:after="0"/>
    </w:pPr>
    <w:rPr>
      <w:rFonts w:ascii="Arial" w:hAnsi="Arial"/>
    </w:rPr>
    <w:tblPr>
      <w:tblBorders>
        <w:top w:val="single" w:sz="4" w:space="0" w:color="0080A2" w:themeColor="accent2"/>
        <w:left w:val="single" w:sz="4" w:space="0" w:color="0080A2" w:themeColor="accent2"/>
        <w:bottom w:val="single" w:sz="4" w:space="0" w:color="0080A2" w:themeColor="accent2"/>
        <w:right w:val="single" w:sz="4" w:space="0" w:color="0080A2" w:themeColor="accent2"/>
      </w:tblBorders>
      <w:tblCellMar>
        <w:top w:w="57" w:type="dxa"/>
        <w:left w:w="284" w:type="dxa"/>
        <w:bottom w:w="170" w:type="dxa"/>
        <w:right w:w="284" w:type="dxa"/>
      </w:tblCellMar>
    </w:tblPr>
    <w:tcPr>
      <w:shd w:val="clear" w:color="auto" w:fill="CFF0FB" w:themeFill="accent1" w:themeFillTint="33"/>
    </w:tcPr>
  </w:style>
  <w:style w:type="paragraph" w:customStyle="1" w:styleId="Note2">
    <w:name w:val="Note2"/>
    <w:basedOn w:val="Note"/>
    <w:uiPriority w:val="19"/>
    <w:qFormat/>
    <w:rsid w:val="008B7977"/>
    <w:pPr>
      <w:ind w:left="1418" w:hanging="851"/>
    </w:pPr>
  </w:style>
  <w:style w:type="paragraph" w:customStyle="1" w:styleId="Note3">
    <w:name w:val="Note3"/>
    <w:basedOn w:val="Note2"/>
    <w:uiPriority w:val="19"/>
    <w:qFormat/>
    <w:rsid w:val="008B7977"/>
    <w:pPr>
      <w:ind w:left="1702"/>
    </w:pPr>
    <w:rPr>
      <w:bCs/>
    </w:rPr>
  </w:style>
  <w:style w:type="character" w:customStyle="1" w:styleId="bold">
    <w:name w:val="bold"/>
    <w:basedOn w:val="DefaultParagraphFont"/>
    <w:uiPriority w:val="1"/>
    <w:qFormat/>
    <w:rsid w:val="008B7977"/>
    <w:rPr>
      <w:b/>
      <w:bCs/>
    </w:rPr>
  </w:style>
  <w:style w:type="character" w:customStyle="1" w:styleId="underline">
    <w:name w:val="underline"/>
    <w:basedOn w:val="DefaultParagraphFont"/>
    <w:uiPriority w:val="2"/>
    <w:rsid w:val="008B7977"/>
    <w:rPr>
      <w:u w:val="single"/>
    </w:rPr>
  </w:style>
  <w:style w:type="character" w:customStyle="1" w:styleId="superscript">
    <w:name w:val="superscript"/>
    <w:basedOn w:val="DefaultParagraphFont"/>
    <w:uiPriority w:val="2"/>
    <w:rsid w:val="008B7977"/>
    <w:rPr>
      <w:vertAlign w:val="superscript"/>
    </w:rPr>
  </w:style>
  <w:style w:type="character" w:customStyle="1" w:styleId="subscript">
    <w:name w:val="subscript"/>
    <w:basedOn w:val="DefaultParagraphFont"/>
    <w:uiPriority w:val="2"/>
    <w:rsid w:val="008B7977"/>
    <w:rPr>
      <w:vertAlign w:val="subscript"/>
    </w:rPr>
  </w:style>
  <w:style w:type="character" w:customStyle="1" w:styleId="Authorexampletext">
    <w:name w:val="Author example text"/>
    <w:basedOn w:val="DefaultParagraphFont"/>
    <w:uiPriority w:val="2"/>
    <w:qFormat/>
    <w:rsid w:val="008B7977"/>
    <w:rPr>
      <w:color w:val="0080A2" w:themeColor="accent2"/>
    </w:rPr>
  </w:style>
  <w:style w:type="character" w:customStyle="1" w:styleId="Strikethrough">
    <w:name w:val="Strikethrough"/>
    <w:basedOn w:val="DefaultParagraphFont"/>
    <w:uiPriority w:val="2"/>
    <w:qFormat/>
    <w:rsid w:val="008B7977"/>
    <w:rPr>
      <w:strike/>
      <w:dstrike w:val="0"/>
    </w:rPr>
  </w:style>
  <w:style w:type="character" w:customStyle="1" w:styleId="DRAFT">
    <w:name w:val="DRAFT"/>
    <w:basedOn w:val="DefaultParagraphFont"/>
    <w:uiPriority w:val="2"/>
    <w:qFormat/>
    <w:locked/>
    <w:rsid w:val="007067A1"/>
    <w:rPr>
      <w:color w:val="FF0000"/>
    </w:rPr>
  </w:style>
  <w:style w:type="character" w:customStyle="1" w:styleId="AUTHORTOREVIEW">
    <w:name w:val="AUTHOR TO REVIEW"/>
    <w:basedOn w:val="DefaultParagraphFont"/>
    <w:uiPriority w:val="2"/>
    <w:qFormat/>
    <w:rsid w:val="008B7977"/>
    <w:rPr>
      <w:bdr w:val="none" w:sz="0" w:space="0" w:color="auto"/>
      <w:shd w:val="clear" w:color="auto" w:fill="FFFF00"/>
    </w:rPr>
  </w:style>
  <w:style w:type="character" w:customStyle="1" w:styleId="Changeshading">
    <w:name w:val="Change shading"/>
    <w:basedOn w:val="DefaultParagraphFont"/>
    <w:uiPriority w:val="2"/>
    <w:qFormat/>
    <w:rsid w:val="008B7977"/>
    <w:rPr>
      <w:bdr w:val="none" w:sz="0" w:space="0" w:color="auto"/>
      <w:shd w:val="clear" w:color="auto" w:fill="D9D9D9" w:themeFill="background1" w:themeFillShade="D9"/>
    </w:rPr>
  </w:style>
  <w:style w:type="paragraph" w:customStyle="1" w:styleId="Annexidentifier">
    <w:name w:val="Annex identifier"/>
    <w:basedOn w:val="unHeading1"/>
    <w:uiPriority w:val="11"/>
    <w:qFormat/>
    <w:rsid w:val="008B7977"/>
    <w:pPr>
      <w:numPr>
        <w:numId w:val="24"/>
      </w:numPr>
    </w:pPr>
  </w:style>
  <w:style w:type="paragraph" w:customStyle="1" w:styleId="Annextitle">
    <w:name w:val="Annex title"/>
    <w:basedOn w:val="unHeading2"/>
    <w:uiPriority w:val="11"/>
    <w:qFormat/>
    <w:rsid w:val="008B7977"/>
    <w:pPr>
      <w:contextualSpacing w:val="0"/>
    </w:pPr>
  </w:style>
  <w:style w:type="numbering" w:customStyle="1" w:styleId="AnnexHeadingList">
    <w:name w:val="Annex Heading List"/>
    <w:uiPriority w:val="99"/>
    <w:rsid w:val="008B7977"/>
    <w:pPr>
      <w:numPr>
        <w:numId w:val="19"/>
      </w:numPr>
    </w:pPr>
  </w:style>
  <w:style w:type="paragraph" w:customStyle="1" w:styleId="Annexidentifier2numbered">
    <w:name w:val="Annex identifier 2 numbered"/>
    <w:basedOn w:val="Annextitle"/>
    <w:uiPriority w:val="11"/>
    <w:qFormat/>
    <w:rsid w:val="008B7977"/>
    <w:pPr>
      <w:numPr>
        <w:ilvl w:val="1"/>
        <w:numId w:val="24"/>
      </w:numPr>
    </w:pPr>
  </w:style>
  <w:style w:type="paragraph" w:customStyle="1" w:styleId="Annexidentifier3numbered">
    <w:name w:val="Annex identifier 3 numbered"/>
    <w:basedOn w:val="unHeading3"/>
    <w:uiPriority w:val="11"/>
    <w:qFormat/>
    <w:rsid w:val="008B7977"/>
    <w:pPr>
      <w:numPr>
        <w:ilvl w:val="2"/>
        <w:numId w:val="24"/>
      </w:numPr>
    </w:pPr>
  </w:style>
  <w:style w:type="numbering" w:customStyle="1" w:styleId="AppendixList">
    <w:name w:val="Appendix List"/>
    <w:uiPriority w:val="99"/>
    <w:rsid w:val="008B7977"/>
    <w:pPr>
      <w:numPr>
        <w:numId w:val="20"/>
      </w:numPr>
    </w:pPr>
  </w:style>
  <w:style w:type="paragraph" w:customStyle="1" w:styleId="AppendixHeading3normal">
    <w:name w:val="Appendix Heading 3 normal"/>
    <w:basedOn w:val="AppendixHeading3"/>
    <w:uiPriority w:val="11"/>
    <w:qFormat/>
    <w:rsid w:val="008B7977"/>
    <w:pPr>
      <w:spacing w:before="120"/>
    </w:pPr>
    <w:rPr>
      <w:b w:val="0"/>
      <w:color w:val="000000" w:themeColor="text1"/>
      <w:sz w:val="20"/>
    </w:rPr>
  </w:style>
  <w:style w:type="paragraph" w:customStyle="1" w:styleId="Appendixheading4normal">
    <w:name w:val="Appendix heading 4 normal"/>
    <w:basedOn w:val="AppendixHeading4"/>
    <w:uiPriority w:val="11"/>
    <w:qFormat/>
    <w:rsid w:val="008B7977"/>
    <w:pPr>
      <w:spacing w:before="120"/>
    </w:pPr>
    <w:rPr>
      <w:b w:val="0"/>
      <w:color w:val="000000" w:themeColor="text1"/>
      <w:sz w:val="20"/>
    </w:rPr>
  </w:style>
  <w:style w:type="paragraph" w:styleId="NormalIndent">
    <w:name w:val="Normal Indent"/>
    <w:basedOn w:val="Normal"/>
    <w:uiPriority w:val="99"/>
    <w:semiHidden/>
    <w:unhideWhenUsed/>
    <w:rsid w:val="008B7977"/>
    <w:pPr>
      <w:ind w:left="284"/>
    </w:pPr>
  </w:style>
  <w:style w:type="paragraph" w:customStyle="1" w:styleId="Tablebullet2">
    <w:name w:val="Table bullet2"/>
    <w:basedOn w:val="Tablebullet"/>
    <w:uiPriority w:val="29"/>
    <w:semiHidden/>
    <w:unhideWhenUsed/>
    <w:qFormat/>
    <w:rsid w:val="008B7977"/>
    <w:pPr>
      <w:numPr>
        <w:ilvl w:val="1"/>
      </w:numPr>
    </w:pPr>
  </w:style>
  <w:style w:type="numbering" w:customStyle="1" w:styleId="TableBullets">
    <w:name w:val="Table Bullets"/>
    <w:uiPriority w:val="99"/>
    <w:locked/>
    <w:rsid w:val="007067A1"/>
  </w:style>
  <w:style w:type="paragraph" w:customStyle="1" w:styleId="tablelistAC1">
    <w:name w:val="table list AC1"/>
    <w:basedOn w:val="Tabletext"/>
    <w:uiPriority w:val="29"/>
    <w:rsid w:val="008B7977"/>
    <w:pPr>
      <w:numPr>
        <w:numId w:val="26"/>
      </w:numPr>
    </w:pPr>
    <w:rPr>
      <w:color w:val="808080" w:themeColor="background1" w:themeShade="80"/>
    </w:rPr>
  </w:style>
  <w:style w:type="paragraph" w:customStyle="1" w:styleId="tablelistAC2">
    <w:name w:val="table list AC2"/>
    <w:basedOn w:val="tablelistAC1"/>
    <w:uiPriority w:val="29"/>
    <w:qFormat/>
    <w:rsid w:val="008B7977"/>
    <w:pPr>
      <w:numPr>
        <w:ilvl w:val="1"/>
      </w:numPr>
    </w:pPr>
    <w:rPr>
      <w:color w:val="000000" w:themeColor="text1"/>
    </w:rPr>
  </w:style>
  <w:style w:type="paragraph" w:customStyle="1" w:styleId="tablelistAC3">
    <w:name w:val="table list AC3"/>
    <w:basedOn w:val="tablelistAC2"/>
    <w:uiPriority w:val="29"/>
    <w:rsid w:val="008B7977"/>
    <w:pPr>
      <w:numPr>
        <w:ilvl w:val="2"/>
      </w:numPr>
    </w:pPr>
  </w:style>
  <w:style w:type="paragraph" w:customStyle="1" w:styleId="tablelistAC4">
    <w:name w:val="table list AC4"/>
    <w:basedOn w:val="tablelistAC3"/>
    <w:uiPriority w:val="29"/>
    <w:rsid w:val="008B7977"/>
    <w:pPr>
      <w:numPr>
        <w:ilvl w:val="3"/>
      </w:numPr>
    </w:pPr>
  </w:style>
  <w:style w:type="numbering" w:customStyle="1" w:styleId="TablelistAC">
    <w:name w:val="Table list AC"/>
    <w:uiPriority w:val="99"/>
    <w:rsid w:val="008B7977"/>
    <w:pPr>
      <w:numPr>
        <w:numId w:val="22"/>
      </w:numPr>
    </w:pPr>
  </w:style>
  <w:style w:type="paragraph" w:customStyle="1" w:styleId="Tabletextcentred">
    <w:name w:val="Table text centred"/>
    <w:basedOn w:val="Tabletext"/>
    <w:uiPriority w:val="29"/>
    <w:rsid w:val="008B7977"/>
    <w:pPr>
      <w:jc w:val="center"/>
    </w:pPr>
  </w:style>
  <w:style w:type="table" w:customStyle="1" w:styleId="SD-reference">
    <w:name w:val="SD - reference"/>
    <w:basedOn w:val="TableNormal"/>
    <w:uiPriority w:val="99"/>
    <w:rsid w:val="008B7977"/>
    <w:pPr>
      <w:spacing w:after="0"/>
    </w:pPr>
    <w:rPr>
      <w:rFonts w:ascii="Arial" w:hAnsi="Arial"/>
    </w:rPr>
    <w:tblPr>
      <w:tblBorders>
        <w:top w:val="single" w:sz="4" w:space="0" w:color="13B5EA" w:themeColor="accent1"/>
        <w:left w:val="single" w:sz="4" w:space="0" w:color="13B5EA" w:themeColor="accent1"/>
        <w:bottom w:val="single" w:sz="4" w:space="0" w:color="13B5EA" w:themeColor="accent1"/>
        <w:right w:val="single" w:sz="4" w:space="0" w:color="13B5EA" w:themeColor="accent1"/>
      </w:tblBorders>
      <w:tblCellMar>
        <w:top w:w="113" w:type="dxa"/>
        <w:left w:w="284" w:type="dxa"/>
        <w:bottom w:w="170" w:type="dxa"/>
        <w:right w:w="284" w:type="dxa"/>
      </w:tblCellMar>
    </w:tblPr>
    <w:tcPr>
      <w:shd w:val="clear" w:color="auto" w:fill="auto"/>
    </w:tcPr>
  </w:style>
  <w:style w:type="numbering" w:customStyle="1" w:styleId="SDtablelist">
    <w:name w:val="SD table list"/>
    <w:uiPriority w:val="99"/>
    <w:rsid w:val="008B7977"/>
    <w:pPr>
      <w:numPr>
        <w:numId w:val="23"/>
      </w:numPr>
    </w:pPr>
  </w:style>
  <w:style w:type="paragraph" w:customStyle="1" w:styleId="Heading2normal">
    <w:name w:val="Heading 2 normal"/>
    <w:basedOn w:val="Heading2"/>
    <w:uiPriority w:val="9"/>
    <w:qFormat/>
    <w:rsid w:val="008B7977"/>
    <w:pPr>
      <w:spacing w:before="120"/>
    </w:pPr>
    <w:rPr>
      <w:b w:val="0"/>
      <w:color w:val="000000" w:themeColor="text1"/>
      <w:sz w:val="20"/>
    </w:rPr>
  </w:style>
  <w:style w:type="paragraph" w:customStyle="1" w:styleId="Normalindent20mm">
    <w:name w:val="Normal indent 20mm"/>
    <w:basedOn w:val="Normal"/>
    <w:uiPriority w:val="99"/>
    <w:rsid w:val="008B7977"/>
    <w:pPr>
      <w:ind w:left="1134"/>
    </w:pPr>
  </w:style>
  <w:style w:type="paragraph" w:customStyle="1" w:styleId="Documentidentifier">
    <w:name w:val="Document identifier"/>
    <w:basedOn w:val="Normal"/>
    <w:uiPriority w:val="19"/>
    <w:qFormat/>
    <w:rsid w:val="008B7977"/>
    <w:pPr>
      <w:spacing w:before="300" w:after="300"/>
      <w:ind w:left="2268" w:right="454"/>
      <w:contextualSpacing/>
      <w:jc w:val="right"/>
    </w:pPr>
    <w:rPr>
      <w:rFonts w:asciiTheme="majorHAnsi" w:hAnsiTheme="majorHAnsi"/>
      <w:b/>
      <w:caps/>
      <w:sz w:val="36"/>
    </w:rPr>
  </w:style>
  <w:style w:type="paragraph" w:customStyle="1" w:styleId="Footer-frontpage">
    <w:name w:val="Footer - frontpage"/>
    <w:basedOn w:val="Footer"/>
    <w:uiPriority w:val="19"/>
    <w:rsid w:val="008B7977"/>
    <w:pPr>
      <w:spacing w:before="120" w:after="120"/>
    </w:pPr>
  </w:style>
  <w:style w:type="paragraph" w:customStyle="1" w:styleId="Footer-frontpage2">
    <w:name w:val="Footer - frontpage2"/>
    <w:basedOn w:val="Footer-frontpage"/>
    <w:uiPriority w:val="19"/>
    <w:rsid w:val="008B7977"/>
    <w:rPr>
      <w:b/>
    </w:rPr>
  </w:style>
  <w:style w:type="paragraph" w:customStyle="1" w:styleId="Footer-frontpage3">
    <w:name w:val="Footer - frontpage3"/>
    <w:basedOn w:val="Footer"/>
    <w:uiPriority w:val="19"/>
    <w:rsid w:val="008B7977"/>
    <w:pPr>
      <w:spacing w:before="240" w:after="120"/>
    </w:pPr>
    <w:rPr>
      <w:smallCaps/>
    </w:rPr>
  </w:style>
  <w:style w:type="paragraph" w:customStyle="1" w:styleId="Footer-section2">
    <w:name w:val="Footer - section 2"/>
    <w:basedOn w:val="Footer"/>
    <w:uiPriority w:val="19"/>
    <w:rsid w:val="008B7977"/>
    <w:pPr>
      <w:pBdr>
        <w:top w:val="single" w:sz="6" w:space="4" w:color="000000" w:themeColor="text1"/>
      </w:pBdr>
      <w:spacing w:before="120" w:after="120"/>
    </w:pPr>
  </w:style>
  <w:style w:type="table" w:customStyle="1" w:styleId="SD-generalcontent">
    <w:name w:val="SD - general content"/>
    <w:basedOn w:val="TableNormal"/>
    <w:uiPriority w:val="99"/>
    <w:rsid w:val="008B7977"/>
    <w:pPr>
      <w:spacing w:before="0" w:after="0"/>
    </w:pPr>
    <w:rPr>
      <w:rFonts w:ascii="Arial" w:eastAsia="Calibri" w:hAnsi="Arial" w:cs="Times New Roman"/>
    </w:rPr>
    <w:tblPr>
      <w:tblStyleRowBandSize w:val="1"/>
      <w:tblStyleColBandSize w:val="1"/>
      <w:tblBorders>
        <w:top w:val="single" w:sz="4" w:space="0" w:color="0080A2"/>
        <w:bottom w:val="single" w:sz="4" w:space="0" w:color="0080A2"/>
        <w:insideH w:val="single" w:sz="4" w:space="0" w:color="0080A2"/>
      </w:tblBorders>
      <w:tblCellMar>
        <w:top w:w="85" w:type="dxa"/>
        <w:left w:w="57" w:type="dxa"/>
        <w:bottom w:w="85" w:type="dxa"/>
        <w:right w:w="57" w:type="dxa"/>
      </w:tblCellMar>
    </w:tblPr>
    <w:tcPr>
      <w:shd w:val="clear" w:color="auto" w:fill="auto"/>
    </w:tcPr>
    <w:tblStylePr w:type="firstRow">
      <w:pPr>
        <w:wordWrap/>
        <w:jc w:val="left"/>
      </w:pPr>
      <w:rPr>
        <w:rFonts w:ascii="Arial" w:hAnsi="Arial"/>
        <w:b/>
        <w:color w:val="FFFFFF"/>
        <w:sz w:val="20"/>
      </w:rPr>
      <w:tblPr/>
      <w:tcPr>
        <w:tcBorders>
          <w:top w:val="nil"/>
          <w:left w:val="nil"/>
          <w:bottom w:val="nil"/>
          <w:right w:val="nil"/>
          <w:insideH w:val="single" w:sz="4" w:space="0" w:color="FFFFFF" w:themeColor="background1"/>
          <w:insideV w:val="single" w:sz="4" w:space="0" w:color="FFFFFF" w:themeColor="background1"/>
          <w:tl2br w:val="nil"/>
          <w:tr2bl w:val="nil"/>
        </w:tcBorders>
        <w:shd w:val="clear" w:color="auto" w:fill="0080A2"/>
      </w:tcPr>
    </w:tblStylePr>
    <w:tblStylePr w:type="lastRow">
      <w:tblPr/>
      <w:tcPr>
        <w:shd w:val="clear" w:color="auto" w:fill="EBF6FC"/>
      </w:tcPr>
    </w:tblStylePr>
    <w:tblStylePr w:type="firstCol">
      <w:rPr>
        <w:b/>
      </w:rPr>
    </w:tblStylePr>
    <w:tblStylePr w:type="lastCol">
      <w:pPr>
        <w:jc w:val="right"/>
      </w:pPr>
    </w:tblStylePr>
    <w:tblStylePr w:type="band1Vert">
      <w:tblPr/>
      <w:tcPr>
        <w:shd w:val="clear" w:color="auto" w:fill="F0F0F0"/>
      </w:tcPr>
    </w:tblStylePr>
    <w:tblStylePr w:type="band1Horz">
      <w:tblPr/>
      <w:tcPr>
        <w:shd w:val="clear" w:color="auto" w:fill="F0F0F0"/>
      </w:tcPr>
    </w:tblStylePr>
  </w:style>
  <w:style w:type="paragraph" w:customStyle="1" w:styleId="Figure">
    <w:name w:val="Figure"/>
    <w:basedOn w:val="Normal"/>
    <w:uiPriority w:val="19"/>
    <w:rsid w:val="008B7977"/>
    <w:pPr>
      <w:jc w:val="center"/>
    </w:pPr>
  </w:style>
  <w:style w:type="table" w:customStyle="1" w:styleId="Table-SD">
    <w:name w:val="Table - SD"/>
    <w:basedOn w:val="TableNormal"/>
    <w:uiPriority w:val="99"/>
    <w:rsid w:val="008B7977"/>
    <w:pPr>
      <w:spacing w:before="0" w:after="0"/>
    </w:pPr>
    <w:rPr>
      <w:rFonts w:ascii="Arial" w:eastAsia="Times New Roman" w:hAnsi="Arial" w:cs="Times New Roman"/>
      <w:lang w:eastAsia="en-AU"/>
    </w:rPr>
    <w:tblPr>
      <w:tblStyleRowBandSize w:val="1"/>
      <w:tblStyleColBandSize w:val="1"/>
      <w:tblBorders>
        <w:bottom w:val="single" w:sz="4" w:space="0" w:color="0080A2" w:themeColor="accent2"/>
        <w:insideH w:val="single" w:sz="4" w:space="0" w:color="0080A2" w:themeColor="accent2"/>
      </w:tblBorders>
      <w:tblCellMar>
        <w:top w:w="85" w:type="dxa"/>
        <w:left w:w="57" w:type="dxa"/>
        <w:bottom w:w="85" w:type="dxa"/>
        <w:right w:w="57" w:type="dxa"/>
      </w:tblCellMar>
    </w:tblPr>
    <w:tblStylePr w:type="firstRow">
      <w:rPr>
        <w:b/>
        <w:color w:val="FFFFFF"/>
      </w:rPr>
      <w:tblPr/>
      <w:tcPr>
        <w:tcBorders>
          <w:top w:val="nil"/>
          <w:left w:val="nil"/>
          <w:bottom w:val="nil"/>
          <w:right w:val="nil"/>
          <w:insideH w:val="nil"/>
          <w:insideV w:val="nil"/>
          <w:tl2br w:val="nil"/>
          <w:tr2bl w:val="nil"/>
        </w:tcBorders>
        <w:shd w:val="clear" w:color="auto" w:fill="0080A2" w:themeFill="accent2"/>
      </w:tcPr>
    </w:tblStylePr>
    <w:tblStylePr w:type="lastRow">
      <w:tblPr/>
      <w:tcPr>
        <w:shd w:val="clear" w:color="auto" w:fill="EBF6FC"/>
      </w:tcPr>
    </w:tblStylePr>
    <w:tblStylePr w:type="firstCol">
      <w:rPr>
        <w:b/>
      </w:rPr>
    </w:tblStylePr>
    <w:tblStylePr w:type="lastCol">
      <w:pPr>
        <w:jc w:val="right"/>
      </w:pPr>
    </w:tblStylePr>
    <w:tblStylePr w:type="band1Vert">
      <w:tblPr/>
      <w:tcPr>
        <w:shd w:val="clear" w:color="auto" w:fill="F0F0F0"/>
      </w:tcPr>
    </w:tblStylePr>
    <w:tblStylePr w:type="band1Horz">
      <w:tblPr/>
      <w:tcPr>
        <w:shd w:val="clear" w:color="auto" w:fill="F0F0F0"/>
      </w:tcPr>
    </w:tblStylePr>
  </w:style>
  <w:style w:type="table" w:customStyle="1" w:styleId="SD-MOStable">
    <w:name w:val="SD - MOS table"/>
    <w:basedOn w:val="TableNormal"/>
    <w:uiPriority w:val="99"/>
    <w:rsid w:val="008B7977"/>
    <w:pPr>
      <w:spacing w:before="0" w:after="0"/>
    </w:pPr>
    <w:rPr>
      <w:rFonts w:ascii="Arial" w:hAnsi="Arial"/>
    </w:rPr>
    <w:tblPr>
      <w:tblStyleRowBandSize w:val="1"/>
      <w:tblStyleColBandSize w:val="1"/>
      <w:tblBorders>
        <w:top w:val="single" w:sz="4" w:space="0" w:color="0080A2"/>
        <w:left w:val="single" w:sz="4" w:space="0" w:color="0080A2"/>
        <w:bottom w:val="single" w:sz="4" w:space="0" w:color="0080A2"/>
        <w:right w:val="single" w:sz="4" w:space="0" w:color="0080A2"/>
        <w:insideH w:val="single" w:sz="4" w:space="0" w:color="0080A2"/>
        <w:insideV w:val="single" w:sz="4" w:space="0" w:color="0080A2"/>
      </w:tblBorders>
      <w:tblCellMar>
        <w:top w:w="113" w:type="dxa"/>
        <w:left w:w="57" w:type="dxa"/>
        <w:bottom w:w="113" w:type="dxa"/>
        <w:right w:w="57" w:type="dxa"/>
      </w:tblCellMar>
    </w:tblPr>
    <w:tcPr>
      <w:shd w:val="clear" w:color="auto" w:fill="auto"/>
    </w:tcPr>
    <w:tblStylePr w:type="firstRow">
      <w:pPr>
        <w:jc w:val="left"/>
      </w:pPr>
      <w:rPr>
        <w:rFonts w:ascii="Arial" w:hAnsi="Arial"/>
        <w:b/>
        <w:caps w:val="0"/>
        <w:smallCaps w:val="0"/>
        <w:color w:val="FFFFFF"/>
        <w:sz w:val="20"/>
      </w:rPr>
      <w:tblPr/>
      <w:tcPr>
        <w:tcBorders>
          <w:insideH w:val="single" w:sz="4" w:space="0" w:color="FFFFFF"/>
          <w:insideV w:val="single" w:sz="4" w:space="0" w:color="FFFFFF"/>
        </w:tcBorders>
        <w:shd w:val="clear" w:color="auto" w:fill="0080A2"/>
      </w:tcPr>
    </w:tblStylePr>
    <w:tblStylePr w:type="lastRow">
      <w:tblPr/>
      <w:tcPr>
        <w:shd w:val="clear" w:color="auto" w:fill="EBF6FC"/>
      </w:tcPr>
    </w:tblStylePr>
    <w:tblStylePr w:type="firstCol">
      <w:rPr>
        <w:b/>
      </w:rPr>
    </w:tblStylePr>
    <w:tblStylePr w:type="band1Vert">
      <w:tblPr/>
      <w:tcPr>
        <w:shd w:val="clear" w:color="auto" w:fill="F0F0F0"/>
      </w:tcPr>
    </w:tblStylePr>
    <w:tblStylePr w:type="band1Horz">
      <w:tblPr/>
      <w:tcPr>
        <w:shd w:val="clear" w:color="auto" w:fill="F0F0F0"/>
      </w:tcPr>
    </w:tblStylePr>
  </w:style>
  <w:style w:type="paragraph" w:customStyle="1" w:styleId="List1Legal1">
    <w:name w:val="List 1 Legal 1"/>
    <w:basedOn w:val="Normal"/>
    <w:uiPriority w:val="2"/>
    <w:qFormat/>
    <w:rsid w:val="008B7977"/>
    <w:pPr>
      <w:numPr>
        <w:numId w:val="29"/>
      </w:numPr>
    </w:pPr>
  </w:style>
  <w:style w:type="paragraph" w:customStyle="1" w:styleId="List1Legal2">
    <w:name w:val="List 1 Legal 2"/>
    <w:basedOn w:val="Normal"/>
    <w:uiPriority w:val="2"/>
    <w:qFormat/>
    <w:rsid w:val="008B7977"/>
    <w:pPr>
      <w:numPr>
        <w:ilvl w:val="1"/>
        <w:numId w:val="29"/>
      </w:numPr>
    </w:pPr>
  </w:style>
  <w:style w:type="paragraph" w:customStyle="1" w:styleId="List1Legal3">
    <w:name w:val="List 1 Legal 3"/>
    <w:basedOn w:val="Normal"/>
    <w:uiPriority w:val="2"/>
    <w:qFormat/>
    <w:rsid w:val="008B7977"/>
    <w:pPr>
      <w:numPr>
        <w:ilvl w:val="2"/>
        <w:numId w:val="29"/>
      </w:numPr>
    </w:pPr>
  </w:style>
  <w:style w:type="paragraph" w:customStyle="1" w:styleId="List2Numbered1">
    <w:name w:val="List 2 Numbered 1"/>
    <w:basedOn w:val="Normal"/>
    <w:uiPriority w:val="2"/>
    <w:qFormat/>
    <w:rsid w:val="008B7977"/>
    <w:pPr>
      <w:numPr>
        <w:numId w:val="30"/>
      </w:numPr>
    </w:pPr>
  </w:style>
  <w:style w:type="paragraph" w:customStyle="1" w:styleId="List2Numbered2">
    <w:name w:val="List 2 Numbered 2"/>
    <w:basedOn w:val="List2Numbered1"/>
    <w:uiPriority w:val="2"/>
    <w:qFormat/>
    <w:rsid w:val="008B7977"/>
    <w:pPr>
      <w:numPr>
        <w:ilvl w:val="1"/>
      </w:numPr>
    </w:pPr>
  </w:style>
  <w:style w:type="paragraph" w:customStyle="1" w:styleId="List2Numbered3">
    <w:name w:val="List 2 Numbered 3"/>
    <w:basedOn w:val="List2Numbered2"/>
    <w:uiPriority w:val="2"/>
    <w:qFormat/>
    <w:rsid w:val="008B7977"/>
    <w:pPr>
      <w:numPr>
        <w:ilvl w:val="2"/>
      </w:numPr>
    </w:pPr>
  </w:style>
  <w:style w:type="paragraph" w:styleId="TOC6">
    <w:name w:val="toc 6"/>
    <w:basedOn w:val="Normal"/>
    <w:next w:val="Normal"/>
    <w:autoRedefine/>
    <w:uiPriority w:val="39"/>
    <w:unhideWhenUsed/>
    <w:rsid w:val="007A0A55"/>
    <w:pPr>
      <w:spacing w:after="100"/>
      <w:ind w:left="1000"/>
    </w:pPr>
  </w:style>
  <w:style w:type="paragraph" w:styleId="BalloonText">
    <w:name w:val="Balloon Text"/>
    <w:basedOn w:val="Normal"/>
    <w:link w:val="BalloonTextChar"/>
    <w:uiPriority w:val="99"/>
    <w:semiHidden/>
    <w:rsid w:val="007A0A55"/>
    <w:pPr>
      <w:suppressAutoHyphens w:val="0"/>
      <w:spacing w:after="0"/>
    </w:pPr>
    <w:rPr>
      <w:rFonts w:ascii="Tahoma" w:eastAsiaTheme="minorEastAsia" w:hAnsi="Tahoma" w:cs="Tahoma"/>
      <w:color w:val="auto"/>
      <w:sz w:val="16"/>
      <w:szCs w:val="16"/>
      <w:lang w:eastAsia="en-AU"/>
    </w:rPr>
  </w:style>
  <w:style w:type="character" w:customStyle="1" w:styleId="BalloonTextChar">
    <w:name w:val="Balloon Text Char"/>
    <w:basedOn w:val="DefaultParagraphFont"/>
    <w:link w:val="BalloonText"/>
    <w:uiPriority w:val="99"/>
    <w:semiHidden/>
    <w:rsid w:val="007A0A55"/>
    <w:rPr>
      <w:rFonts w:ascii="Tahoma" w:eastAsiaTheme="minorEastAsia" w:hAnsi="Tahoma" w:cs="Tahoma"/>
      <w:color w:val="auto"/>
      <w:sz w:val="16"/>
      <w:szCs w:val="16"/>
      <w:lang w:eastAsia="en-AU"/>
    </w:rPr>
  </w:style>
  <w:style w:type="character" w:styleId="Strong">
    <w:name w:val="Strong"/>
    <w:basedOn w:val="DefaultParagraphFont"/>
    <w:qFormat/>
    <w:rsid w:val="007A0A55"/>
    <w:rPr>
      <w:b/>
      <w:bCs/>
    </w:rPr>
  </w:style>
  <w:style w:type="character" w:styleId="Emphasis">
    <w:name w:val="Emphasis"/>
    <w:basedOn w:val="DefaultParagraphFont"/>
    <w:uiPriority w:val="3"/>
    <w:qFormat/>
    <w:rsid w:val="007A0A55"/>
    <w:rPr>
      <w:i/>
      <w:iCs/>
    </w:rPr>
  </w:style>
  <w:style w:type="paragraph" w:styleId="BlockText">
    <w:name w:val="Block Text"/>
    <w:uiPriority w:val="11"/>
    <w:rsid w:val="007A0A55"/>
    <w:pPr>
      <w:pBdr>
        <w:top w:val="single" w:sz="2" w:space="10" w:color="auto"/>
        <w:left w:val="single" w:sz="2" w:space="10" w:color="auto"/>
        <w:bottom w:val="single" w:sz="2" w:space="10" w:color="auto"/>
        <w:right w:val="single" w:sz="2" w:space="10" w:color="auto"/>
      </w:pBdr>
      <w:spacing w:after="60" w:line="264" w:lineRule="auto"/>
      <w:ind w:left="1152" w:right="1152"/>
    </w:pPr>
    <w:rPr>
      <w:rFonts w:ascii="Arial" w:eastAsiaTheme="minorEastAsia" w:hAnsi="Arial"/>
      <w:iCs/>
      <w:color w:val="auto"/>
      <w:sz w:val="22"/>
      <w:szCs w:val="22"/>
      <w:lang w:eastAsia="en-AU"/>
    </w:rPr>
  </w:style>
  <w:style w:type="paragraph" w:styleId="TOC5">
    <w:name w:val="toc 5"/>
    <w:basedOn w:val="Normal"/>
    <w:next w:val="Normal"/>
    <w:autoRedefine/>
    <w:uiPriority w:val="39"/>
    <w:rsid w:val="007A0A55"/>
    <w:pPr>
      <w:suppressAutoHyphens w:val="0"/>
      <w:spacing w:before="360" w:after="100" w:line="276" w:lineRule="auto"/>
      <w:ind w:left="1701" w:right="567" w:hanging="1701"/>
      <w:contextualSpacing/>
    </w:pPr>
    <w:rPr>
      <w:rFonts w:ascii="Arial" w:eastAsiaTheme="minorEastAsia" w:hAnsi="Arial"/>
      <w:b/>
      <w:color w:val="auto"/>
      <w:sz w:val="22"/>
      <w:szCs w:val="22"/>
      <w:lang w:eastAsia="en-AU"/>
    </w:rPr>
  </w:style>
  <w:style w:type="paragraph" w:styleId="EndnoteText">
    <w:name w:val="endnote text"/>
    <w:basedOn w:val="Normal"/>
    <w:link w:val="EndnoteTextChar"/>
    <w:uiPriority w:val="99"/>
    <w:semiHidden/>
    <w:unhideWhenUsed/>
    <w:rsid w:val="007A0A55"/>
    <w:pPr>
      <w:suppressAutoHyphens w:val="0"/>
      <w:spacing w:before="0" w:after="0"/>
    </w:pPr>
    <w:rPr>
      <w:rFonts w:ascii="Arial" w:eastAsiaTheme="minorEastAsia" w:hAnsi="Arial"/>
      <w:color w:val="auto"/>
      <w:lang w:eastAsia="en-AU"/>
    </w:rPr>
  </w:style>
  <w:style w:type="character" w:customStyle="1" w:styleId="EndnoteTextChar">
    <w:name w:val="Endnote Text Char"/>
    <w:basedOn w:val="DefaultParagraphFont"/>
    <w:link w:val="EndnoteText"/>
    <w:uiPriority w:val="99"/>
    <w:semiHidden/>
    <w:rsid w:val="007A0A55"/>
    <w:rPr>
      <w:rFonts w:ascii="Arial" w:eastAsiaTheme="minorEastAsia" w:hAnsi="Arial"/>
      <w:color w:val="auto"/>
      <w:lang w:eastAsia="en-AU"/>
    </w:rPr>
  </w:style>
  <w:style w:type="character" w:styleId="EndnoteReference">
    <w:name w:val="endnote reference"/>
    <w:basedOn w:val="DefaultParagraphFont"/>
    <w:uiPriority w:val="99"/>
    <w:semiHidden/>
    <w:unhideWhenUsed/>
    <w:rsid w:val="007A0A55"/>
    <w:rPr>
      <w:vertAlign w:val="superscript"/>
    </w:rPr>
  </w:style>
  <w:style w:type="character" w:styleId="SubtleEmphasis">
    <w:name w:val="Subtle Emphasis"/>
    <w:basedOn w:val="DefaultParagraphFont"/>
    <w:uiPriority w:val="99"/>
    <w:qFormat/>
    <w:rsid w:val="007A0A55"/>
    <w:rPr>
      <w:i/>
      <w:iCs/>
      <w:color w:val="404040" w:themeColor="text1" w:themeTint="BF"/>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835800068">
      <w:bodyDiv w:val="1"/>
      <w:marLeft w:val="0"/>
      <w:marRight w:val="0"/>
      <w:marTop w:val="0"/>
      <w:marBottom w:val="0"/>
      <w:divBdr>
        <w:top w:val="none" w:sz="0" w:space="0" w:color="auto"/>
        <w:left w:val="none" w:sz="0" w:space="0" w:color="auto"/>
        <w:bottom w:val="none" w:sz="0" w:space="0" w:color="auto"/>
        <w:right w:val="none" w:sz="0" w:space="0" w:color="auto"/>
      </w:divBdr>
      <w:divsChild>
        <w:div w:id="906114486">
          <w:marLeft w:val="0"/>
          <w:marRight w:val="0"/>
          <w:marTop w:val="0"/>
          <w:marBottom w:val="0"/>
          <w:divBdr>
            <w:top w:val="none" w:sz="0" w:space="0" w:color="auto"/>
            <w:left w:val="none" w:sz="0" w:space="0" w:color="auto"/>
            <w:bottom w:val="none" w:sz="0" w:space="0" w:color="auto"/>
            <w:right w:val="none" w:sz="0" w:space="0" w:color="auto"/>
          </w:divBdr>
        </w:div>
        <w:div w:id="1299720450">
          <w:marLeft w:val="0"/>
          <w:marRight w:val="0"/>
          <w:marTop w:val="0"/>
          <w:marBottom w:val="0"/>
          <w:divBdr>
            <w:top w:val="none" w:sz="0" w:space="0" w:color="auto"/>
            <w:left w:val="none" w:sz="0" w:space="0" w:color="auto"/>
            <w:bottom w:val="none" w:sz="0" w:space="0" w:color="auto"/>
            <w:right w:val="none" w:sz="0" w:space="0" w:color="auto"/>
          </w:divBdr>
        </w:div>
      </w:divsChild>
    </w:div>
    <w:div w:id="185750188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header" Target="header3.xml"/><Relationship Id="rId26" Type="http://schemas.openxmlformats.org/officeDocument/2006/relationships/header" Target="header9.xml"/><Relationship Id="rId3" Type="http://schemas.openxmlformats.org/officeDocument/2006/relationships/customXml" Target="../customXml/item3.xml"/><Relationship Id="rId21" Type="http://schemas.openxmlformats.org/officeDocument/2006/relationships/header" Target="header5.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asa.gov.au/resources-and-education/glossary" TargetMode="External"/><Relationship Id="rId25" Type="http://schemas.openxmlformats.org/officeDocument/2006/relationships/header" Target="header8.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3.xml"/><Relationship Id="rId29" Type="http://schemas.openxmlformats.org/officeDocument/2006/relationships/header" Target="header1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4.xml"/><Relationship Id="rId32"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7.xml"/><Relationship Id="rId28" Type="http://schemas.openxmlformats.org/officeDocument/2006/relationships/footer" Target="footer5.xml"/><Relationship Id="rId10" Type="http://schemas.openxmlformats.org/officeDocument/2006/relationships/footnotes" Target="footnotes.xml"/><Relationship Id="rId19" Type="http://schemas.openxmlformats.org/officeDocument/2006/relationships/header" Target="header4.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header" Target="header6.xml"/><Relationship Id="rId27" Type="http://schemas.openxmlformats.org/officeDocument/2006/relationships/header" Target="header10.xml"/><Relationship Id="rId30" Type="http://schemas.openxmlformats.org/officeDocument/2006/relationships/footer" Target="footer6.xml"/></Relationships>
</file>

<file path=word/_rels/header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REWER_C\AppData\Local\Hewlett-Packard\HP%20TRIM\TEMP\HPTRIM.7604\D23%20450783%20%20CASA%20Manual%20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8EA1B9C5BE42410191CCA8D33DD3066E"/>
        <w:category>
          <w:name w:val="General"/>
          <w:gallery w:val="placeholder"/>
        </w:category>
        <w:types>
          <w:type w:val="bbPlcHdr"/>
        </w:types>
        <w:behaviors>
          <w:behavior w:val="content"/>
        </w:behaviors>
        <w:guid w:val="{FDCE523B-1859-49C5-A76D-1E73D054D3FD}"/>
      </w:docPartPr>
      <w:docPartBody>
        <w:p w:rsidR="004B3819" w:rsidRDefault="006D6A8F">
          <w:pPr>
            <w:pStyle w:val="8EA1B9C5BE42410191CCA8D33DD3066E"/>
          </w:pPr>
          <w:r w:rsidRPr="006148B4">
            <w:rPr>
              <w:rStyle w:val="PlaceholderText"/>
            </w:rPr>
            <w:t>Choose an item.</w:t>
          </w:r>
        </w:p>
      </w:docPartBody>
    </w:docPart>
    <w:docPart>
      <w:docPartPr>
        <w:name w:val="58ABD0F26A484C00B63B711CB4557BEE"/>
        <w:category>
          <w:name w:val="General"/>
          <w:gallery w:val="placeholder"/>
        </w:category>
        <w:types>
          <w:type w:val="bbPlcHdr"/>
        </w:types>
        <w:behaviors>
          <w:behavior w:val="content"/>
        </w:behaviors>
        <w:guid w:val="{0F0CE4BB-E0A0-41F8-B426-74EE88D4D6FA}"/>
      </w:docPartPr>
      <w:docPartBody>
        <w:p w:rsidR="004B3819" w:rsidRDefault="006D6A8F">
          <w:pPr>
            <w:pStyle w:val="58ABD0F26A484C00B63B711CB4557BEE"/>
          </w:pPr>
          <w:r w:rsidRPr="006148B4">
            <w:rPr>
              <w:rStyle w:val="PlaceholderText"/>
            </w:rPr>
            <w:t>[Title]</w:t>
          </w:r>
        </w:p>
      </w:docPartBody>
    </w:docPart>
    <w:docPart>
      <w:docPartPr>
        <w:name w:val="005A7CAA935141C6A281565560599EC6"/>
        <w:category>
          <w:name w:val="General"/>
          <w:gallery w:val="placeholder"/>
        </w:category>
        <w:types>
          <w:type w:val="bbPlcHdr"/>
        </w:types>
        <w:behaviors>
          <w:behavior w:val="content"/>
        </w:behaviors>
        <w:guid w:val="{2947B75B-B917-432A-9F31-FC9DEFA49688}"/>
      </w:docPartPr>
      <w:docPartBody>
        <w:p w:rsidR="004B3819" w:rsidRDefault="006D6A8F">
          <w:pPr>
            <w:pStyle w:val="005A7CAA935141C6A281565560599EC6"/>
          </w:pPr>
          <w:r w:rsidRPr="006148B4">
            <w:rPr>
              <w:rStyle w:val="PlaceholderText"/>
            </w:rPr>
            <w:t>[Publish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Arial Bold">
    <w:altName w:val="Arial"/>
    <w:panose1 w:val="020B0704020202020204"/>
    <w:charset w:val="00"/>
    <w:family w:val="roman"/>
    <w:notTrueType/>
    <w:pitch w:val="default"/>
  </w:font>
  <w:font w:name="Tahoma">
    <w:panose1 w:val="020B0604030504040204"/>
    <w:charset w:val="00"/>
    <w:family w:val="swiss"/>
    <w:pitch w:val="variable"/>
    <w:sig w:usb0="E1002EFF" w:usb1="C000605B" w:usb2="00000029" w:usb3="00000000" w:csb0="0001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B3819"/>
    <w:rsid w:val="000145A5"/>
    <w:rsid w:val="00042E0A"/>
    <w:rsid w:val="000A08A1"/>
    <w:rsid w:val="001256DD"/>
    <w:rsid w:val="00137B87"/>
    <w:rsid w:val="00142132"/>
    <w:rsid w:val="001A32F0"/>
    <w:rsid w:val="001B2A1B"/>
    <w:rsid w:val="00254916"/>
    <w:rsid w:val="00305556"/>
    <w:rsid w:val="003371E1"/>
    <w:rsid w:val="004B3819"/>
    <w:rsid w:val="004E224C"/>
    <w:rsid w:val="004F4B57"/>
    <w:rsid w:val="005A5011"/>
    <w:rsid w:val="006621B4"/>
    <w:rsid w:val="00697B0A"/>
    <w:rsid w:val="006D6A8F"/>
    <w:rsid w:val="006F0F88"/>
    <w:rsid w:val="0077257A"/>
    <w:rsid w:val="0093386F"/>
    <w:rsid w:val="00A27C02"/>
    <w:rsid w:val="00AA1AF1"/>
    <w:rsid w:val="00BC1975"/>
    <w:rsid w:val="00BC5546"/>
    <w:rsid w:val="00C722A7"/>
    <w:rsid w:val="00CA42FC"/>
    <w:rsid w:val="00CC55A8"/>
    <w:rsid w:val="00D05DE3"/>
    <w:rsid w:val="00D86A8E"/>
    <w:rsid w:val="00DA617A"/>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05DE3"/>
    <w:rPr>
      <w:color w:val="808080"/>
    </w:rPr>
  </w:style>
  <w:style w:type="paragraph" w:customStyle="1" w:styleId="8EA1B9C5BE42410191CCA8D33DD3066E">
    <w:name w:val="8EA1B9C5BE42410191CCA8D33DD3066E"/>
  </w:style>
  <w:style w:type="paragraph" w:customStyle="1" w:styleId="58ABD0F26A484C00B63B711CB4557BEE">
    <w:name w:val="58ABD0F26A484C00B63B711CB4557BEE"/>
  </w:style>
  <w:style w:type="paragraph" w:customStyle="1" w:styleId="005A7CAA935141C6A281565560599EC6">
    <w:name w:val="005A7CAA935141C6A281565560599EC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CASA 2023">
      <a:dk1>
        <a:sysClr val="windowText" lastClr="000000"/>
      </a:dk1>
      <a:lt1>
        <a:sysClr val="window" lastClr="FFFFFF"/>
      </a:lt1>
      <a:dk2>
        <a:srgbClr val="023E5C"/>
      </a:dk2>
      <a:lt2>
        <a:srgbClr val="F0F0F0"/>
      </a:lt2>
      <a:accent1>
        <a:srgbClr val="13B5EA"/>
      </a:accent1>
      <a:accent2>
        <a:srgbClr val="0080A2"/>
      </a:accent2>
      <a:accent3>
        <a:srgbClr val="BBBEC0"/>
      </a:accent3>
      <a:accent4>
        <a:srgbClr val="9FD6F4"/>
      </a:accent4>
      <a:accent5>
        <a:srgbClr val="7EB2C9"/>
      </a:accent5>
      <a:accent6>
        <a:srgbClr val="788399"/>
      </a:accent6>
      <a:hlink>
        <a:srgbClr val="0080A2"/>
      </a:hlink>
      <a:folHlink>
        <a:srgbClr val="0080A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2024-08-02T00:00:00</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0977F93D43C54DB13311F61ED49399" ma:contentTypeVersion="18" ma:contentTypeDescription="Create a new document." ma:contentTypeScope="" ma:versionID="9193f051264d3fd9d036124b0e7e2fb4">
  <xsd:schema xmlns:xsd="http://www.w3.org/2001/XMLSchema" xmlns:xs="http://www.w3.org/2001/XMLSchema" xmlns:p="http://schemas.microsoft.com/office/2006/metadata/properties" xmlns:ns2="063cab29-d428-48a4-9788-a52f80584162" xmlns:ns3="395180d6-2309-4712-b830-4e0a80c4123a" targetNamespace="http://schemas.microsoft.com/office/2006/metadata/properties" ma:root="true" ma:fieldsID="7617d29eca815f2a4827466f036ec161" ns2:_="" ns3:_="">
    <xsd:import namespace="063cab29-d428-48a4-9788-a52f80584162"/>
    <xsd:import namespace="395180d6-2309-4712-b830-4e0a80c4123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RMSfilelink"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ServiceSearchPropertie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3cab29-d428-48a4-9788-a52f805841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RMSfilelink" ma:index="14" nillable="true" ma:displayName="RMS link" ma:format="Hyperlink" ma:internalName="RMSfilelink">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6192e977-63c8-4474-b4c5-5838d3f171ef"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DateTaken" ma:index="23"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5180d6-2309-4712-b830-4e0a80c4123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cf52f20-a617-4a04-8bc5-894c4fe3da9c}" ma:internalName="TaxCatchAll" ma:showField="CatchAllData" ma:web="395180d6-2309-4712-b830-4e0a80c4123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063cab29-d428-48a4-9788-a52f80584162">
      <Terms xmlns="http://schemas.microsoft.com/office/infopath/2007/PartnerControls"/>
    </lcf76f155ced4ddcb4097134ff3c332f>
    <TaxCatchAll xmlns="395180d6-2309-4712-b830-4e0a80c4123a" xsi:nil="true"/>
    <RMSfilelink xmlns="063cab29-d428-48a4-9788-a52f80584162">
      <Url xsi:nil="true"/>
      <Description xsi:nil="true"/>
    </RMSfilelink>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EBAE145-2F4B-4F90-80FE-709DE07066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3cab29-d428-48a4-9788-a52f80584162"/>
    <ds:schemaRef ds:uri="395180d6-2309-4712-b830-4e0a80c4123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265ED4B-7283-40A5-A1C2-3A6D4474415C}">
  <ds:schemaRefs>
    <ds:schemaRef ds:uri="http://schemas.microsoft.com/office/2006/documentManagement/types"/>
    <ds:schemaRef ds:uri="http://purl.org/dc/elements/1.1/"/>
    <ds:schemaRef ds:uri="http://schemas.openxmlformats.org/package/2006/metadata/core-properties"/>
    <ds:schemaRef ds:uri="http://schemas.microsoft.com/office/infopath/2007/PartnerControls"/>
    <ds:schemaRef ds:uri="http://purl.org/dc/terms/"/>
    <ds:schemaRef ds:uri="063cab29-d428-48a4-9788-a52f80584162"/>
    <ds:schemaRef ds:uri="395180d6-2309-4712-b830-4e0a80c4123a"/>
    <ds:schemaRef ds:uri="http://schemas.microsoft.com/office/2006/metadata/properties"/>
    <ds:schemaRef ds:uri="http://www.w3.org/XML/1998/namespace"/>
    <ds:schemaRef ds:uri="http://purl.org/dc/dcmitype/"/>
  </ds:schemaRefs>
</ds:datastoreItem>
</file>

<file path=customXml/itemProps4.xml><?xml version="1.0" encoding="utf-8"?>
<ds:datastoreItem xmlns:ds="http://schemas.openxmlformats.org/officeDocument/2006/customXml" ds:itemID="{4B9F80D2-DC85-45D3-8FA8-6C057F06543C}">
  <ds:schemaRefs>
    <ds:schemaRef ds:uri="http://schemas.openxmlformats.org/officeDocument/2006/bibliography"/>
  </ds:schemaRefs>
</ds:datastoreItem>
</file>

<file path=customXml/itemProps5.xml><?xml version="1.0" encoding="utf-8"?>
<ds:datastoreItem xmlns:ds="http://schemas.openxmlformats.org/officeDocument/2006/customXml" ds:itemID="{FA4AF301-595A-44D7-A092-A2051C762A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D23 450783  CASA Manual Template.DOTX</Template>
  <TotalTime>4</TotalTime>
  <Pages>98</Pages>
  <Words>19431</Words>
  <Characters>110762</Characters>
  <Application>Microsoft Office Word</Application>
  <DocSecurity>0</DocSecurity>
  <Lines>923</Lines>
  <Paragraphs>259</Paragraphs>
  <ScaleCrop>false</ScaleCrop>
  <HeadingPairs>
    <vt:vector size="2" baseType="variant">
      <vt:variant>
        <vt:lpstr>Title</vt:lpstr>
      </vt:variant>
      <vt:variant>
        <vt:i4>1</vt:i4>
      </vt:variant>
    </vt:vector>
  </HeadingPairs>
  <TitlesOfParts>
    <vt:vector size="1" baseType="lpstr">
      <vt:lpstr>Part 133/135/138 sample training and checking manual V1.1</vt:lpstr>
    </vt:vector>
  </TitlesOfParts>
  <Company/>
  <LinksUpToDate>false</LinksUpToDate>
  <CharactersWithSpaces>129934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133/135/138 sample training and checking manual V1.1</dc:title>
  <dc:subject>Sample manual template for aviation industry</dc:subject>
  <dc:creator>CASA</dc:creator>
  <cp:keywords/>
  <dc:description>CASA–04-6591</dc:description>
  <cp:lastModifiedBy>Roper, Chloe</cp:lastModifiedBy>
  <cp:revision>6</cp:revision>
  <cp:lastPrinted>2023-08-10T18:43:00Z</cp:lastPrinted>
  <dcterms:created xsi:type="dcterms:W3CDTF">2024-08-01T23:27:00Z</dcterms:created>
  <dcterms:modified xsi:type="dcterms:W3CDTF">2024-08-01T23:29:00Z</dcterms:modified>
  <cp:contentStatus>1.0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1.1</vt:lpwstr>
  </property>
  <property fmtid="{D5CDD505-2E9C-101B-9397-08002B2CF9AE}" pid="3" name="UID">
    <vt:lpwstr>CASA-04-6591</vt:lpwstr>
  </property>
  <property fmtid="{D5CDD505-2E9C-101B-9397-08002B2CF9AE}" pid="4" name="Owner">
    <vt:lpwstr>Branch Manager, Flight Standards Branch</vt:lpwstr>
  </property>
  <property fmtid="{D5CDD505-2E9C-101B-9397-08002B2CF9AE}" pid="5" name="ResponsibleArea">
    <vt:lpwstr>Manager, Operations Standards</vt:lpwstr>
  </property>
  <property fmtid="{D5CDD505-2E9C-101B-9397-08002B2CF9AE}" pid="6" name="EffectiveDate">
    <vt:lpwstr>08/2024</vt:lpwstr>
  </property>
  <property fmtid="{D5CDD505-2E9C-101B-9397-08002B2CF9AE}" pid="7" name="ReviewDate">
    <vt:lpwstr>04/2027</vt:lpwstr>
  </property>
  <property fmtid="{D5CDD505-2E9C-101B-9397-08002B2CF9AE}" pid="8" name="IntendedAudience">
    <vt:lpwstr>External</vt:lpwstr>
  </property>
  <property fmtid="{D5CDD505-2E9C-101B-9397-08002B2CF9AE}" pid="9" name="DLM Marker">
    <vt:lpwstr>OFFICIAL</vt:lpwstr>
  </property>
  <property fmtid="{D5CDD505-2E9C-101B-9397-08002B2CF9AE}" pid="10" name="ApprovalTier">
    <vt:lpwstr>Four</vt:lpwstr>
  </property>
  <property fmtid="{D5CDD505-2E9C-101B-9397-08002B2CF9AE}" pid="11" name="Footer">
    <vt:lpwstr>Training and Checking Manual | V 1.0 </vt:lpwstr>
  </property>
  <property fmtid="{D5CDD505-2E9C-101B-9397-08002B2CF9AE}" pid="12" name="ContentTypeId">
    <vt:lpwstr>0x010100AF0977F93D43C54DB13311F61ED49399</vt:lpwstr>
  </property>
  <property fmtid="{D5CDD505-2E9C-101B-9397-08002B2CF9AE}" pid="13" name="MediaServiceImageTags">
    <vt:lpwstr/>
  </property>
</Properties>
</file>